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AE2E-104D-4F28-B0B6-2D3C7BBF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C288-82C4-464A-96B3-AF31CEE2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A60C-CBCE-4F1D-9365-2B0B93FE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E3F2-EFC4-44C5-A396-C2996BA2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692C3-1754-498B-9D1F-3C009EC4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DDCF-E0ED-45B9-BACA-69BDFC9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8BD39-9B0E-4012-83D6-BD5274A78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389E-F730-475D-98EC-691A1EF7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1731-4F8F-433D-9343-E0DEFCB1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E20A-00DA-4A52-A372-71AF8798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09DF1-AFB3-41A9-BD42-8D0CA9831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8B658-4D41-4265-9810-9CBC139DA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1666-3047-4897-946C-5C14F24E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8A9C-0020-45C9-9E84-21E1014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F54D-8213-4B8A-BCFF-400A755E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4462-9111-441D-A608-461F487B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1DB8-C137-47EF-AFD4-4A99B100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5A8C-5550-4730-B796-AE434550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7E44-EE7B-4489-B960-A09004C6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8EBF-8CE3-4D57-BA1A-1D6354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41F8-324F-4484-8A45-FA27F030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B4C98-8C09-4C15-87C4-3E9D8369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BB5B-1B4C-4D39-BCB5-67404C45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B65E-1663-4E6F-BEA3-9A094837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F8E9-F000-4FCE-A128-09541786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B43B-B453-4A4C-AA63-F4A81B92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7F88-157C-499C-A4A0-2506CA2C8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D6B78-CE6B-411A-8C2B-139616EDA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448A-CA3B-464A-86ED-EBE5E24B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1282D-26D9-443C-B9D3-20817F90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1B3A-F696-49F8-BA00-8A6FE820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3D78-E348-47E3-A24F-653BA00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87BC4-2736-4895-BAA9-BC31C334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1ABB-450F-439D-A369-464B6377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7F48-8204-4F4F-9C07-A770A00B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8DDA6-289D-48E4-9437-159984F10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C74E3-C0B3-4A72-9A02-5A1F96D9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507AF-7B85-403D-A2D8-BC711A8F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C003-C404-4196-AC40-F105B320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1478-D49D-4F0C-8C31-D86B428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7772C-2C6D-4898-A5DC-D5293920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56DA-D16D-426B-B933-84020AAC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EFB16-D160-4F56-8892-E4EB287C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3DA7B-67CF-46C4-9BB0-9AF5B24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8266-B2FC-45BC-BF30-CB3E34A8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CC84-ECA5-4655-BD5C-BF0FD48B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474D-D999-454B-9D8A-DB98DB25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F6A-5F40-48F5-9A40-D7A5C2A3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56C9-995F-4CAF-AC0F-2CD5F9569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27129-73F1-4964-A505-483F6938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BEA-75FF-4960-A51A-A18C034C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F7BF-A33C-459B-8EF4-05F467D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6740-2242-4450-AC0B-99B46565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DA615-B6E6-4379-A243-057413FAD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B8934-5662-4DF1-A635-0C06641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5C04-F7A6-4B16-8B2C-55C497C6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F7FC8-9B0E-4247-8752-F286A6C7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CFC4-6F1F-4D3B-AE63-3ADDA4E4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E0F02-389F-4C8C-8AAE-DE6CB55B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DF55-8692-4499-8ADA-F128F2B4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4EF6-BD5A-4E96-9968-621D54381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74DF-8CB0-484A-9660-2BCEBB7D52C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2176-B906-4786-9CD7-B1C8EB0FD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0B9E-A922-4076-9C82-FABA9368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A3AE-213F-4DFE-AD5E-EEF77026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4F6E-C898-47D3-B4AA-5842D427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4187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Excess COVID-19 Deaths Modeling and Comparison by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1D620-7736-4B98-8139-F1C61A6B7982}"/>
              </a:ext>
            </a:extLst>
          </p:cNvPr>
          <p:cNvSpPr txBox="1"/>
          <p:nvPr/>
        </p:nvSpPr>
        <p:spPr>
          <a:xfrm>
            <a:off x="4920521" y="4915897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Davit Sargsyan</a:t>
            </a:r>
            <a:br>
              <a:rPr lang="en-US" dirty="0"/>
            </a:br>
            <a:r>
              <a:rPr lang="en-US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9367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ACEC-9022-4669-8BED-8DBB900D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499"/>
          </a:xfrm>
        </p:spPr>
        <p:txBody>
          <a:bodyPr/>
          <a:lstStyle/>
          <a:p>
            <a:pPr algn="ctr"/>
            <a:r>
              <a:rPr lang="en-US" dirty="0"/>
              <a:t>Data processing and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FFA4-206B-474D-9805-F5D565FB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253330"/>
            <a:ext cx="10754193" cy="52395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DeathDaily</a:t>
            </a:r>
            <a:r>
              <a:rPr lang="en-US" dirty="0"/>
              <a:t> = Death/</a:t>
            </a:r>
            <a:r>
              <a:rPr lang="en-US" dirty="0" err="1"/>
              <a:t>daymonth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Removed records: Date &lt; 2022-07-01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Removed states with max(</a:t>
            </a:r>
            <a:r>
              <a:rPr lang="en-US" dirty="0" err="1"/>
              <a:t>DeathDaily</a:t>
            </a:r>
            <a:r>
              <a:rPr lang="en-US" dirty="0"/>
              <a:t>) &lt;10 in Cerebrovascular diseases (I60-I69). 20 out of 51 states left.</a:t>
            </a:r>
          </a:p>
          <a:p>
            <a:endParaRPr lang="en-US" dirty="0"/>
          </a:p>
          <a:p>
            <a:r>
              <a:rPr lang="en-US" dirty="0"/>
              <a:t>Divided data into training (before 2019/03/01), testing (2019/03/01 to 2020/02/29 or 29) and Covid-19 (2020/03/01 to 2022/06/01)</a:t>
            </a:r>
          </a:p>
          <a:p>
            <a:endParaRPr lang="en-US" dirty="0"/>
          </a:p>
          <a:p>
            <a:r>
              <a:rPr lang="en-US" dirty="0"/>
              <a:t>Calculated Rate (no more zeros) = 10^5*(Deaths/(</a:t>
            </a:r>
            <a:r>
              <a:rPr lang="en-US" dirty="0" err="1"/>
              <a:t>daymonth</a:t>
            </a:r>
            <a:r>
              <a:rPr lang="en-US" dirty="0"/>
              <a:t>*Population)</a:t>
            </a:r>
          </a:p>
          <a:p>
            <a:pPr lvl="1"/>
            <a:r>
              <a:rPr lang="en-US" dirty="0"/>
              <a:t>NOTE: if there were zeros then Rate = 10^5*(Deaths + 1)/(</a:t>
            </a:r>
            <a:r>
              <a:rPr lang="en-US" dirty="0" err="1"/>
              <a:t>daymonth</a:t>
            </a:r>
            <a:r>
              <a:rPr lang="en-US" dirty="0"/>
              <a:t>*(Population + 1))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able, engineering drawing&#10;&#10;Description automatically generated">
            <a:extLst>
              <a:ext uri="{FF2B5EF4-FFF2-40B4-BE49-F238E27FC236}">
                <a16:creationId xmlns:a16="http://schemas.microsoft.com/office/drawing/2014/main" id="{7AEAE7FE-E82C-430F-B09C-08484810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6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keyboard&#10;&#10;Description automatically generated">
            <a:extLst>
              <a:ext uri="{FF2B5EF4-FFF2-40B4-BE49-F238E27FC236}">
                <a16:creationId xmlns:a16="http://schemas.microsoft.com/office/drawing/2014/main" id="{7C37C65C-D96E-4009-9186-BB03C641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ACEC-9022-4669-8BED-8DBB900D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499"/>
          </a:xfrm>
        </p:spPr>
        <p:txBody>
          <a:bodyPr/>
          <a:lstStyle/>
          <a:p>
            <a:pPr algn="ctr"/>
            <a:r>
              <a:rPr lang="en-US" dirty="0"/>
              <a:t>Mixed-effects nonlinear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FFA4-206B-474D-9805-F5D565FB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253331"/>
            <a:ext cx="10754193" cy="1145095"/>
          </a:xfrm>
        </p:spPr>
        <p:txBody>
          <a:bodyPr>
            <a:normAutofit/>
          </a:bodyPr>
          <a:lstStyle/>
          <a:p>
            <a:r>
              <a:rPr lang="en-US" sz="2400" dirty="0"/>
              <a:t>Rate ~ b0 + b1*dt + b2*dt^2 + b3*sin(b4 + b5*dt) | State</a:t>
            </a:r>
          </a:p>
          <a:p>
            <a:pPr marL="457200" lvl="1" indent="0">
              <a:buNone/>
            </a:pPr>
            <a:r>
              <a:rPr lang="en-US" sz="1800" dirty="0"/>
              <a:t>where b0: y-</a:t>
            </a:r>
            <a:r>
              <a:rPr lang="en-US" sz="1800" dirty="0" err="1"/>
              <a:t>intersept</a:t>
            </a:r>
            <a:r>
              <a:rPr lang="en-US" sz="1800" dirty="0"/>
              <a:t>; b1: linear trend; b2: quadratic term; b3: wave magnitude; b4: wave offset left; b5: wavelength.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380D87-1378-499F-9D2B-F426003B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20884"/>
              </p:ext>
            </p:extLst>
          </p:nvPr>
        </p:nvGraphicFramePr>
        <p:xfrm>
          <a:off x="838200" y="2634521"/>
          <a:ext cx="10515602" cy="3112770"/>
        </p:xfrm>
        <a:graphic>
          <a:graphicData uri="http://schemas.openxmlformats.org/drawingml/2006/table">
            <a:tbl>
              <a:tblPr/>
              <a:tblGrid>
                <a:gridCol w="4453328">
                  <a:extLst>
                    <a:ext uri="{9D8B030D-6E8A-4147-A177-3AD203B41FA5}">
                      <a16:colId xmlns:a16="http://schemas.microsoft.com/office/drawing/2014/main" val="2637281409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4188577677"/>
                    </a:ext>
                  </a:extLst>
                </a:gridCol>
                <a:gridCol w="1139253">
                  <a:extLst>
                    <a:ext uri="{9D8B030D-6E8A-4147-A177-3AD203B41FA5}">
                      <a16:colId xmlns:a16="http://schemas.microsoft.com/office/drawing/2014/main" val="2791342735"/>
                    </a:ext>
                  </a:extLst>
                </a:gridCol>
                <a:gridCol w="1079292">
                  <a:extLst>
                    <a:ext uri="{9D8B030D-6E8A-4147-A177-3AD203B41FA5}">
                      <a16:colId xmlns:a16="http://schemas.microsoft.com/office/drawing/2014/main" val="3036698949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101901842"/>
                    </a:ext>
                  </a:extLst>
                </a:gridCol>
                <a:gridCol w="749508">
                  <a:extLst>
                    <a:ext uri="{9D8B030D-6E8A-4147-A177-3AD203B41FA5}">
                      <a16:colId xmlns:a16="http://schemas.microsoft.com/office/drawing/2014/main" val="527723666"/>
                    </a:ext>
                  </a:extLst>
                </a:gridCol>
                <a:gridCol w="1025579">
                  <a:extLst>
                    <a:ext uri="{9D8B030D-6E8A-4147-A177-3AD203B41FA5}">
                      <a16:colId xmlns:a16="http://schemas.microsoft.com/office/drawing/2014/main" val="1376699751"/>
                    </a:ext>
                  </a:extLst>
                </a:gridCol>
              </a:tblGrid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Cause of death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742496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disease (G30)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-5.40E-05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2.04E-09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0204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Cerebrovascular diseases (I60-I69)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1.61E-09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166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lower respiratory diseases (J40-J47)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-7.55E-10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818712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mellitus (E10-E14)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-4.42E-11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06971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Diseases of heart (I00-I09,I11,I13,I20-I51)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-7.92E-05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626312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Influenza and pneumonia (J09-J18)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-1.29E-09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679859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Malignant neoplasms (C00-C97)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-1.34E-09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87380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Other_rev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-2.92E-13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524348"/>
                  </a:ext>
                </a:extLst>
              </a:tr>
              <a:tr h="19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diseases of respiratory system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(J00-J06,J30- J39,J67,J70-J98)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-7.29E-06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4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ACEC-9022-4669-8BED-8DBB900D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Mixed-effects nonlinear model </a:t>
            </a:r>
            <a:br>
              <a:rPr lang="en-US" dirty="0"/>
            </a:br>
            <a:r>
              <a:rPr lang="en-US" sz="4400" dirty="0"/>
              <a:t>Mean Absolute Percent Error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FFA4-206B-474D-9805-F5D565FB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888531"/>
            <a:ext cx="10754193" cy="380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MAPE = 100*mean(abs(Rate - prd3)/(Rate)))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5DF12D-7E71-4F4A-8DF4-3DE27A75C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0484"/>
              </p:ext>
            </p:extLst>
          </p:nvPr>
        </p:nvGraphicFramePr>
        <p:xfrm>
          <a:off x="708494" y="2773662"/>
          <a:ext cx="10174365" cy="3457575"/>
        </p:xfrm>
        <a:graphic>
          <a:graphicData uri="http://schemas.openxmlformats.org/drawingml/2006/table">
            <a:tbl>
              <a:tblPr/>
              <a:tblGrid>
                <a:gridCol w="7030356">
                  <a:extLst>
                    <a:ext uri="{9D8B030D-6E8A-4147-A177-3AD203B41FA5}">
                      <a16:colId xmlns:a16="http://schemas.microsoft.com/office/drawing/2014/main" val="2308801914"/>
                    </a:ext>
                  </a:extLst>
                </a:gridCol>
                <a:gridCol w="1048003">
                  <a:extLst>
                    <a:ext uri="{9D8B030D-6E8A-4147-A177-3AD203B41FA5}">
                      <a16:colId xmlns:a16="http://schemas.microsoft.com/office/drawing/2014/main" val="2910568733"/>
                    </a:ext>
                  </a:extLst>
                </a:gridCol>
                <a:gridCol w="1048003">
                  <a:extLst>
                    <a:ext uri="{9D8B030D-6E8A-4147-A177-3AD203B41FA5}">
                      <a16:colId xmlns:a16="http://schemas.microsoft.com/office/drawing/2014/main" val="1126650506"/>
                    </a:ext>
                  </a:extLst>
                </a:gridCol>
                <a:gridCol w="1048003">
                  <a:extLst>
                    <a:ext uri="{9D8B030D-6E8A-4147-A177-3AD203B41FA5}">
                      <a16:colId xmlns:a16="http://schemas.microsoft.com/office/drawing/2014/main" val="2302364464"/>
                    </a:ext>
                  </a:extLst>
                </a:gridCol>
              </a:tblGrid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Cause of Death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18517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disease (G30)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365850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(U07.1)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271954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Cerebrovascular diseases (I60-I69)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05241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lower respiratory diseases (J40-J47)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840898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mellitus (E10-E14)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24875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Diseases of heart (I00-I09,I11,I13,I20-I51)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32897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Influenza and pneumonia (J09-J18)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188701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Malignant neoplasms (C00-C97)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185475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diseases of respiratory system (J00-J06,J30- J39,J67,J70-J98)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982044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Other_rev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53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9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ACEC-9022-4669-8BED-8DBB900D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Mixed-effects nonlinear model </a:t>
            </a:r>
            <a:br>
              <a:rPr lang="en-US" dirty="0"/>
            </a:br>
            <a:r>
              <a:rPr lang="en-US" sz="4400" dirty="0"/>
              <a:t>Excess Death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FFA4-206B-474D-9805-F5D565FB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753620"/>
            <a:ext cx="10754193" cy="825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Deaths_prd</a:t>
            </a:r>
            <a:r>
              <a:rPr lang="en-US" sz="2400" dirty="0"/>
              <a:t> := prd3*</a:t>
            </a:r>
            <a:r>
              <a:rPr lang="en-US" sz="2400" dirty="0" err="1"/>
              <a:t>daysmonth</a:t>
            </a:r>
            <a:r>
              <a:rPr lang="en-US" sz="2400" dirty="0"/>
              <a:t>*Population*10^(-5)</a:t>
            </a:r>
          </a:p>
          <a:p>
            <a:pPr marL="0" indent="0">
              <a:buNone/>
            </a:pPr>
            <a:r>
              <a:rPr lang="en-US" sz="2400" dirty="0"/>
              <a:t>Excess Death (% predicted) = 100*sum(Deaths - </a:t>
            </a:r>
            <a:r>
              <a:rPr lang="en-US" sz="2400" dirty="0" err="1"/>
              <a:t>Deaths_prd</a:t>
            </a:r>
            <a:r>
              <a:rPr lang="en-US" sz="2400" dirty="0"/>
              <a:t>)/sum(</a:t>
            </a:r>
            <a:r>
              <a:rPr lang="en-US" sz="2400" dirty="0" err="1"/>
              <a:t>Deaths_prd</a:t>
            </a:r>
            <a:r>
              <a:rPr lang="en-US" sz="2400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5DF12D-7E71-4F4A-8DF4-3DE27A75C281}"/>
              </a:ext>
            </a:extLst>
          </p:cNvPr>
          <p:cNvGraphicFramePr>
            <a:graphicFrameLocks noGrp="1"/>
          </p:cNvGraphicFramePr>
          <p:nvPr/>
        </p:nvGraphicFramePr>
        <p:xfrm>
          <a:off x="708494" y="2773662"/>
          <a:ext cx="10174365" cy="3457575"/>
        </p:xfrm>
        <a:graphic>
          <a:graphicData uri="http://schemas.openxmlformats.org/drawingml/2006/table">
            <a:tbl>
              <a:tblPr/>
              <a:tblGrid>
                <a:gridCol w="7030356">
                  <a:extLst>
                    <a:ext uri="{9D8B030D-6E8A-4147-A177-3AD203B41FA5}">
                      <a16:colId xmlns:a16="http://schemas.microsoft.com/office/drawing/2014/main" val="2308801914"/>
                    </a:ext>
                  </a:extLst>
                </a:gridCol>
                <a:gridCol w="1048003">
                  <a:extLst>
                    <a:ext uri="{9D8B030D-6E8A-4147-A177-3AD203B41FA5}">
                      <a16:colId xmlns:a16="http://schemas.microsoft.com/office/drawing/2014/main" val="2910568733"/>
                    </a:ext>
                  </a:extLst>
                </a:gridCol>
                <a:gridCol w="1048003">
                  <a:extLst>
                    <a:ext uri="{9D8B030D-6E8A-4147-A177-3AD203B41FA5}">
                      <a16:colId xmlns:a16="http://schemas.microsoft.com/office/drawing/2014/main" val="1126650506"/>
                    </a:ext>
                  </a:extLst>
                </a:gridCol>
                <a:gridCol w="1048003">
                  <a:extLst>
                    <a:ext uri="{9D8B030D-6E8A-4147-A177-3AD203B41FA5}">
                      <a16:colId xmlns:a16="http://schemas.microsoft.com/office/drawing/2014/main" val="2302364464"/>
                    </a:ext>
                  </a:extLst>
                </a:gridCol>
              </a:tblGrid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Cause of Death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18517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disease (G30)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365850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(U07.1)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271954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Cerebrovascular diseases (I60-I69)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05241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lower respiratory diseases (J40-J47)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840898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mellitus (E10-E14)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24875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Diseases of heart (I00-I09,I11,I13,I20-I51)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32897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Influenza and pneumonia (J09-J18)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188701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Malignant neoplasms (C00-C97)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185475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diseases of respiratory system (J00-J06,J30- J39,J67,J70-J98)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982044"/>
                  </a:ext>
                </a:extLst>
              </a:tr>
              <a:tr h="1880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Other_rev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53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9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E7CBC-8528-412A-8396-5BEB3FBC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31249"/>
              </p:ext>
            </p:extLst>
          </p:nvPr>
        </p:nvGraphicFramePr>
        <p:xfrm>
          <a:off x="584615" y="569626"/>
          <a:ext cx="11167673" cy="5943408"/>
        </p:xfrm>
        <a:graphic>
          <a:graphicData uri="http://schemas.openxmlformats.org/drawingml/2006/table">
            <a:tbl>
              <a:tblPr/>
              <a:tblGrid>
                <a:gridCol w="1219056">
                  <a:extLst>
                    <a:ext uri="{9D8B030D-6E8A-4147-A177-3AD203B41FA5}">
                      <a16:colId xmlns:a16="http://schemas.microsoft.com/office/drawing/2014/main" val="2687475727"/>
                    </a:ext>
                  </a:extLst>
                </a:gridCol>
                <a:gridCol w="910789">
                  <a:extLst>
                    <a:ext uri="{9D8B030D-6E8A-4147-A177-3AD203B41FA5}">
                      <a16:colId xmlns:a16="http://schemas.microsoft.com/office/drawing/2014/main" val="3268634834"/>
                    </a:ext>
                  </a:extLst>
                </a:gridCol>
                <a:gridCol w="1106960">
                  <a:extLst>
                    <a:ext uri="{9D8B030D-6E8A-4147-A177-3AD203B41FA5}">
                      <a16:colId xmlns:a16="http://schemas.microsoft.com/office/drawing/2014/main" val="3915361245"/>
                    </a:ext>
                  </a:extLst>
                </a:gridCol>
                <a:gridCol w="1103455">
                  <a:extLst>
                    <a:ext uri="{9D8B030D-6E8A-4147-A177-3AD203B41FA5}">
                      <a16:colId xmlns:a16="http://schemas.microsoft.com/office/drawing/2014/main" val="4155681277"/>
                    </a:ext>
                  </a:extLst>
                </a:gridCol>
                <a:gridCol w="1289117">
                  <a:extLst>
                    <a:ext uri="{9D8B030D-6E8A-4147-A177-3AD203B41FA5}">
                      <a16:colId xmlns:a16="http://schemas.microsoft.com/office/drawing/2014/main" val="1349957718"/>
                    </a:ext>
                  </a:extLst>
                </a:gridCol>
                <a:gridCol w="1292619">
                  <a:extLst>
                    <a:ext uri="{9D8B030D-6E8A-4147-A177-3AD203B41FA5}">
                      <a16:colId xmlns:a16="http://schemas.microsoft.com/office/drawing/2014/main" val="2544271012"/>
                    </a:ext>
                  </a:extLst>
                </a:gridCol>
                <a:gridCol w="998365">
                  <a:extLst>
                    <a:ext uri="{9D8B030D-6E8A-4147-A177-3AD203B41FA5}">
                      <a16:colId xmlns:a16="http://schemas.microsoft.com/office/drawing/2014/main" val="1103439157"/>
                    </a:ext>
                  </a:extLst>
                </a:gridCol>
                <a:gridCol w="952825">
                  <a:extLst>
                    <a:ext uri="{9D8B030D-6E8A-4147-A177-3AD203B41FA5}">
                      <a16:colId xmlns:a16="http://schemas.microsoft.com/office/drawing/2014/main" val="2841532825"/>
                    </a:ext>
                  </a:extLst>
                </a:gridCol>
                <a:gridCol w="1148995">
                  <a:extLst>
                    <a:ext uri="{9D8B030D-6E8A-4147-A177-3AD203B41FA5}">
                      <a16:colId xmlns:a16="http://schemas.microsoft.com/office/drawing/2014/main" val="3596636479"/>
                    </a:ext>
                  </a:extLst>
                </a:gridCol>
                <a:gridCol w="1145492">
                  <a:extLst>
                    <a:ext uri="{9D8B030D-6E8A-4147-A177-3AD203B41FA5}">
                      <a16:colId xmlns:a16="http://schemas.microsoft.com/office/drawing/2014/main" val="3846040861"/>
                    </a:ext>
                  </a:extLst>
                </a:gridCol>
              </a:tblGrid>
              <a:tr h="22127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Excess Death (% Predicted)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56027"/>
                  </a:ext>
                </a:extLst>
              </a:tr>
              <a:tr h="1229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disease (G30)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Cerebrovascular diseases (I60-I69)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lower respiratory diseases (J40-J47)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mellitus (E10-E14)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Diseases of heart (I00-I09,I11,I13,I20-I51)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Influenza and pneumonia (J09-J18)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Malignant neoplasms (C00-C97)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Other_rev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diseases of respiratory system (J00-J06,J30- J39,J67,J70-J98)</a:t>
                      </a:r>
                    </a:p>
                  </a:txBody>
                  <a:tcPr marL="8304" marR="8304" marT="83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716924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210588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11182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78733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86851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656984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032339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487185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500936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23375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94646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3053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099136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032767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64367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825449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-14.4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02410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Tennessee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099078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188522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9642"/>
                  </a:ext>
                </a:extLst>
              </a:tr>
              <a:tr h="221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-7.3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</a:t>
                      </a:r>
                    </a:p>
                  </a:txBody>
                  <a:tcPr marL="8304" marR="8304" marT="8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2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18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0297544-24D3-4A09-A05D-EB96051D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4" y="180974"/>
            <a:ext cx="6496051" cy="64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9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946</Words>
  <Application>Microsoft Office PowerPoint</Application>
  <PresentationFormat>Widescreen</PresentationFormat>
  <Paragraphs>397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Excess COVID-19 Deaths Modeling and Comparison by State</vt:lpstr>
      <vt:lpstr>Data processing and subsetting</vt:lpstr>
      <vt:lpstr>PowerPoint Presentation</vt:lpstr>
      <vt:lpstr>PowerPoint Presentation</vt:lpstr>
      <vt:lpstr>Mixed-effects nonlinear model</vt:lpstr>
      <vt:lpstr>Mixed-effects nonlinear model  Mean Absolute Percent Error </vt:lpstr>
      <vt:lpstr>Mixed-effects nonlinear model  Excess Death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 Sargsyan</dc:creator>
  <cp:lastModifiedBy>Davit Sargsyan</cp:lastModifiedBy>
  <cp:revision>10</cp:revision>
  <dcterms:created xsi:type="dcterms:W3CDTF">2023-03-25T15:51:12Z</dcterms:created>
  <dcterms:modified xsi:type="dcterms:W3CDTF">2023-03-25T19:12:59Z</dcterms:modified>
</cp:coreProperties>
</file>