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74" r:id="rId3"/>
    <p:sldId id="275" r:id="rId4"/>
    <p:sldId id="276" r:id="rId5"/>
    <p:sldId id="277" r:id="rId6"/>
    <p:sldId id="273" r:id="rId7"/>
    <p:sldId id="278" r:id="rId8"/>
    <p:sldId id="279" r:id="rId9"/>
    <p:sldId id="283" r:id="rId10"/>
    <p:sldId id="284" r:id="rId11"/>
    <p:sldId id="282" r:id="rId12"/>
    <p:sldId id="261" r:id="rId13"/>
    <p:sldId id="262" r:id="rId14"/>
    <p:sldId id="263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1F82-7704-5B6B-E60B-3F5624953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9A882-CFF1-1677-7484-D47E1815A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23AF-1E3A-E638-4E78-E719D0F8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D517-7CFC-4EAB-B022-824214933F5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6F20-E133-5190-97D4-933989F5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16326-39BF-8078-D592-895D0C08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A60B-6F61-D515-9B14-9411F8E6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E9A1D-71DB-61C7-F7CD-0FCEA9293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BA33D-1EBA-2D05-BA88-3E0B5EEF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D517-7CFC-4EAB-B022-824214933F5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2D5B-6E54-6CCF-7725-258D2802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3936C-C6B9-E65D-DD28-53EA59FE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1095A-87E7-D811-45D2-83C109353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A3EC1-4FE2-5846-E5E2-D69B09446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EDFF-2977-C723-6896-588EA66A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D517-7CFC-4EAB-B022-824214933F5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94C19-E97E-A967-6E17-9BC2826C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88FD7-2557-88CA-00FE-C9D6A107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8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32F7-8C04-8621-0D07-5AC5B32A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1861-DFAB-0D56-BC78-EB1E34E0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C29D-E511-DB2A-BC79-AE6CBAE9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D517-7CFC-4EAB-B022-824214933F5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08525-4451-E9EB-5B1F-18DCE6A1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4F08-E388-0EA3-4BB8-8921CF58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BA70-7B21-011B-F823-CC80CFBA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2CB3A-A90F-E67E-4754-E2694932D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FC0E-1237-E14A-AF09-BE8DBBC3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D517-7CFC-4EAB-B022-824214933F5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9A36D-4388-D290-19E4-31368912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46719-1B6A-24B2-A3FF-A72EC4F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4B6A-9563-2759-1550-B165E22D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62D9-CE23-D4B3-ED47-5978B97DF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BA9D6-B303-E0A9-D7A3-545D69C6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DDD3E-B1BA-4D64-1379-F18E99A1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D517-7CFC-4EAB-B022-824214933F5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D196C-7099-3425-38C3-764B132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4CC3B-E5F8-666F-33D0-1034AF94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6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4936-DF7A-B7BF-88BB-0441FE75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ADBA0-930F-6A0C-4B74-384921A57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4DCCC-DB9D-1548-A2BA-FEDC75BE4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FB9EC-5896-03F4-B729-48E2028F6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D4DE4-EDBB-4814-253A-E9B60D14C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6DB2D-0FC3-218C-23ED-25A58932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D517-7CFC-4EAB-B022-824214933F5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74F44-5B84-F03E-EAE5-F1E9926C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1E254-C311-6D7C-059D-9D2F39FD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8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1934-6F7D-3BEE-8651-87114EB3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13673-7BE8-07F0-CE81-A66B9878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D517-7CFC-4EAB-B022-824214933F5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11B00-532F-9363-E1BB-92CC8362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4508D-483B-540D-2FCC-F456819B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6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3B0CD-0250-D231-E693-B9C28828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D517-7CFC-4EAB-B022-824214933F5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F7F30-42D9-7237-A7F1-EDF78A5F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2B943-2E80-FFDE-2A6C-3265FD8F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6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E272-A04A-97B8-1F9D-E4CD01F2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18C76-D9F3-5036-6A1A-8F8021441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4DADD-D6A4-5907-29EB-718ABC04B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CB078-2986-0333-8C7C-EC2509E1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D517-7CFC-4EAB-B022-824214933F5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F6D15-45FF-85CB-C564-44A3F747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43DC3-238B-1CDD-49BE-EAB9F293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A0EC-53C2-CE23-3314-E60D65C9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00C1E-5C30-DF00-AF1F-8BB8C31EB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81F6C-0C37-DBAC-C04B-DD275502A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E54B6-1C9D-E886-CC8B-D1D62944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D517-7CFC-4EAB-B022-824214933F5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28414-03A8-965A-CEA3-594496AD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8ECBA-37E6-5C0E-5DAF-968FC7FA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7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2AB5F-1D64-307F-37CD-FC0B91A9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61126-C20D-0C4D-EFD1-83CA220D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E64FA-A064-0543-411C-F56CEFFED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1D517-7CFC-4EAB-B022-824214933F5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2DAF2-7A95-96D3-AF37-D3533677A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25FC-4DAC-88BD-78B3-857214CCE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5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AAE6-4E74-9E10-3F42-E599C74A4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82498"/>
          </a:xfrm>
        </p:spPr>
        <p:txBody>
          <a:bodyPr>
            <a:normAutofit/>
          </a:bodyPr>
          <a:lstStyle/>
          <a:p>
            <a:r>
              <a:rPr lang="en-US" sz="6000" dirty="0"/>
              <a:t>Differential flow cytometry analysis using projection pursuit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BBD54-4999-B879-6390-1B5F4F48C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850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6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7E9-AA99-DF91-9EC9-061A724B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New Projection Pursuit Index for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24CF-D814-AF9B-22D1-B46AE8DAC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PP index for big data: </a:t>
            </a:r>
            <a:r>
              <a:rPr lang="en-US" sz="2400" dirty="0"/>
              <a:t>Constructed using</a:t>
            </a:r>
            <a:r>
              <a:rPr lang="en-US" sz="2400" dirty="0">
                <a:effectLst/>
              </a:rPr>
              <a:t> the idea of Natural Hermite Index based on the obtained data nuggets.</a:t>
            </a:r>
          </a:p>
          <a:p>
            <a:endParaRPr lang="en-US" sz="2400" dirty="0">
              <a:effectLst/>
            </a:endParaRPr>
          </a:p>
          <a:p>
            <a:r>
              <a:rPr lang="en-US" sz="2400" dirty="0">
                <a:effectLst/>
                <a:latin typeface="CMR12"/>
              </a:rPr>
              <a:t>Let 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X ∈ </a:t>
            </a:r>
            <a:r>
              <a:rPr lang="en-US" sz="2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2200" baseline="300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m×p</a:t>
            </a:r>
            <a:r>
              <a:rPr lang="en-US" sz="22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effectLst/>
                <a:latin typeface="CMR12"/>
              </a:rPr>
              <a:t>denote the nugget centers </a:t>
            </a:r>
            <a:r>
              <a:rPr lang="en-US" sz="2400" dirty="0" err="1">
                <a:effectLst/>
                <a:latin typeface="CMR12"/>
              </a:rPr>
              <a:t>spherized</a:t>
            </a:r>
            <a:r>
              <a:rPr lang="en-US" sz="2400" dirty="0">
                <a:effectLst/>
                <a:latin typeface="CMR12"/>
              </a:rPr>
              <a:t> with weights </a:t>
            </a:r>
            <a:r>
              <a:rPr lang="en-US" sz="2400" dirty="0">
                <a:effectLst/>
                <a:latin typeface="CMBX12"/>
              </a:rPr>
              <a:t>w, </a:t>
            </a:r>
            <a:r>
              <a:rPr lang="en-US" sz="2400" dirty="0">
                <a:effectLst/>
                <a:latin typeface="CMR12"/>
              </a:rPr>
              <a:t>where 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w ∈ R</a:t>
            </a:r>
            <a:r>
              <a:rPr lang="en-US" sz="22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effectLst/>
                <a:latin typeface="CMR12"/>
              </a:rPr>
              <a:t>is the weight vector of the data nuggets. Let 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 ∈ </a:t>
            </a:r>
            <a:r>
              <a:rPr lang="en-US" sz="2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2200" baseline="300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p×d</a:t>
            </a:r>
            <a:r>
              <a:rPr lang="en-US" sz="22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effectLst/>
                <a:latin typeface="CMR12"/>
              </a:rPr>
              <a:t>be an orthogonal projection matrix. Let 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Y= XA = [y</a:t>
            </a:r>
            <a:r>
              <a:rPr lang="en-US" sz="22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,y</a:t>
            </a:r>
            <a:r>
              <a:rPr lang="en-US" sz="22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,··· ,</a:t>
            </a:r>
            <a:r>
              <a:rPr lang="en-US" sz="2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200" baseline="-250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22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∈ </a:t>
            </a:r>
            <a:r>
              <a:rPr lang="en-US" sz="2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2200" baseline="300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m×d</a:t>
            </a:r>
            <a:r>
              <a:rPr lang="en-US" sz="22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effectLst/>
                <a:latin typeface="CMR12"/>
              </a:rPr>
              <a:t>be the projected nugget centers and let   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 ∈ R</a:t>
            </a:r>
            <a:r>
              <a:rPr lang="en-US" sz="22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2400" dirty="0">
                <a:effectLst/>
                <a:latin typeface="CMMI8"/>
              </a:rPr>
              <a:t> </a:t>
            </a:r>
            <a:r>
              <a:rPr lang="en-US" sz="2400" dirty="0">
                <a:effectLst/>
                <a:latin typeface="CMR12"/>
              </a:rPr>
              <a:t>be the scale vector. A new Natural Hermite Index based on the data nuggets is defined by </a:t>
            </a:r>
          </a:p>
          <a:p>
            <a:pPr marL="0" indent="0">
              <a:buNone/>
            </a:pPr>
            <a:endParaRPr lang="en-US" sz="2200" dirty="0">
              <a:effectLst/>
              <a:latin typeface="CMR12"/>
            </a:endParaRPr>
          </a:p>
          <a:p>
            <a:endParaRPr lang="en-US" sz="2400" b="1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834C9D9-B94D-7475-687D-A4B3ABEF5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586" y="5096157"/>
            <a:ext cx="4539392" cy="77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A338-E3B3-D8FE-5311-BA892593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CF58-A5C9-CD6C-BF0F-67A314D2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</a:rPr>
              <a:t>where 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 ∈ R</a:t>
            </a:r>
            <a:r>
              <a:rPr lang="en-US" sz="22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200" dirty="0">
                <a:effectLst/>
              </a:rPr>
              <a:t>, </a:t>
            </a:r>
            <a:r>
              <a:rPr lang="el-GR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φ(·)</a:t>
            </a:r>
            <a:r>
              <a:rPr lang="el-GR" sz="2200" dirty="0">
                <a:effectLst/>
              </a:rPr>
              <a:t> </a:t>
            </a:r>
            <a:r>
              <a:rPr lang="en-US" sz="2400" dirty="0">
                <a:effectLst/>
              </a:rPr>
              <a:t>is the standard multivariate normal density, and the estimated density function is calculated based on the nuggets: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effectLst/>
              </a:rPr>
              <a:t>where 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2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max{s</a:t>
            </a:r>
            <a:r>
              <a:rPr lang="en-US" sz="22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2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, </a:t>
            </a:r>
            <a:r>
              <a:rPr lang="el-GR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δ}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2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 </a:t>
            </a:r>
            <a:r>
              <a:rPr lang="en-US" sz="2400" dirty="0">
                <a:effectLst/>
              </a:rPr>
              <a:t>with a pre-determined minimal scale level </a:t>
            </a:r>
            <a:r>
              <a:rPr lang="el-GR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δ</a:t>
            </a:r>
            <a:r>
              <a:rPr lang="el-GR" sz="2400" dirty="0">
                <a:effectLst/>
              </a:rPr>
              <a:t>. </a:t>
            </a:r>
            <a:r>
              <a:rPr lang="en-US" sz="2400" dirty="0">
                <a:effectLst/>
              </a:rPr>
              <a:t>Alternatively, 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Si = median(s</a:t>
            </a:r>
            <a:r>
              <a:rPr lang="en-US" sz="22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)I</a:t>
            </a:r>
            <a:r>
              <a:rPr lang="en-US" sz="22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effectLst/>
              </a:rPr>
              <a:t>for all </a:t>
            </a:r>
            <a:r>
              <a:rPr lang="en-US" sz="2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1, 2, ..., m </a:t>
            </a:r>
            <a:r>
              <a:rPr lang="en-US" sz="2400" dirty="0">
                <a:effectLst/>
              </a:rPr>
              <a:t>if </a:t>
            </a:r>
            <a:r>
              <a:rPr lang="en-US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400" dirty="0">
                <a:effectLst/>
              </a:rPr>
              <a:t> has a wide range.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 descr="Diagram, text&#10;&#10;Description automatically generated with medium confidence">
            <a:extLst>
              <a:ext uri="{FF2B5EF4-FFF2-40B4-BE49-F238E27FC236}">
                <a16:creationId xmlns:a16="http://schemas.microsoft.com/office/drawing/2014/main" id="{64F9CF96-4E86-C4FC-12FF-74592A38E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630" y="3011548"/>
            <a:ext cx="5604410" cy="8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0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F17D-B251-F35C-8B3C-342FA33E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306"/>
            <a:ext cx="10515600" cy="913512"/>
          </a:xfrm>
        </p:spPr>
        <p:txBody>
          <a:bodyPr/>
          <a:lstStyle/>
          <a:p>
            <a:pPr algn="ctr"/>
            <a:r>
              <a:rPr lang="en-US" dirty="0"/>
              <a:t>Differential PP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C9DBA-317D-51A9-FCA8-5948E9B94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10515600" cy="50031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Differential Projection Pursuit is used in order to compare two groups of experiments in flow cytometry to find the regions they most differ.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b="1" dirty="0"/>
                  <a:t>One treatment and one control: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Let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(y)</a:t>
                </a:r>
                <a:r>
                  <a:rPr lang="en-US" sz="2200" dirty="0"/>
                  <a:t> </a:t>
                </a:r>
                <a:r>
                  <a:rPr lang="en-US" sz="2400" dirty="0"/>
                  <a:t>be the projected data density for the treatment group and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(y)</a:t>
                </a:r>
                <a:r>
                  <a:rPr lang="en-US" sz="2400" dirty="0"/>
                  <a:t> be the projected data density for the control group and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f(y)</a:t>
                </a:r>
                <a:r>
                  <a:rPr lang="en-US" sz="2200" dirty="0"/>
                  <a:t> </a:t>
                </a:r>
                <a:r>
                  <a:rPr lang="en-US" sz="2400" dirty="0"/>
                  <a:t>be the combined density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f(y)=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2[</m:t>
                        </m:r>
                        <m:r>
                          <m:rPr>
                            <m:nor/>
                          </m:rPr>
                          <a:rPr lang="en-US" sz="2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200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r>
                          <m:rPr>
                            <m:nor/>
                          </m:rPr>
                          <a:rPr lang="en-US" sz="2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200" b="0" i="0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den>
                    </m:f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Differential PP index is defined as follows: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I=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(y)-f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(y)]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f(y)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dy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= c[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[f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(y)-f(y)]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f(y)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dy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(y)-f(y)]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f(y)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dy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endParaRPr lang="en-US" sz="22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= c[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(y)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+f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(y)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f(y)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dy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-2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(y)+f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(y)] f(y)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+ 2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f(y)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dy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C9DBA-317D-51A9-FCA8-5948E9B94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10515600" cy="5003194"/>
              </a:xfrm>
              <a:blipFill>
                <a:blip r:embed="rId2"/>
                <a:stretch>
                  <a:fillRect l="-812" t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08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7103-FF78-3D84-3BAE-1C539895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882"/>
            <a:ext cx="10618694" cy="805936"/>
          </a:xfrm>
        </p:spPr>
        <p:txBody>
          <a:bodyPr/>
          <a:lstStyle/>
          <a:p>
            <a:pPr algn="ctr"/>
            <a:r>
              <a:rPr lang="en-US" dirty="0"/>
              <a:t>Continue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18020-3153-EA2B-42F5-92F7B49171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Maximize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dirty="0"/>
                  <a:t> in order to find the optimal projection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Conduct the optimal projection on the combined data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Apply varimax rotation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We can also apply clustering techniques to the projected data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b="1" dirty="0"/>
                  <a:t>Multiple treatments and one control: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In case of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2400" dirty="0"/>
                  <a:t> groups, with one control group and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k-1</a:t>
                </a:r>
                <a:r>
                  <a:rPr lang="en-US" sz="2400" dirty="0"/>
                  <a:t> treatment groups, the formula for the Differential PP index will be changed: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Let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(y)</a:t>
                </a:r>
                <a:r>
                  <a:rPr lang="en-US" sz="2200" dirty="0"/>
                  <a:t> </a:t>
                </a:r>
                <a:r>
                  <a:rPr lang="en-US" sz="2400" dirty="0"/>
                  <a:t>be the projected data density for each group,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=1,2,…,k</a:t>
                </a:r>
                <a:r>
                  <a:rPr lang="en-US" sz="2400" dirty="0"/>
                  <a:t>; and let the combined density have the formula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f(y)=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2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200" b="0" i="0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den>
                    </m:f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18020-3153-EA2B-42F5-92F7B4917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10515600" cy="4351338"/>
              </a:xfrm>
              <a:blipFill>
                <a:blip r:embed="rId2"/>
                <a:stretch>
                  <a:fillRect l="-844" t="-1744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17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6C44-1DA4-725C-30DD-67FEAFEE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1671"/>
            <a:ext cx="10515600" cy="752147"/>
          </a:xfrm>
        </p:spPr>
        <p:txBody>
          <a:bodyPr/>
          <a:lstStyle/>
          <a:p>
            <a:pPr algn="ctr"/>
            <a:r>
              <a:rPr lang="en-US" dirty="0"/>
              <a:t>Continue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85690-B760-8F6A-7A15-90BC01076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Then for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i,j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=1,2,…,k: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where we reduced the number of integrals on the left-hand side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2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 </a:t>
                </a:r>
                <a:r>
                  <a:rPr lang="en-US" sz="2400" dirty="0"/>
                  <a:t>to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2400" dirty="0"/>
                  <a:t> integrals.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85690-B760-8F6A-7A15-90BC01076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59C558-B3CC-6680-B44C-99169DE7593F}"/>
                  </a:ext>
                </a:extLst>
              </p:cNvPr>
              <p:cNvSpPr txBox="1"/>
              <p:nvPr/>
            </p:nvSpPr>
            <p:spPr>
              <a:xfrm>
                <a:off x="1184855" y="2369292"/>
                <a:ext cx="7302322" cy="3978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</m:e>
                    </m:nary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|f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(y)-f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(y)|</a:t>
                </a:r>
                <a:r>
                  <a:rPr lang="en-US" sz="2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f(y)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dy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c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fi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)−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)|2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200" dirty="0" err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dy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59C558-B3CC-6680-B44C-99169DE75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855" y="2369292"/>
                <a:ext cx="7302322" cy="397801"/>
              </a:xfrm>
              <a:prstGeom prst="rect">
                <a:avLst/>
              </a:prstGeom>
              <a:blipFill>
                <a:blip r:embed="rId3"/>
                <a:stretch>
                  <a:fillRect l="-6944" t="-134375" b="-20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9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B5C5-C4F4-CE81-CA5F-713916CE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A674-FB17-83D2-53CA-39FC464C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4290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FCAA2-893F-10D4-6908-1047F9A9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Times New Roman" panose="02020603050405020304" pitchFamily="18" charset="0"/>
              </a:rPr>
              <a:t>What is Flow Cytometry?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2AD92B-29C3-F39E-D0CD-5DB1D1C41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558553" cy="4303464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cs typeface="Times New Roman" panose="02020603050405020304" pitchFamily="18" charset="0"/>
              </a:rPr>
              <a:t>Flow cytometry is a technology that rapidly analyzes single cells or particles suspended in a salt-based solution as they flow past single or multiple lasers</a:t>
            </a:r>
            <a:r>
              <a:rPr lang="en-US" sz="2400" dirty="0">
                <a:cs typeface="Times New Roman" panose="02020603050405020304" pitchFamily="18" charset="0"/>
              </a:rPr>
              <a:t>. 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Fluorochrome selection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Staining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2221EC6-6AAA-9E9D-DF39-F97109E67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474"/>
          <a:stretch/>
        </p:blipFill>
        <p:spPr>
          <a:xfrm>
            <a:off x="5959817" y="1671568"/>
            <a:ext cx="5733834" cy="392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74932D-EF4D-C2FA-722C-31CD34F9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53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FSC and SSC density plot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54EC5A-E8E3-5207-DAC0-0683CA49C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977"/>
            <a:ext cx="10515600" cy="51986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cs typeface="Times New Roman" panose="02020603050405020304" pitchFamily="18" charset="0"/>
              </a:rPr>
              <a:t>Forward scatter channel (FSC) is scattered in the forward direction and can be used to distinguish between cellular debris and living cells.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cs typeface="Times New Roman" panose="02020603050405020304" pitchFamily="18" charset="0"/>
              </a:rPr>
              <a:t>Side scatter channel (SSC) is measured approximately at a 90°. It provides information about the granular content within a particle.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2CDA04-C1F8-69A6-5BE5-074F6AD23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442" y="3809260"/>
            <a:ext cx="3040241" cy="2918143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1657E310-7FB8-E79F-4E0A-DD03DE63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528" y="3692751"/>
            <a:ext cx="3990951" cy="303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9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7C67-2DB1-942F-B6EB-07AA944D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851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4900" i="0" dirty="0">
                <a:solidFill>
                  <a:srgbClr val="212529"/>
                </a:solidFill>
                <a:effectLst/>
                <a:cs typeface="Times New Roman" panose="02020603050405020304" pitchFamily="18" charset="0"/>
              </a:rPr>
              <a:t>FSC-H vs FSC-A density 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20DF-E994-4468-23EC-C3A32D7E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470"/>
            <a:ext cx="4631311" cy="30511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i="0" dirty="0">
                <a:effectLst/>
                <a:cs typeface="Times New Roman" panose="02020603050405020304" pitchFamily="18" charset="0"/>
              </a:rPr>
              <a:t>Doublet cells can significantly affect </a:t>
            </a:r>
            <a:r>
              <a:rPr lang="en-US" sz="2400" dirty="0">
                <a:cs typeface="Times New Roman" panose="02020603050405020304" pitchFamily="18" charset="0"/>
              </a:rPr>
              <a:t>the</a:t>
            </a:r>
            <a:r>
              <a:rPr lang="en-US" sz="2400" b="0" i="0" dirty="0">
                <a:effectLst/>
                <a:cs typeface="Times New Roman" panose="02020603050405020304" pitchFamily="18" charset="0"/>
              </a:rPr>
              <a:t> analysis</a:t>
            </a:r>
          </a:p>
          <a:p>
            <a:pPr>
              <a:lnSpc>
                <a:spcPct val="100000"/>
              </a:lnSpc>
            </a:pPr>
            <a:endParaRPr lang="en-US" sz="2400" b="0" i="0" dirty="0">
              <a:effectLst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b="0" i="0" dirty="0">
                <a:effectLst/>
                <a:cs typeface="Times New Roman" panose="02020603050405020304" pitchFamily="18" charset="0"/>
              </a:rPr>
              <a:t>A forward scatter height (FSC-H) vs. forward scatter area (FSC-A) density plot can be used to exclude doublets.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064D0-F0E0-AC81-3987-680740D39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444" y="1795291"/>
            <a:ext cx="5413038" cy="42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8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3DF8-1D5F-F51E-9D6C-FB26B847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20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Gating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0389-B34B-040B-D93D-86B3F32B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252"/>
            <a:ext cx="3034553" cy="39439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cs typeface="Times New Roman" panose="02020603050405020304" pitchFamily="18" charset="0"/>
              </a:rPr>
              <a:t>Gating is the procedure of selectively visualize the cells of interest while eliminating results from unwanted particles.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CBAD0DD-6157-3DB5-D864-C2432BD8D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448" y="1670029"/>
            <a:ext cx="7302156" cy="398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9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7900-3611-212C-EF43-1A93CC07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0EFD5-D48B-FCF1-17CB-5C14DE2B2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Size: </a:t>
            </a:r>
            <a:r>
              <a:rPr lang="en-US" dirty="0"/>
              <a:t>Flow cytometry data consists of millions of cells with more than 8 dimensions</a:t>
            </a:r>
          </a:p>
          <a:p>
            <a:endParaRPr lang="en-US" b="1" dirty="0"/>
          </a:p>
          <a:p>
            <a:r>
              <a:rPr lang="en-US" b="1" dirty="0"/>
              <a:t>Manual: </a:t>
            </a:r>
            <a:r>
              <a:rPr lang="en-US" dirty="0"/>
              <a:t>The gating strategy (threshold) is arbitrary and is up to the individual</a:t>
            </a:r>
          </a:p>
          <a:p>
            <a:endParaRPr lang="en-US" b="1" dirty="0"/>
          </a:p>
          <a:p>
            <a:r>
              <a:rPr lang="en-US" b="1" dirty="0"/>
              <a:t>Complexity: </a:t>
            </a:r>
            <a:r>
              <a:rPr lang="en-US" dirty="0"/>
              <a:t>It is hard to visualize and find the hidden structures on 2d-plots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466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5995-B973-D4FF-FB7E-6D27A031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Nugget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78CC-09EF-965E-253A-86B44ADD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effectLst/>
              </a:rPr>
              <a:t>Data nugget (</a:t>
            </a:r>
            <a:r>
              <a:rPr lang="en-US" sz="2200" b="1" dirty="0" err="1">
                <a:effectLst/>
              </a:rPr>
              <a:t>Traymon</a:t>
            </a:r>
            <a:r>
              <a:rPr lang="en-US" sz="2200" b="1" dirty="0">
                <a:effectLst/>
              </a:rPr>
              <a:t> Beavers): </a:t>
            </a:r>
            <a:r>
              <a:rPr lang="en-US" sz="2200" dirty="0">
                <a:effectLst/>
              </a:rPr>
              <a:t>Reduce a large dataset into a small collection of data nuggets of data while maintaining the data structure</a:t>
            </a:r>
            <a:endParaRPr lang="en-US" sz="2200" dirty="0"/>
          </a:p>
          <a:p>
            <a:endParaRPr lang="en-US" sz="2400" dirty="0"/>
          </a:p>
        </p:txBody>
      </p:sp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BB2BC0D-C9DA-3BE3-4560-E543EBA7F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35" y="2554370"/>
            <a:ext cx="4340087" cy="3699312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E0DB6C5E-D4B9-9F5E-D4E7-3417FB4EC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" y="2554370"/>
            <a:ext cx="6678488" cy="40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3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2A6C-4929-742B-456E-1380E9FE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Projection Pursuit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6C56-2810-16F1-1ADF-5668C0F3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Projection Pursuit (PP): </a:t>
            </a:r>
            <a:r>
              <a:rPr lang="en-US" dirty="0">
                <a:effectLst/>
              </a:rPr>
              <a:t>It is an effective method for finding low-dimensional projections that uncover interesting structures.</a:t>
            </a:r>
          </a:p>
          <a:p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PP index function: </a:t>
            </a:r>
            <a:r>
              <a:rPr lang="en-US" dirty="0">
                <a:effectLst/>
              </a:rPr>
              <a:t>Numerically measures features of low-dimensional projections for which higher values correspond to more ”interesting” structures</a:t>
            </a:r>
            <a:r>
              <a:rPr lang="en-US" dirty="0"/>
              <a:t>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57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4010-1E32-56E3-7F2D-04665292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>
                <a:cs typeface="Times New Roman" panose="02020603050405020304" pitchFamily="18" charset="0"/>
              </a:rPr>
              <a:t>Projection Pursuit Index for General Non-linear Structures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5FF2A-3902-6D10-2CD5-A69301DF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</a:t>
            </a:r>
            <a:r>
              <a:rPr lang="en-US" sz="2400" dirty="0">
                <a:effectLst/>
              </a:rPr>
              <a:t> 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X ∈ </a:t>
            </a:r>
            <a:r>
              <a:rPr lang="en-US" sz="2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2200" baseline="300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n×p</a:t>
            </a:r>
            <a:r>
              <a:rPr lang="en-US" sz="22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effectLst/>
              </a:rPr>
              <a:t>be a big data matrix.                                                                                                                 Let 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 ∈ </a:t>
            </a:r>
            <a:r>
              <a:rPr lang="en-US" sz="2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2200" baseline="300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p×d</a:t>
            </a:r>
            <a:r>
              <a:rPr lang="en-US" sz="22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effectLst/>
              </a:rPr>
              <a:t>be a random orthogonal projection matrix that projects 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400" dirty="0">
                <a:effectLst/>
              </a:rPr>
              <a:t> into a d-dimensional space. Let 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 = [y</a:t>
            </a:r>
            <a:r>
              <a:rPr lang="en-US" sz="22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y</a:t>
            </a:r>
            <a:r>
              <a:rPr lang="en-US" sz="2200" baseline="-25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· · · , </a:t>
            </a:r>
            <a:r>
              <a:rPr lang="en-US" sz="2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200" baseline="-250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]</a:t>
            </a:r>
            <a:r>
              <a:rPr lang="en-US" sz="22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XA ∈ </a:t>
            </a:r>
            <a:r>
              <a:rPr lang="en-US" sz="22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2200" baseline="300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n×d</a:t>
            </a:r>
            <a:r>
              <a:rPr lang="en-US" sz="2200" baseline="300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400" dirty="0">
                <a:effectLst/>
              </a:rPr>
              <a:t>be the projected data in the d-dimensional space. </a:t>
            </a:r>
          </a:p>
          <a:p>
            <a:r>
              <a:rPr lang="en-US" sz="2400" dirty="0">
                <a:effectLst/>
              </a:rPr>
              <a:t>Consider density 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f(y)</a:t>
            </a:r>
            <a:r>
              <a:rPr lang="en-US" sz="2400" dirty="0">
                <a:effectLst/>
              </a:rPr>
              <a:t> of the projected data 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400" dirty="0">
                <a:effectLst/>
              </a:rPr>
              <a:t> and standard multivariate Gaussian density </a:t>
            </a:r>
            <a:r>
              <a:rPr lang="el-GR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φ(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y)</a:t>
            </a:r>
            <a:r>
              <a:rPr lang="en-US" sz="2400" dirty="0">
                <a:effectLst/>
              </a:rPr>
              <a:t>. An index, </a:t>
            </a:r>
            <a:r>
              <a:rPr lang="en-US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400" dirty="0">
                <a:effectLst/>
              </a:rPr>
              <a:t>, can be constructed by measuring the distance of </a:t>
            </a:r>
            <a:r>
              <a:rPr lang="en-US" sz="22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f(y) </a:t>
            </a:r>
            <a:r>
              <a:rPr lang="en-US" sz="2400" dirty="0">
                <a:effectLst/>
              </a:rPr>
              <a:t>from the standard normal. </a:t>
            </a:r>
          </a:p>
          <a:p>
            <a:r>
              <a:rPr lang="en-US" sz="2400" dirty="0"/>
              <a:t>The Natural Hermite Index, proposed by Cook (1993) is defined by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0FA6D24-F662-A69F-E914-A8B99C8E9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10" y="5005621"/>
            <a:ext cx="3963780" cy="77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8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911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CMBX12</vt:lpstr>
      <vt:lpstr>CMMI8</vt:lpstr>
      <vt:lpstr>CMR12</vt:lpstr>
      <vt:lpstr>Office Theme</vt:lpstr>
      <vt:lpstr>Differential flow cytometry analysis using projection pursuit </vt:lpstr>
      <vt:lpstr>What is Flow Cytometry?</vt:lpstr>
      <vt:lpstr>FSC and SSC density plot</vt:lpstr>
      <vt:lpstr>FSC-H vs FSC-A density plot</vt:lpstr>
      <vt:lpstr>Gating</vt:lpstr>
      <vt:lpstr>Issues</vt:lpstr>
      <vt:lpstr>Data Nugget</vt:lpstr>
      <vt:lpstr>Projection Pursuit</vt:lpstr>
      <vt:lpstr>Projection Pursuit Index for General Non-linear Structures</vt:lpstr>
      <vt:lpstr>A New Projection Pursuit Index for Big Data</vt:lpstr>
      <vt:lpstr>Continue</vt:lpstr>
      <vt:lpstr>Differential PP</vt:lpstr>
      <vt:lpstr>Continue</vt:lpstr>
      <vt:lpstr>Continue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Cytometry and Differential PP</dc:title>
  <dc:creator>Mahan Dastgiri</dc:creator>
  <cp:lastModifiedBy>Sargsyan, Davit [JRDUS]</cp:lastModifiedBy>
  <cp:revision>27</cp:revision>
  <dcterms:created xsi:type="dcterms:W3CDTF">2022-10-31T23:05:21Z</dcterms:created>
  <dcterms:modified xsi:type="dcterms:W3CDTF">2023-03-10T15:13:57Z</dcterms:modified>
</cp:coreProperties>
</file>