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66" r:id="rId4"/>
    <p:sldId id="267" r:id="rId5"/>
    <p:sldId id="268" r:id="rId6"/>
    <p:sldId id="269" r:id="rId7"/>
    <p:sldId id="270" r:id="rId8"/>
    <p:sldId id="256" r:id="rId9"/>
    <p:sldId id="257" r:id="rId10"/>
    <p:sldId id="258" r:id="rId11"/>
    <p:sldId id="259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1F82-7704-5B6B-E60B-3F5624953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9A882-CFF1-1677-7484-D47E1815A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623AF-1E3A-E638-4E78-E719D0F8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F20-E133-5190-97D4-933989F51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6326-39BF-8078-D592-895D0C08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2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A60B-6F61-D515-9B14-9411F8E6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9A1D-71DB-61C7-F7CD-0FCEA9293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BA33D-1EBA-2D05-BA88-3E0B5EEF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2D5B-6E54-6CCF-7725-258D2802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3936C-C6B9-E65D-DD28-53EA59FE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1095A-87E7-D811-45D2-83C109353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A3EC1-4FE2-5846-E5E2-D69B09446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AEDFF-2977-C723-6896-588EA66A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94C19-E97E-A967-6E17-9BC2826C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88FD7-2557-88CA-00FE-C9D6A107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8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932F7-8C04-8621-0D07-5AC5B32A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1861-DFAB-0D56-BC78-EB1E34E07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C29D-E511-DB2A-BC79-AE6CBAE9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08525-4451-E9EB-5B1F-18DCE6A1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4F08-E388-0EA3-4BB8-8921CF58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BA70-7B21-011B-F823-CC80CFBA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CB3A-A90F-E67E-4754-E2694932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6FC0E-1237-E14A-AF09-BE8DBBC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9A36D-4388-D290-19E4-31368912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6719-1B6A-24B2-A3FF-A72EC4F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3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4B6A-9563-2759-1550-B165E22D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62D9-CE23-D4B3-ED47-5978B97DF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BA9D6-B303-E0A9-D7A3-545D69C6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DD3E-B1BA-4D64-1379-F18E99A1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D196C-7099-3425-38C3-764B132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4CC3B-E5F8-666F-33D0-1034AF94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4936-DF7A-B7BF-88BB-0441FE75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ADBA0-930F-6A0C-4B74-384921A5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4DCCC-DB9D-1548-A2BA-FEDC75BE4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FB9EC-5896-03F4-B729-48E2028F6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D4DE4-EDBB-4814-253A-E9B60D14C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6DB2D-0FC3-218C-23ED-25A58932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74F44-5B84-F03E-EAE5-F1E9926C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11E254-C311-6D7C-059D-9D2F39FD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8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934-6F7D-3BEE-8651-87114EB37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13673-7BE8-07F0-CE81-A66B9878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11B00-532F-9363-E1BB-92CC8362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4508D-483B-540D-2FCC-F456819B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3B0CD-0250-D231-E693-B9C28828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F7F30-42D9-7237-A7F1-EDF78A5F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2B943-2E80-FFDE-2A6C-3265FD8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7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E272-A04A-97B8-1F9D-E4CD01F2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18C76-D9F3-5036-6A1A-8F802144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4DADD-D6A4-5907-29EB-718ABC04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CB078-2986-0333-8C7C-EC2509E1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F6D15-45FF-85CB-C564-44A3F747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43DC3-238B-1CDD-49BE-EAB9F293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A0EC-53C2-CE23-3314-E60D65C9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00C1E-5C30-DF00-AF1F-8BB8C31EB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81F6C-0C37-DBAC-C04B-DD275502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E54B6-1C9D-E886-CC8B-D1D62944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28414-03A8-965A-CEA3-594496AD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8ECBA-37E6-5C0E-5DAF-968FC7FA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73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AB5F-1D64-307F-37CD-FC0B91A9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61126-C20D-0C4D-EFD1-83CA220D6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E64FA-A064-0543-411C-F56CEFFED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D517-7CFC-4EAB-B022-824214933F5F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DAF2-7A95-96D3-AF37-D3533677A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25FC-4DAC-88BD-78B3-857214CCE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4D88-75CA-4D3C-8D78-326E990EB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5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D2EBD-885F-429B-FAE1-09067D6A1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Flow Cytometry and Differential PP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4B5CC93-9B6D-8784-613C-9F42C8D6E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0FBD-D0BD-DFCF-E20D-30C14ADD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4C9F-DBB1-C407-1BEA-B68CAE39A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766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Do the hypothesis test of H</a:t>
            </a:r>
            <a:r>
              <a:rPr lang="en-US" sz="2600" baseline="-25000" dirty="0"/>
              <a:t>0</a:t>
            </a:r>
            <a:r>
              <a:rPr lang="en-US" sz="2600" dirty="0"/>
              <a:t>: p</a:t>
            </a:r>
            <a:r>
              <a:rPr lang="en-US" sz="2600" baseline="-25000" dirty="0"/>
              <a:t>i</a:t>
            </a:r>
            <a:r>
              <a:rPr lang="en-US" sz="2600" dirty="0"/>
              <a:t>= </a:t>
            </a:r>
            <a:r>
              <a:rPr lang="el-GR" sz="2600" dirty="0"/>
              <a:t>π</a:t>
            </a:r>
            <a:r>
              <a:rPr lang="en-US" sz="2600" dirty="0"/>
              <a:t> vs H</a:t>
            </a:r>
            <a:r>
              <a:rPr lang="en-US" sz="2600" baseline="-25000" dirty="0"/>
              <a:t>1</a:t>
            </a:r>
            <a:r>
              <a:rPr lang="en-US" sz="2600" dirty="0"/>
              <a:t>:p</a:t>
            </a:r>
            <a:r>
              <a:rPr lang="en-US" sz="2600" baseline="-25000" dirty="0"/>
              <a:t>i</a:t>
            </a:r>
            <a:r>
              <a:rPr lang="en-US" sz="2600" dirty="0"/>
              <a:t>≠</a:t>
            </a:r>
            <a:r>
              <a:rPr lang="el-GR" sz="2600" dirty="0"/>
              <a:t> π </a:t>
            </a:r>
            <a:r>
              <a:rPr lang="en-US" sz="2600" dirty="0"/>
              <a:t> on each nugget.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Plot the weights of the nuggets vs –log(p-values)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Decide a linear boundary for when to refuse the test. We might have </a:t>
            </a:r>
            <a:r>
              <a:rPr lang="el-GR" sz="2600" dirty="0"/>
              <a:t>π</a:t>
            </a:r>
            <a:r>
              <a:rPr lang="en-US" sz="2600" dirty="0"/>
              <a:t> and p</a:t>
            </a:r>
            <a:r>
              <a:rPr lang="en-US" sz="2600" baseline="-25000" dirty="0"/>
              <a:t>i</a:t>
            </a:r>
            <a:r>
              <a:rPr lang="en-US" sz="2600" dirty="0"/>
              <a:t> very close to each other, however, when our n’s are large, it can be significantly different. 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Based on the p-values we will have two groups of nuggets : a group with no difference and a group with significant difference.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We then divide the second group into two subgroups. </a:t>
            </a:r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5545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45D30-33CF-8E72-C850-22883B417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392B-54A6-E201-8424-894BEDBB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1342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Reassign the nuggets with |p</a:t>
            </a:r>
            <a:r>
              <a:rPr lang="en-US" sz="2600" baseline="-25000" dirty="0"/>
              <a:t>i</a:t>
            </a:r>
            <a:r>
              <a:rPr lang="en-US" sz="2600" dirty="0"/>
              <a:t> - </a:t>
            </a:r>
            <a:r>
              <a:rPr lang="el-GR" sz="2600" dirty="0"/>
              <a:t>π| &lt; </a:t>
            </a:r>
            <a:r>
              <a:rPr lang="en-US" sz="2600" dirty="0"/>
              <a:t>threshold to the no difference group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Focus on the group where p</a:t>
            </a:r>
            <a:r>
              <a:rPr lang="en-US" sz="2600" baseline="-25000" dirty="0"/>
              <a:t>i</a:t>
            </a:r>
            <a:r>
              <a:rPr lang="en-US" sz="2600" dirty="0"/>
              <a:t> is greater than </a:t>
            </a:r>
            <a:r>
              <a:rPr lang="el-GR" sz="2600" dirty="0"/>
              <a:t>π</a:t>
            </a:r>
            <a:endParaRPr lang="en-US" sz="2600" dirty="0"/>
          </a:p>
          <a:p>
            <a:pPr>
              <a:lnSpc>
                <a:spcPct val="100000"/>
              </a:lnSpc>
            </a:pPr>
            <a:r>
              <a:rPr lang="en-US" sz="2600" dirty="0"/>
              <a:t>We can then conduct weighted PCA, PP or clustering to find the different clusters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Supervised methods such as Classification and regression tree can be used after clustering on the whole dataset</a:t>
            </a:r>
          </a:p>
        </p:txBody>
      </p:sp>
    </p:spTree>
    <p:extLst>
      <p:ext uri="{BB962C8B-B14F-4D97-AF65-F5344CB8AC3E}">
        <p14:creationId xmlns:p14="http://schemas.microsoft.com/office/powerpoint/2010/main" val="356900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F17D-B251-F35C-8B3C-342FA33E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Method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C9DBA-317D-51A9-FCA8-5948E9B94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53274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Let f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(y) be the projected data density for the treatment group and f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(y) be the projected data density for the control group and f(y) be the combined density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Calculate the differential PP index: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     I=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600" dirty="0"/>
                  <a:t>(f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(y)-f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(y))</a:t>
                </a:r>
                <a:r>
                  <a:rPr lang="en-US" sz="2600" baseline="30000" dirty="0"/>
                  <a:t>2 </a:t>
                </a:r>
                <a:r>
                  <a:rPr lang="en-US" sz="2600" dirty="0"/>
                  <a:t>f(y)</a:t>
                </a:r>
                <a:r>
                  <a:rPr lang="en-US" sz="2600" dirty="0" err="1"/>
                  <a:t>dy</a:t>
                </a:r>
                <a:r>
                  <a:rPr lang="en-US" sz="2600" dirty="0"/>
                  <a:t> = c*[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600" dirty="0"/>
                  <a:t> (f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(y)-f(y))</a:t>
                </a:r>
                <a:r>
                  <a:rPr lang="en-US" sz="2600" baseline="30000" dirty="0"/>
                  <a:t>2 </a:t>
                </a:r>
                <a:r>
                  <a:rPr lang="en-US" sz="2600" dirty="0"/>
                  <a:t>f(y)</a:t>
                </a:r>
                <a:r>
                  <a:rPr lang="en-US" sz="2600" dirty="0" err="1"/>
                  <a:t>dy</a:t>
                </a:r>
                <a:r>
                  <a:rPr lang="en-US" sz="2600" dirty="0"/>
                  <a:t> +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600" dirty="0"/>
                  <a:t>(f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(y)-f(y))</a:t>
                </a:r>
                <a:r>
                  <a:rPr lang="en-US" sz="2600" baseline="30000" dirty="0"/>
                  <a:t>2 </a:t>
                </a:r>
                <a:r>
                  <a:rPr lang="en-US" sz="2600" dirty="0"/>
                  <a:t>f(y)</a:t>
                </a:r>
                <a:r>
                  <a:rPr lang="en-US" sz="2600" dirty="0" err="1"/>
                  <a:t>dy</a:t>
                </a:r>
                <a:r>
                  <a:rPr lang="en-US" sz="2600" dirty="0"/>
                  <a:t>]</a:t>
                </a:r>
                <a:endParaRPr lang="en-US" sz="2600" baseline="30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      = c*[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600" dirty="0"/>
                  <a:t>(f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(y)</a:t>
                </a:r>
                <a:r>
                  <a:rPr lang="en-US" sz="2600" baseline="30000" dirty="0"/>
                  <a:t>2</a:t>
                </a:r>
                <a:r>
                  <a:rPr lang="en-US" sz="2600" dirty="0"/>
                  <a:t>+f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(y)</a:t>
                </a:r>
                <a:r>
                  <a:rPr lang="en-US" sz="2600" baseline="30000" dirty="0"/>
                  <a:t>2</a:t>
                </a:r>
                <a:r>
                  <a:rPr lang="en-US" sz="2600" dirty="0"/>
                  <a:t>) f(y)</a:t>
                </a:r>
                <a:r>
                  <a:rPr lang="en-US" sz="2600" dirty="0" err="1"/>
                  <a:t>dy</a:t>
                </a:r>
                <a:r>
                  <a:rPr lang="en-US" sz="2600" dirty="0"/>
                  <a:t> -2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600" dirty="0"/>
                  <a:t>(f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(y)+f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(y)) f(y)</a:t>
                </a:r>
                <a:r>
                  <a:rPr lang="en-US" sz="2600" baseline="30000" dirty="0"/>
                  <a:t>2</a:t>
                </a:r>
                <a:r>
                  <a:rPr lang="en-US" sz="2600" dirty="0"/>
                  <a:t> + 2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sz="2600" dirty="0"/>
                  <a:t>f(y)</a:t>
                </a:r>
                <a:r>
                  <a:rPr lang="en-US" sz="2600" baseline="30000" dirty="0"/>
                  <a:t>3</a:t>
                </a:r>
                <a:r>
                  <a:rPr lang="en-US" sz="2600" dirty="0"/>
                  <a:t> </a:t>
                </a:r>
                <a:r>
                  <a:rPr lang="en-US" sz="2600" dirty="0" err="1"/>
                  <a:t>dy</a:t>
                </a:r>
                <a:r>
                  <a:rPr lang="en-US" sz="2600" dirty="0"/>
                  <a:t>]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We want to maximize I in order to find the optimal projection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FC9DBA-317D-51A9-FCA8-5948E9B94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5327438"/>
              </a:xfrm>
              <a:blipFill>
                <a:blip r:embed="rId2"/>
                <a:stretch>
                  <a:fillRect l="-928" t="-91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08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7103-FF78-3D84-3BAE-1C539895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18020-3153-EA2B-42F5-92F7B4917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Conduct the optimal projection on the combined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Apply varimax rotation to get protein information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We can also apply clustering techniques to the projected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If we have k groups, with one control group and k-1 treatment groups, the formula for the differential PP index will be changed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Let f</a:t>
                </a:r>
                <a:r>
                  <a:rPr lang="en-US" sz="2600" baseline="-25000" dirty="0"/>
                  <a:t>i</a:t>
                </a:r>
                <a:r>
                  <a:rPr lang="en-US" sz="2600" dirty="0"/>
                  <a:t>(y) be the projected data density for each group, </a:t>
                </a:r>
                <a:r>
                  <a:rPr lang="en-US" sz="2600" dirty="0" err="1"/>
                  <a:t>i</a:t>
                </a:r>
                <a:r>
                  <a:rPr lang="en-US" sz="2600" dirty="0"/>
                  <a:t>=1,2,…,k; and let the combined density have the formula f(y)=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*(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f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y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)+…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fk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y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))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18020-3153-EA2B-42F5-92F7B4917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8"/>
                <a:ext cx="10515600" cy="4351338"/>
              </a:xfrm>
              <a:blipFill>
                <a:blip r:embed="rId2"/>
                <a:stretch>
                  <a:fillRect l="-928" t="-1120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176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6C44-1DA4-725C-30DD-67FEAFEE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85690-B760-8F6A-7A15-90BC01076F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 where we reduced the number of integrals on the left-hand side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(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-1)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 smtClean="0"/>
                          <m:t>2</m:t>
                        </m:r>
                      </m:den>
                    </m:f>
                  </m:oMath>
                </a14:m>
                <a:r>
                  <a:rPr lang="en-US" sz="2600" dirty="0"/>
                  <a:t>  to k integrals.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485690-B760-8F6A-7A15-90BC01076F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9C558-B3CC-6680-B44C-99169DE7593F}"/>
                  </a:ext>
                </a:extLst>
              </p:cNvPr>
              <p:cNvSpPr txBox="1"/>
              <p:nvPr/>
            </p:nvSpPr>
            <p:spPr>
              <a:xfrm>
                <a:off x="1184855" y="2369292"/>
                <a:ext cx="7302322" cy="470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∫</m:t>
                        </m:r>
                      </m:e>
                    </m:nary>
                  </m:oMath>
                </a14:m>
                <a:r>
                  <a:rPr lang="en-US" sz="2600" dirty="0"/>
                  <a:t>|f</a:t>
                </a:r>
                <a:r>
                  <a:rPr lang="en-US" sz="2600" baseline="-25000" dirty="0"/>
                  <a:t>i</a:t>
                </a:r>
                <a:r>
                  <a:rPr lang="en-US" sz="2600" dirty="0"/>
                  <a:t>(y)-f</a:t>
                </a:r>
                <a:r>
                  <a:rPr lang="en-US" sz="2600" baseline="-25000" dirty="0"/>
                  <a:t>j</a:t>
                </a:r>
                <a:r>
                  <a:rPr lang="en-US" sz="2600" dirty="0"/>
                  <a:t>(y)|</a:t>
                </a:r>
                <a:r>
                  <a:rPr lang="en-US" sz="2600" baseline="30000" dirty="0"/>
                  <a:t>2 </a:t>
                </a:r>
                <a:r>
                  <a:rPr lang="en-US" sz="2600" dirty="0"/>
                  <a:t>f(y)</a:t>
                </a:r>
                <a:r>
                  <a:rPr lang="en-US" sz="2600" dirty="0" err="1"/>
                  <a:t>dy</a:t>
                </a:r>
                <a:r>
                  <a:rPr lang="en-US" sz="2600" dirty="0"/>
                  <a:t> = 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m:rPr>
                            <m:nor/>
                          </m:rPr>
                          <a:rPr lang="en-US" sz="2600" dirty="0"/>
                          <m:t>|</m:t>
                        </m:r>
                        <m:r>
                          <m:rPr>
                            <m:nor/>
                          </m:rPr>
                          <a:rPr lang="en-US" sz="2600" dirty="0"/>
                          <m:t>fi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y</m:t>
                        </m:r>
                        <m:r>
                          <m:rPr>
                            <m:nor/>
                          </m:rPr>
                          <a:rPr lang="en-US" sz="2600" dirty="0"/>
                          <m:t>)-</m:t>
                        </m:r>
                        <m:r>
                          <m:rPr>
                            <m:nor/>
                          </m:rPr>
                          <a:rPr lang="en-US" sz="2600" dirty="0"/>
                          <m:t>f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y</m:t>
                        </m:r>
                        <m:r>
                          <m:rPr>
                            <m:nor/>
                          </m:rPr>
                          <a:rPr lang="en-US" sz="2600" dirty="0"/>
                          <m:t>)|2 </m:t>
                        </m:r>
                        <m:r>
                          <m:rPr>
                            <m:nor/>
                          </m:rPr>
                          <a:rPr lang="en-US" sz="2600" dirty="0"/>
                          <m:t>f</m:t>
                        </m:r>
                        <m:r>
                          <m:rPr>
                            <m:nor/>
                          </m:rPr>
                          <a:rPr lang="en-US" sz="2600" dirty="0"/>
                          <m:t>(</m:t>
                        </m:r>
                        <m:r>
                          <m:rPr>
                            <m:nor/>
                          </m:rPr>
                          <a:rPr lang="en-US" sz="2600" dirty="0"/>
                          <m:t>y</m:t>
                        </m:r>
                        <m:r>
                          <m:rPr>
                            <m:nor/>
                          </m:rPr>
                          <a:rPr lang="en-US" sz="2600" dirty="0"/>
                          <m:t>)</m:t>
                        </m:r>
                        <m:r>
                          <m:rPr>
                            <m:nor/>
                          </m:rPr>
                          <a:rPr lang="en-US" sz="2600" dirty="0" err="1"/>
                          <m:t>dy</m:t>
                        </m:r>
                      </m:e>
                    </m:nary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59C558-B3CC-6680-B44C-99169DE75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55" y="2369292"/>
                <a:ext cx="7302322" cy="470129"/>
              </a:xfrm>
              <a:prstGeom prst="rect">
                <a:avLst/>
              </a:prstGeom>
              <a:blipFill>
                <a:blip r:embed="rId3"/>
                <a:stretch>
                  <a:fillRect t="-14286" b="-3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9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7FCAA2-893F-10D4-6908-1047F9A9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What is Flow Cytometry?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2AD92B-29C3-F39E-D0CD-5DB1D1C4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b="0" i="0" dirty="0">
                <a:effectLst/>
                <a:cs typeface="Times New Roman" panose="02020603050405020304" pitchFamily="18" charset="0"/>
              </a:rPr>
              <a:t>Flow cytometry is a technology that rapidly analyzes single cells or particles suspended in a salt-based solution as they flow past single or multiple lasers</a:t>
            </a:r>
            <a:r>
              <a:rPr lang="en-US" sz="2600" dirty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The process begins with the selection of fluorescent-labeled antibodies specific to cell-surface markers used to characterize the cell population of interest. </a:t>
            </a:r>
          </a:p>
        </p:txBody>
      </p:sp>
    </p:spTree>
    <p:extLst>
      <p:ext uri="{BB962C8B-B14F-4D97-AF65-F5344CB8AC3E}">
        <p14:creationId xmlns:p14="http://schemas.microsoft.com/office/powerpoint/2010/main" val="408010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EABB-F102-3FAC-80E7-4D5E042D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Staining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290D-A87B-0AE0-D040-D47D9D43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The fluorescent chemical bound to the antibody, called a fluorochrome, is chosen based on the specific wavelength of laser present in each flow cytometer.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If cells have the selected marker on the surface, the bound antibody–fluorochrome will absorb the laser energy and subsequently release it in the form of a specific wavelength of light as the cells pass through the laser. This process is called staining.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4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4932D-EF4D-C2FA-722C-31CD34F9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FSC and SSC density plot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54EC5A-E8E3-5207-DAC0-0683CA49C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86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Light that is scattered in the forward direction, typically up to 20° offset from the laser beam’s axis, is collected by a lens known as the forward scatter channel (FSC). The FSC intensity roughly equates to the particle’s size and can also be used to distinguish between cellular debris and living cells.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Light measured approximately at a 90° angle to the excitation line is called side scatter. The side scatter channel (SSC) provides information about the granular content within a particle.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Both FSC and SSC are unique for every particle, and a combination of the two may be used to differentiate different cell types.</a:t>
            </a:r>
          </a:p>
        </p:txBody>
      </p:sp>
    </p:spTree>
    <p:extLst>
      <p:ext uri="{BB962C8B-B14F-4D97-AF65-F5344CB8AC3E}">
        <p14:creationId xmlns:p14="http://schemas.microsoft.com/office/powerpoint/2010/main" val="2650750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C3063AB-BDF6-1E41-EB30-9E291A1B6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Cont.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5B748D-8955-328A-EB0A-50BD294B9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361" y="3679506"/>
            <a:ext cx="3482201" cy="26478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BEC0D-A089-E988-95C6-F68F482B4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39" y="3679506"/>
            <a:ext cx="2971338" cy="28520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8EF2D-C765-6D66-F3AA-5E81FBA254F0}"/>
              </a:ext>
            </a:extLst>
          </p:cNvPr>
          <p:cNvSpPr txBox="1"/>
          <p:nvPr/>
        </p:nvSpPr>
        <p:spPr>
          <a:xfrm>
            <a:off x="838200" y="1325563"/>
            <a:ext cx="105156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Dead cells and debris have lower forward scatter and higher side scatter than living cells.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The different physical properties of granulocytes, monocytes and lymphocytes allow them to be distinguished from each other and from cellular contaminants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02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7C67-2DB1-942F-B6EB-07AA944D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i="0" dirty="0">
                <a:solidFill>
                  <a:srgbClr val="212529"/>
                </a:solidFill>
                <a:effectLst/>
                <a:latin typeface="+mn-lt"/>
                <a:cs typeface="Times New Roman" panose="02020603050405020304" pitchFamily="18" charset="0"/>
              </a:rPr>
              <a:t>FSC-H vs FSC-A density plot</a:t>
            </a:r>
            <a:b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E20DF-E994-4468-23EC-C3A32D7E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b="0" i="0" dirty="0">
                <a:effectLst/>
                <a:cs typeface="Times New Roman" panose="02020603050405020304" pitchFamily="18" charset="0"/>
              </a:rPr>
              <a:t>Doublet cells can significantly affect your analysis and could lead to inaccurate conclusions. </a:t>
            </a:r>
          </a:p>
          <a:p>
            <a:pPr>
              <a:lnSpc>
                <a:spcPct val="100000"/>
              </a:lnSpc>
            </a:pPr>
            <a:r>
              <a:rPr lang="en-US" sz="2600" b="0" i="0" dirty="0">
                <a:effectLst/>
                <a:cs typeface="Times New Roman" panose="02020603050405020304" pitchFamily="18" charset="0"/>
              </a:rPr>
              <a:t>A forward scatter height (FSC-H) vs. forward scatter area (FSC-A) density plot can be used to exclude doublets.</a:t>
            </a:r>
            <a:r>
              <a:rPr lang="en-US" sz="2600" dirty="0"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600" b="0" i="0" dirty="0">
                <a:effectLst/>
                <a:cs typeface="Times New Roman" panose="02020603050405020304" pitchFamily="18" charset="0"/>
              </a:rPr>
              <a:t>Doublets will have double the area and width values of single cells whilst the height is roughly the same.</a:t>
            </a:r>
            <a:endParaRPr lang="en-US" sz="26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064D0-F0E0-AC81-3987-680740D3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51" y="3683357"/>
            <a:ext cx="3718697" cy="292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9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3DF8-1D5F-F51E-9D6C-FB26B84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Gating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0389-B34B-040B-D93D-86B3F32BE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cs typeface="Times New Roman" panose="02020603050405020304" pitchFamily="18" charset="0"/>
              </a:rPr>
              <a:t>Gating is the procedure of selectively visualize the cells of interest while eliminating results from unwanted particles e.g. dead cells and debris.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BAD0DD-6157-3DB5-D864-C2432BD8D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029" y="2669381"/>
            <a:ext cx="6722771" cy="36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9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3C15-0236-DF57-8C6B-8F0F418CC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Projection Pursuit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A9BA6-AFAB-BC02-72E6-E319DE68F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7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386CC3-E02D-944E-893D-D297E45A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Method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CCA9E9-2ACD-F118-9505-775FBE690D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4747889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We can use two methods in order to compare two groups of experiments in flow cytometry to find the regions they most differ.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Let X denotes the treatment group and Y denotes the control group. X and Y are matrices with n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*p and n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*p dimensions, respectively.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Combine the control and treatment group into a large dataset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Let the proportion of observations in the combined dataset be </a:t>
                </a:r>
                <a:r>
                  <a:rPr lang="el-GR" sz="2600" dirty="0"/>
                  <a:t>π </a:t>
                </a:r>
                <a:r>
                  <a:rPr lang="en-US" sz="26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+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2</m:t>
                        </m:r>
                      </m:den>
                    </m:f>
                  </m:oMath>
                </a14:m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Construct m data nuggets on the dataset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Let p</a:t>
                </a:r>
                <a:r>
                  <a:rPr lang="en-US" sz="2600" baseline="-25000" dirty="0"/>
                  <a:t>i</a:t>
                </a:r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6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i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6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i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+ </m:t>
                        </m:r>
                        <m:r>
                          <m:rPr>
                            <m:nor/>
                          </m:rPr>
                          <a:rPr lang="en-US" sz="2600" dirty="0" smtClean="0"/>
                          <m:t>n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en-US" sz="2600" baseline="-25000" dirty="0" smtClean="0"/>
                          <m:t>i</m:t>
                        </m:r>
                      </m:den>
                    </m:f>
                  </m:oMath>
                </a14:m>
                <a:r>
                  <a:rPr lang="en-US" sz="2600" dirty="0"/>
                  <a:t> be the proportion of observations in each nugget, </a:t>
                </a:r>
                <a:r>
                  <a:rPr lang="en-US" sz="2600" dirty="0" err="1"/>
                  <a:t>i</a:t>
                </a:r>
                <a:r>
                  <a:rPr lang="en-US" sz="2600" dirty="0"/>
                  <a:t>=1,2,…,m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4CCA9E9-2ACD-F118-9505-775FBE690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4747889"/>
              </a:xfrm>
              <a:blipFill>
                <a:blip r:embed="rId2"/>
                <a:stretch>
                  <a:fillRect l="-928" t="-102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947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Cambria Math</vt:lpstr>
      <vt:lpstr>Times New Roman</vt:lpstr>
      <vt:lpstr>Office Theme</vt:lpstr>
      <vt:lpstr>Flow Cytometry and Differential PP</vt:lpstr>
      <vt:lpstr>What is Flow Cytometry?</vt:lpstr>
      <vt:lpstr>Staining</vt:lpstr>
      <vt:lpstr>FSC and SSC density plot</vt:lpstr>
      <vt:lpstr>Cont.</vt:lpstr>
      <vt:lpstr>FSC-H vs FSC-A density plot </vt:lpstr>
      <vt:lpstr>Gating</vt:lpstr>
      <vt:lpstr>Differential Projection Pursuit</vt:lpstr>
      <vt:lpstr>Method 1</vt:lpstr>
      <vt:lpstr>Cont.</vt:lpstr>
      <vt:lpstr>Cont.</vt:lpstr>
      <vt:lpstr>Method 2</vt:lpstr>
      <vt:lpstr>Cont.</vt:lpstr>
      <vt:lpstr>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Cytometry and Differential PP</dc:title>
  <dc:creator>Mahan Dastgiri</dc:creator>
  <cp:lastModifiedBy>Mahan Dastgiri</cp:lastModifiedBy>
  <cp:revision>1</cp:revision>
  <dcterms:created xsi:type="dcterms:W3CDTF">2022-10-31T23:05:21Z</dcterms:created>
  <dcterms:modified xsi:type="dcterms:W3CDTF">2022-11-01T02:44:21Z</dcterms:modified>
</cp:coreProperties>
</file>