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9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4" autoAdjust="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E054-3877-4A58-917B-290F009584C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C718-2A88-4518-944F-BEAB490C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the long-term follow-up compared to baseline in patients with decrease intraoperative SEP amplitude in the right or left foot were not statistically significantly different from the odds of worse sensory function at long-term in patients with the unchanged intraoperative SEP in feet  (OR = 3.21; 95% CI =  0.90 to 11.48;p-value = 0.073). This odds ratio increased to 11.00  (95% CI = 2.50 to 48.43; p-value = 0.002)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6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1BEF-AF26-4BE5-9020-B5E0A0C9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CE860-A0F4-49FB-B34B-FE13291B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D02A-3360-4FEB-869F-F7F342D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7489-2ECD-4CDB-BC8F-0AEB94CA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C5FD-1325-4EE3-BBC1-997434A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5A6A-14E6-4E12-A099-1E14413A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89DE6-5505-48F0-8398-9666CEA9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2432-4CE2-4B42-8F59-737C0E50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0452-FFCD-401B-9DCE-DCEC2A22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C290-CA44-4364-8A5C-528893AD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DC8BC-4135-4E3F-863B-EFF85A4D8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75E88-3DBB-417D-A192-C26C237A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5E6A-B323-4679-8D23-466F82BD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FAAF-4CC9-4C94-A640-4D14CBB5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8A28-B688-48CE-9152-E97DB9FB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235-26BD-4B3E-9F01-79490672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FA14-2C87-4015-9BD1-C9C3F8AE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86F7-DA84-4AE8-8FBC-3695B211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FCD2-4581-40D1-AC00-1A672991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9C5A-170E-49DE-BDCA-966FE260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4EBD-343B-43F0-B7F0-E18BC0C9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4F56-FA05-4BB2-907D-AA6FAA8A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C4EB-3CF3-4936-B15A-3B564B03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6BEE-459C-40F8-BD73-7D1A48AF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B95F-947A-4469-BE33-62DAAF0D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EAFD-6585-4C0C-B83D-151C838D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E236-E715-443F-AE5A-00337E496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E96DD-76D4-4C5D-A2B3-2DA71A10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9093F-317A-4A05-99BC-78D5A6F9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50E7-682A-4EFC-8CB4-D7CBCAA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65DAC-70E1-4469-8D43-B4D02905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BA8E-0BD0-4E71-ACD3-5B538ECE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7586-9B74-42E1-B20B-C20DFF57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70AC8-1274-44AB-8F55-9992D173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98FB-F50B-43CD-AE78-C83FF6FDB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DB912-FC3B-4067-A494-0A5DFFDC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93A7A-8A01-4F60-81D7-D4146199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291DB-4D81-4A26-A593-9BCD1F04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933B0-7600-467E-A66D-B745CC3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30D7-3409-44D5-A1EC-0821B1E4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7029-67DB-401A-B06A-8DB812BE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2EE16-A9D5-47F4-A8B3-9953ACAB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C8AAF-11A1-4FD6-9035-E1DCCF0E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D3D2E-45A1-4E41-96FE-4E13A509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353EB-682B-48CA-A2EA-84C8D9A5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37DD-C95A-4B95-9E59-E1A7F3B0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FF7E-E740-4A74-A805-72E94260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6580-22DF-4F55-B47C-B303C008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86446-2051-49FF-B204-76823B5D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57A1-D62D-43EF-BEBC-48E1C30F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D1960-6428-4F14-AF17-E6CD397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8E52-68EF-40E7-8286-4E53B70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EFFD-590C-43E0-9578-A7A54319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15618-F166-430B-8029-480788BB8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2E6A1-B464-4D26-9138-5E004ACD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175AB-6E69-4FC8-943F-E414D080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D7C8-4ED0-41C5-86A3-62B7DC20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327C5-6637-442D-A3F8-4D96CBF9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2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A0076-EE2F-4EF2-A902-8A6C3EE7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DCB1E-1AE4-4C06-AFF6-E4356D05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96E8-7107-4EAE-AFD8-417EFDDB4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5A80-BC32-437B-B7DA-A5E66DDAB0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52BC-07CC-4EBB-BD41-F62AB63D9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8D56-40A9-469B-B0BC-A33138FC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9018-F682-4470-9C50-88C6B8A9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3ED45-67D3-4AB6-900C-882C554412AD}"/>
              </a:ext>
            </a:extLst>
          </p:cNvPr>
          <p:cNvSpPr txBox="1"/>
          <p:nvPr/>
        </p:nvSpPr>
        <p:spPr>
          <a:xfrm>
            <a:off x="6829361" y="4627344"/>
            <a:ext cx="3770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Gayane</a:t>
            </a:r>
            <a:r>
              <a:rPr lang="en-US" dirty="0"/>
              <a:t> </a:t>
            </a:r>
            <a:r>
              <a:rPr lang="en-US" dirty="0" err="1"/>
              <a:t>Margaryan</a:t>
            </a:r>
            <a:r>
              <a:rPr lang="en-US" dirty="0"/>
              <a:t> and Davit Sargsyan</a:t>
            </a:r>
          </a:p>
          <a:p>
            <a:pPr algn="r"/>
            <a:r>
              <a:rPr lang="en-US" dirty="0"/>
              <a:t>November 2023</a:t>
            </a:r>
          </a:p>
          <a:p>
            <a:pPr algn="r"/>
            <a:r>
              <a:rPr lang="en-US" dirty="0"/>
              <a:t>Last Update: 11/27/2023</a:t>
            </a:r>
          </a:p>
        </p:txBody>
      </p:sp>
    </p:spTree>
    <p:extLst>
      <p:ext uri="{BB962C8B-B14F-4D97-AF65-F5344CB8AC3E}">
        <p14:creationId xmlns:p14="http://schemas.microsoft.com/office/powerpoint/2010/main" val="278208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832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</a:t>
            </a:r>
            <a:r>
              <a:rPr lang="en-US" sz="1800" dirty="0"/>
              <a:t>Pain </a:t>
            </a:r>
            <a:r>
              <a:rPr lang="en-US" dirty="0"/>
              <a:t>becoming worse at 3-month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37011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79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66641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</a:t>
            </a:r>
            <a:r>
              <a:rPr lang="en-US" sz="1800" dirty="0"/>
              <a:t>Pain </a:t>
            </a:r>
            <a:r>
              <a:rPr lang="en-US" dirty="0"/>
              <a:t>becoming worse at 3-month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85116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0"/>
            <a:ext cx="10515600" cy="2784475"/>
          </a:xfrm>
        </p:spPr>
        <p:txBody>
          <a:bodyPr>
            <a:normAutofit/>
          </a:bodyPr>
          <a:lstStyle/>
          <a:p>
            <a:r>
              <a:rPr lang="en-US" dirty="0"/>
              <a:t>PART II: Intraoperative Motor Evoked Potentials (MEP) vs. Motor, </a:t>
            </a:r>
            <a:r>
              <a:rPr lang="en-US" sz="4400" dirty="0"/>
              <a:t>McCormick</a:t>
            </a:r>
            <a:r>
              <a:rPr lang="en-US" sz="4400" b="1" dirty="0"/>
              <a:t> </a:t>
            </a:r>
            <a:r>
              <a:rPr lang="en-US" sz="4400" dirty="0"/>
              <a:t>Scale </a:t>
            </a:r>
            <a:r>
              <a:rPr lang="en-US" dirty="0"/>
              <a:t>, ASIA IS, Bladder and Bowel Change at 3 months and in the long-term. </a:t>
            </a:r>
          </a:p>
        </p:txBody>
      </p:sp>
    </p:spTree>
    <p:extLst>
      <p:ext uri="{BB962C8B-B14F-4D97-AF65-F5344CB8AC3E}">
        <p14:creationId xmlns:p14="http://schemas.microsoft.com/office/powerpoint/2010/main" val="21421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69216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Motor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sensory function becoming worse at 3-month follow-up compared to baseline in patients with intraoperative MEP amplitude decrease or loss in feet vs. patients with the unchanged intraoperative MEP compared to preoperative MEP in legs.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15432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6507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342139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22009462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Motor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sensory function becoming worse at 3-month follow-up compared to baseline in patients with intraoperative MEP amplitude decrease or loss in feet vs. patients with the unchanged intraoperative MEP compared to preoperative MEP in legs.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59680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88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86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74685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sensory function becoming worse at 3-month follow-up compared to baseline in patients with intraoperative MEP amplitude decrease or loss in feet vs. patients with the unchanged intraoperative MEP compared to preoperative MEP in legs.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10093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18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26359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sensory function becoming worse at long-term follow-up compared to baseline in patients with intraoperative MEP amplitude decrease or loss in feet vs. patients with the unchanged intraoperative MEP compared to preoperative MEP in legs.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8379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37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28675"/>
          </a:xfrm>
        </p:spPr>
        <p:txBody>
          <a:bodyPr/>
          <a:lstStyle/>
          <a:p>
            <a:pPr algn="ctr"/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B594-29C9-4261-8F6A-5518BA3E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839"/>
            <a:ext cx="10515600" cy="4976124"/>
          </a:xfrm>
        </p:spPr>
        <p:txBody>
          <a:bodyPr>
            <a:normAutofit/>
          </a:bodyPr>
          <a:lstStyle/>
          <a:p>
            <a:r>
              <a:rPr lang="en-US" dirty="0"/>
              <a:t>Intraoperative Sensory Evoked Potentials (SEP) ~ Sensory, </a:t>
            </a:r>
            <a:r>
              <a:rPr lang="en-US" dirty="0" err="1"/>
              <a:t>mMCs</a:t>
            </a:r>
            <a:r>
              <a:rPr lang="en-US" dirty="0"/>
              <a:t>, ASIA IS, Pain</a:t>
            </a:r>
          </a:p>
          <a:p>
            <a:endParaRPr lang="en-US" dirty="0"/>
          </a:p>
          <a:p>
            <a:r>
              <a:rPr lang="en-US" dirty="0"/>
              <a:t>Intraoperative Motor Evoked Potentials (MEP) ~ Motor Function, </a:t>
            </a:r>
            <a:r>
              <a:rPr lang="en-US" dirty="0" err="1"/>
              <a:t>mMCs</a:t>
            </a:r>
            <a:r>
              <a:rPr lang="en-US" dirty="0"/>
              <a:t>, ASIA IS, Bladder, Bowel</a:t>
            </a:r>
          </a:p>
          <a:p>
            <a:endParaRPr lang="en-US" dirty="0"/>
          </a:p>
          <a:p>
            <a:r>
              <a:rPr lang="en-US" dirty="0"/>
              <a:t>Intraoperative D-Wave ~ Motor Function, Sensory, Pain, Bladder, Bowel, </a:t>
            </a:r>
            <a:r>
              <a:rPr lang="en-US" dirty="0" err="1"/>
              <a:t>mMCs</a:t>
            </a:r>
            <a:r>
              <a:rPr lang="en-US" dirty="0"/>
              <a:t>, ASIA IS</a:t>
            </a:r>
          </a:p>
        </p:txBody>
      </p:sp>
    </p:spTree>
    <p:extLst>
      <p:ext uri="{BB962C8B-B14F-4D97-AF65-F5344CB8AC3E}">
        <p14:creationId xmlns:p14="http://schemas.microsoft.com/office/powerpoint/2010/main" val="181593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4275"/>
            <a:ext cx="10515600" cy="194945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I: Intraoperative Sensory Evoked Potentials (SEP) vs. Sensory, </a:t>
            </a:r>
            <a:r>
              <a:rPr lang="en-US" sz="4400" dirty="0"/>
              <a:t>McCormick</a:t>
            </a:r>
            <a:r>
              <a:rPr lang="en-US" sz="4400" b="1" dirty="0"/>
              <a:t> </a:t>
            </a:r>
            <a:r>
              <a:rPr lang="en-US" sz="4400" dirty="0"/>
              <a:t>Scale </a:t>
            </a:r>
            <a:r>
              <a:rPr lang="en-US" dirty="0"/>
              <a:t>, ASIA IS and Pain Change at 3 months and in the long-term.</a:t>
            </a:r>
          </a:p>
        </p:txBody>
      </p:sp>
    </p:spTree>
    <p:extLst>
      <p:ext uri="{BB962C8B-B14F-4D97-AF65-F5344CB8AC3E}">
        <p14:creationId xmlns:p14="http://schemas.microsoft.com/office/powerpoint/2010/main" val="191138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 Sensory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02994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sensory function becoming worse at 3-month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1033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70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Sensory </a:t>
            </a:r>
            <a:r>
              <a:rPr lang="en-US" sz="3600" dirty="0"/>
              <a:t>Function 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sensory function becoming worse at long-term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44990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A31F27-8E36-4B3C-9176-9B158C071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37221"/>
              </p:ext>
            </p:extLst>
          </p:nvPr>
        </p:nvGraphicFramePr>
        <p:xfrm>
          <a:off x="1133474" y="1542603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82470277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Long-Term Follow-Up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17639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6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McCormick</a:t>
            </a:r>
            <a:r>
              <a:rPr lang="en-US" sz="3600" dirty="0"/>
              <a:t> Scale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23839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McCormick Scale becoming worse at 3-month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82816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</a:t>
            </a:r>
            <a:r>
              <a:rPr lang="en-US" sz="3600" dirty="0"/>
              <a:t> Follow-Up </a:t>
            </a:r>
            <a:r>
              <a:rPr lang="en-US" sz="3600" b="1" dirty="0"/>
              <a:t>McCormick </a:t>
            </a:r>
            <a:r>
              <a:rPr lang="en-US" sz="3600" dirty="0"/>
              <a:t>Scale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0125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McCormick Scale becoming worse at long-term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14978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3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56370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ASIA IS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</a:t>
            </a:r>
            <a:r>
              <a:rPr lang="en-US" sz="1800" dirty="0"/>
              <a:t>ASIA IS </a:t>
            </a:r>
            <a:r>
              <a:rPr lang="en-US" dirty="0"/>
              <a:t>becoming worse at 3-month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3952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0967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ASIA IS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874120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</a:t>
            </a:r>
            <a:r>
              <a:rPr lang="en-US" sz="1800" dirty="0"/>
              <a:t>ASIA IS </a:t>
            </a:r>
            <a:r>
              <a:rPr lang="en-US" dirty="0"/>
              <a:t>becoming worse at 3-month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77642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0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2087</Words>
  <Application>Microsoft Office PowerPoint</Application>
  <PresentationFormat>Widescreen</PresentationFormat>
  <Paragraphs>614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TITLE</vt:lpstr>
      <vt:lpstr>Correlations</vt:lpstr>
      <vt:lpstr>PART I: Intraoperative Sensory Evoked Potentials (SEP) vs. Sensory, McCormick Scale , ASIA IS and Pain Change at 3 months and in the long-term.</vt:lpstr>
      <vt:lpstr>Intraoperative Sensory Evoked Potentials (SEP) Change in Right or Left Foot vs. 3-Month Sensory Function Change</vt:lpstr>
      <vt:lpstr>Intraoperative Sensory Evoked Potentials (SEP) Change in Right or Left Foot vs. Long-Term Follow-Up Sensory Function Change</vt:lpstr>
      <vt:lpstr>Intraoperative Sensory Evoked Potentials (SEP) Change in Right or Left Foot vs. 3-Month McCormick Scale Change</vt:lpstr>
      <vt:lpstr>Intraoperative Sensory Evoked Potentials (SEP) Change in Right or Left Foot vs. Long-Term Follow-Up McCormick Scale Change</vt:lpstr>
      <vt:lpstr>Intraoperative Sensory Evoked Potentials (SEP) Change in Right or Left Foot vs. 3-Month ASIA IS Change</vt:lpstr>
      <vt:lpstr>Intraoperative Sensory Evoked Potentials (SEP) Change in Right or Left Foot vs. Long-Term Follow-Up ASIA IS Change</vt:lpstr>
      <vt:lpstr>Intraoperative Sensory Evoked Potentials (SEP) Change in Right or Left Foot vs. 3-Month Pain Change</vt:lpstr>
      <vt:lpstr>Intraoperative Sensory Evoked Potentials (SEP) Change in Right or Left Foot vs. Long-Term Follow-Up Pain Change</vt:lpstr>
      <vt:lpstr>PART II: Intraoperative Motor Evoked Potentials (MEP) vs. Motor, McCormick Scale , ASIA IS, Bladder and Bowel Change at 3 months and in the long-term. </vt:lpstr>
      <vt:lpstr>Intraoperative Motor Evoked Potentials (MEP) Change in Right or Left Leg vs. 3-Month Motor Function Change</vt:lpstr>
      <vt:lpstr>Intraoperative Motor Evoked Potentials (MEP) Change in Right or Left Leg vs. Long-Term Motor Function Change</vt:lpstr>
      <vt:lpstr>Intraoperative Motor Evoked Potentials (MEP) Change in Right or Left Leg vs. 3-Month McCormick Scale Change</vt:lpstr>
      <vt:lpstr>Intraoperative Motor Evoked Potentials (MEP) Change in Right or Left Leg vs. Long-Term Follow-Up McCormick Scale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Davit Sargsyan</dc:creator>
  <cp:lastModifiedBy>Davit Sargsyan</cp:lastModifiedBy>
  <cp:revision>14</cp:revision>
  <dcterms:created xsi:type="dcterms:W3CDTF">2023-11-25T00:33:45Z</dcterms:created>
  <dcterms:modified xsi:type="dcterms:W3CDTF">2023-11-27T17:10:53Z</dcterms:modified>
</cp:coreProperties>
</file>