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69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3" r:id="rId15"/>
    <p:sldId id="274" r:id="rId16"/>
    <p:sldId id="276" r:id="rId17"/>
    <p:sldId id="289" r:id="rId18"/>
    <p:sldId id="290" r:id="rId19"/>
    <p:sldId id="291" r:id="rId20"/>
    <p:sldId id="292" r:id="rId21"/>
    <p:sldId id="293" r:id="rId22"/>
    <p:sldId id="294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95" r:id="rId31"/>
    <p:sldId id="296" r:id="rId32"/>
    <p:sldId id="285" r:id="rId33"/>
    <p:sldId id="286" r:id="rId34"/>
    <p:sldId id="287" r:id="rId35"/>
    <p:sldId id="288" r:id="rId36"/>
    <p:sldId id="297" r:id="rId37"/>
    <p:sldId id="298" r:id="rId38"/>
    <p:sldId id="299" r:id="rId39"/>
    <p:sldId id="27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92" autoAdjust="0"/>
  </p:normalViewPr>
  <p:slideViewPr>
    <p:cSldViewPr snapToGrid="0">
      <p:cViewPr varScale="1">
        <p:scale>
          <a:sx n="81" d="100"/>
          <a:sy n="81" d="100"/>
        </p:scale>
        <p:origin x="16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FE054-3877-4A58-917B-290F009584C0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9C718-2A88-4518-944F-BEAB490C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3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77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21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79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64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86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42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74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9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1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48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the long-term follow-up compared to baseline in patients with decrease intraoperative SEP amplitude in the right or left foot were not statistically significantly different from the odds of worse sensory function at long-term in patients with the unchanged intraoperative SEP in feet  (OR = 3.21; 95% CI =  0.90 to 11.48;p-value = 0.073). This odds ratio increased to 11.00  (95% CI = 2.50 to 48.43; p-value = 0.002)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91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1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6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207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71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69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9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734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186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476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51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110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33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35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78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93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57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63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47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1BEF-AF26-4BE5-9020-B5E0A0C91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CE860-A0F4-49FB-B34B-FE13291BB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7D02A-3360-4FEB-869F-F7F342D7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17489-2ECD-4CDB-BC8F-0AEB94CA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8C5FD-1325-4EE3-BBC1-997434A5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3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5A6A-14E6-4E12-A099-1E14413A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89DE6-5505-48F0-8398-9666CEA9C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92432-4CE2-4B42-8F59-737C0E50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00452-FFCD-401B-9DCE-DCEC2A22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5C290-CA44-4364-8A5C-528893AD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7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DC8BC-4135-4E3F-863B-EFF85A4D8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75E88-3DBB-417D-A192-C26C237AE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35E6A-B323-4679-8D23-466F82BDE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FAAF-4CC9-4C94-A640-4D14CBB5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B8A28-B688-48CE-9152-E97DB9FB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7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7235-26BD-4B3E-9F01-79490672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BFA14-2C87-4015-9BD1-C9C3F8AEF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D86F7-DA84-4AE8-8FBC-3695B211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DFCD2-4581-40D1-AC00-1A672991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89C5A-170E-49DE-BDCA-966FE260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6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4EBD-343B-43F0-B7F0-E18BC0C9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A4F56-FA05-4BB2-907D-AA6FAA8A1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FC4EB-3CF3-4936-B15A-3B564B03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B6BEE-459C-40F8-BD73-7D1A48AF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AB95F-947A-4469-BE33-62DAAF0D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5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EAFD-6585-4C0C-B83D-151C838D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DE236-E715-443F-AE5A-00337E496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E96DD-76D4-4C5D-A2B3-2DA71A10B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9093F-317A-4A05-99BC-78D5A6F9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350E7-682A-4EFC-8CB4-D7CBCAA4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65DAC-70E1-4469-8D43-B4D02905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3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BA8E-0BD0-4E71-ACD3-5B538ECE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77586-9B74-42E1-B20B-C20DFF57C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70AC8-1274-44AB-8F55-9992D1739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A98FB-F50B-43CD-AE78-C83FF6FDB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DB912-FC3B-4067-A494-0A5DFFDC2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793A7A-8A01-4F60-81D7-D4146199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291DB-4D81-4A26-A593-9BCD1F04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933B0-7600-467E-A66D-B745CC3E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30D7-3409-44D5-A1EC-0821B1E4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C7029-67DB-401A-B06A-8DB812BE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2EE16-A9D5-47F4-A8B3-9953ACAB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C8AAF-11A1-4FD6-9035-E1DCCF0E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D3D2E-45A1-4E41-96FE-4E13A509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353EB-682B-48CA-A2EA-84C8D9A5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837DD-C95A-4B95-9E59-E1A7F3B0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3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FF7E-E740-4A74-A805-72E94260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6580-22DF-4F55-B47C-B303C008F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86446-2051-49FF-B204-76823B5D5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557A1-D62D-43EF-BEBC-48E1C30F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D1960-6428-4F14-AF17-E6CD397D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D8E52-68EF-40E7-8286-4E53B70F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EFFD-590C-43E0-9578-A7A54319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C15618-F166-430B-8029-480788BB8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2E6A1-B464-4D26-9138-5E004ACD8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175AB-6E69-4FC8-943F-E414D080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FD7C8-4ED0-41C5-86A3-62B7DC20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327C5-6637-442D-A3F8-4D96CBF9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2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A0076-EE2F-4EF2-A902-8A6C3EE7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DCB1E-1AE4-4C06-AFF6-E4356D05E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496E8-7107-4EAE-AFD8-417EFDDB4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F5A80-BC32-437B-B7DA-A5E66DDAB08D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552BC-07CC-4EBB-BD41-F62AB63D9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A8D56-40A9-469B-B0BC-A33138FC9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7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9018-F682-4470-9C50-88C6B8A9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43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Correlation of Intraoperative Neurophysiology with Clinical Scores in Spinal Tumor Patients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23ED45-67D3-4AB6-900C-882C554412AD}"/>
              </a:ext>
            </a:extLst>
          </p:cNvPr>
          <p:cNvSpPr txBox="1"/>
          <p:nvPr/>
        </p:nvSpPr>
        <p:spPr>
          <a:xfrm>
            <a:off x="6829361" y="4627344"/>
            <a:ext cx="3770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Gayane</a:t>
            </a:r>
            <a:r>
              <a:rPr lang="en-US" dirty="0"/>
              <a:t> </a:t>
            </a:r>
            <a:r>
              <a:rPr lang="en-US" dirty="0" err="1"/>
              <a:t>Margaryan</a:t>
            </a:r>
            <a:r>
              <a:rPr lang="en-US" dirty="0"/>
              <a:t> and Davit Sargsyan</a:t>
            </a:r>
          </a:p>
          <a:p>
            <a:pPr algn="r"/>
            <a:r>
              <a:rPr lang="en-US" dirty="0"/>
              <a:t>November 2023</a:t>
            </a:r>
          </a:p>
          <a:p>
            <a:pPr algn="r"/>
            <a:r>
              <a:rPr lang="en-US" dirty="0"/>
              <a:t>Last Update: 2/3/2024</a:t>
            </a:r>
          </a:p>
        </p:txBody>
      </p:sp>
    </p:spTree>
    <p:extLst>
      <p:ext uri="{BB962C8B-B14F-4D97-AF65-F5344CB8AC3E}">
        <p14:creationId xmlns:p14="http://schemas.microsoft.com/office/powerpoint/2010/main" val="2782086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59" y="266700"/>
            <a:ext cx="1083968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Sensory Evoked Potentials (SEP) Change in Right or Left Foot vs. </a:t>
            </a:r>
            <a:r>
              <a:rPr lang="en-US" sz="3600" b="1" dirty="0"/>
              <a:t>3-Month</a:t>
            </a:r>
            <a:r>
              <a:rPr lang="en-US" sz="3600" dirty="0"/>
              <a:t> </a:t>
            </a:r>
            <a:r>
              <a:rPr lang="en-US" sz="3600" b="1" dirty="0"/>
              <a:t>Pain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88327"/>
              </p:ext>
            </p:extLst>
          </p:nvPr>
        </p:nvGraphicFramePr>
        <p:xfrm>
          <a:off x="1133475" y="1390650"/>
          <a:ext cx="992505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Pain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73498"/>
              </p:ext>
            </p:extLst>
          </p:nvPr>
        </p:nvGraphicFramePr>
        <p:xfrm>
          <a:off x="1133474" y="4812148"/>
          <a:ext cx="9925050" cy="1073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5.25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22.32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79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59" y="266700"/>
            <a:ext cx="1083968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Sensory Evoked Potentials (SEP) Change in Right or Left Foot vs. </a:t>
            </a:r>
            <a:r>
              <a:rPr lang="en-US" sz="3600" b="1" dirty="0"/>
              <a:t>Long-Term </a:t>
            </a:r>
            <a:r>
              <a:rPr lang="en-US" sz="3600" dirty="0"/>
              <a:t>Follow-Up </a:t>
            </a:r>
            <a:r>
              <a:rPr lang="en-US" sz="3600" b="1" dirty="0"/>
              <a:t>Pain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866641"/>
              </p:ext>
            </p:extLst>
          </p:nvPr>
        </p:nvGraphicFramePr>
        <p:xfrm>
          <a:off x="1133475" y="1390650"/>
          <a:ext cx="992505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Pain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928054"/>
              </p:ext>
            </p:extLst>
          </p:nvPr>
        </p:nvGraphicFramePr>
        <p:xfrm>
          <a:off x="1133474" y="4812148"/>
          <a:ext cx="9925050" cy="1073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5.50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1.48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20.39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4.81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18.31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35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2C7E-222D-4E2B-B675-02ABD2757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0"/>
            <a:ext cx="10515600" cy="2784475"/>
          </a:xfrm>
        </p:spPr>
        <p:txBody>
          <a:bodyPr>
            <a:normAutofit/>
          </a:bodyPr>
          <a:lstStyle/>
          <a:p>
            <a:r>
              <a:rPr lang="en-US" dirty="0"/>
              <a:t>PART II: Intraoperative Motor Evoked Potentials (MEP) vs. Motor, </a:t>
            </a:r>
            <a:r>
              <a:rPr lang="en-US" sz="4400" dirty="0"/>
              <a:t>McCormick</a:t>
            </a:r>
            <a:r>
              <a:rPr lang="en-US" sz="4400" b="1" dirty="0"/>
              <a:t> </a:t>
            </a:r>
            <a:r>
              <a:rPr lang="en-US" sz="4400" dirty="0"/>
              <a:t>Scale</a:t>
            </a:r>
            <a:r>
              <a:rPr lang="en-US" dirty="0"/>
              <a:t>, ASIA IS, Bladder and Bowel Change at 3 months and in the long-term. </a:t>
            </a:r>
          </a:p>
        </p:txBody>
      </p:sp>
    </p:spTree>
    <p:extLst>
      <p:ext uri="{BB962C8B-B14F-4D97-AF65-F5344CB8AC3E}">
        <p14:creationId xmlns:p14="http://schemas.microsoft.com/office/powerpoint/2010/main" val="2142166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Motor Evoked Potentials (MEP) Change in Right or Left Leg vs. </a:t>
            </a:r>
            <a:r>
              <a:rPr lang="en-US" sz="3600" b="1" dirty="0"/>
              <a:t>3-Month Motor </a:t>
            </a:r>
            <a:r>
              <a:rPr lang="en-US" sz="3600" dirty="0"/>
              <a:t>Function 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125576"/>
              </p:ext>
            </p:extLst>
          </p:nvPr>
        </p:nvGraphicFramePr>
        <p:xfrm>
          <a:off x="1133475" y="1390650"/>
          <a:ext cx="992505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MEP in Right or Left Leg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Motor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979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428883"/>
              </p:ext>
            </p:extLst>
          </p:nvPr>
        </p:nvGraphicFramePr>
        <p:xfrm>
          <a:off x="1133474" y="4812148"/>
          <a:ext cx="9925050" cy="143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MEP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44.00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0.514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1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Motor Evoked Potentials (MEP) Change in Right or Left Leg vs. </a:t>
            </a:r>
            <a:r>
              <a:rPr lang="en-US" sz="3600" b="1" dirty="0"/>
              <a:t>Long-Term Motor </a:t>
            </a:r>
            <a:r>
              <a:rPr lang="en-US" sz="3600" dirty="0"/>
              <a:t>Function 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575096"/>
              </p:ext>
            </p:extLst>
          </p:nvPr>
        </p:nvGraphicFramePr>
        <p:xfrm>
          <a:off x="1133475" y="1390650"/>
          <a:ext cx="992505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342139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22009462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MEP in Right or Left Leg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Motor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979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02970"/>
              </p:ext>
            </p:extLst>
          </p:nvPr>
        </p:nvGraphicFramePr>
        <p:xfrm>
          <a:off x="1133474" y="4812148"/>
          <a:ext cx="9925050" cy="143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MEP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7.09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43.96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0.035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1880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869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Motor Evoked Potentials (MEP) Change in Right or Left Leg vs. </a:t>
            </a:r>
            <a:r>
              <a:rPr lang="en-US" sz="3600" b="1" dirty="0"/>
              <a:t>3-Month McCormick Scale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174685"/>
              </p:ext>
            </p:extLst>
          </p:nvPr>
        </p:nvGraphicFramePr>
        <p:xfrm>
          <a:off x="1133475" y="1390650"/>
          <a:ext cx="992505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MEP in Right or Left Leg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McCormick Scale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979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710093"/>
              </p:ext>
            </p:extLst>
          </p:nvPr>
        </p:nvGraphicFramePr>
        <p:xfrm>
          <a:off x="1133474" y="4812148"/>
          <a:ext cx="9925050" cy="143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MEP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182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Intraoperative Motor Evoked Potentials (MEP) Change in Right or Left Leg vs. </a:t>
            </a:r>
            <a:r>
              <a:rPr lang="en-US" sz="3600" b="1" dirty="0"/>
              <a:t>Long-Term Follow-Up McCormick Scale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826359"/>
              </p:ext>
            </p:extLst>
          </p:nvPr>
        </p:nvGraphicFramePr>
        <p:xfrm>
          <a:off x="1133475" y="1390650"/>
          <a:ext cx="992505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MEP in Right or Left Leg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McCormick Scale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979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57696"/>
              </p:ext>
            </p:extLst>
          </p:nvPr>
        </p:nvGraphicFramePr>
        <p:xfrm>
          <a:off x="1133474" y="4812148"/>
          <a:ext cx="9925050" cy="143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MEP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15.08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0.041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379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Motor Evoked Potentials (MEP) Change in Right or Left Leg vs. </a:t>
            </a:r>
            <a:r>
              <a:rPr lang="en-US" sz="3600" b="1" dirty="0"/>
              <a:t>3-Month ASIA IS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815177"/>
              </p:ext>
            </p:extLst>
          </p:nvPr>
        </p:nvGraphicFramePr>
        <p:xfrm>
          <a:off x="1133475" y="1390650"/>
          <a:ext cx="992505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MEP in Right or Left Leg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McCormick Scale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979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689116"/>
              </p:ext>
            </p:extLst>
          </p:nvPr>
        </p:nvGraphicFramePr>
        <p:xfrm>
          <a:off x="1133474" y="4812148"/>
          <a:ext cx="9925050" cy="143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MEP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23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Motor Evoked Potentials (MEP) Change in Right or Left Leg vs. </a:t>
            </a:r>
            <a:r>
              <a:rPr lang="en-US" sz="3600" b="1" dirty="0"/>
              <a:t>Long-Term Follow-Up ASIA IS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874628"/>
              </p:ext>
            </p:extLst>
          </p:nvPr>
        </p:nvGraphicFramePr>
        <p:xfrm>
          <a:off x="1133475" y="1390650"/>
          <a:ext cx="992505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MEP in Right or Left Leg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McCormick Scale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979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008604"/>
              </p:ext>
            </p:extLst>
          </p:nvPr>
        </p:nvGraphicFramePr>
        <p:xfrm>
          <a:off x="1133474" y="4812148"/>
          <a:ext cx="9925050" cy="143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MEP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887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Motor Evoked Potentials (MEP) Change in Right or Left Leg vs. </a:t>
            </a:r>
            <a:r>
              <a:rPr lang="en-US" sz="3600" b="1" dirty="0"/>
              <a:t>3-Month Bladder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561582"/>
              </p:ext>
            </p:extLst>
          </p:nvPr>
        </p:nvGraphicFramePr>
        <p:xfrm>
          <a:off x="1133475" y="1390650"/>
          <a:ext cx="992505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MEP in Right or Left Leg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McCormick Scale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979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743989"/>
              </p:ext>
            </p:extLst>
          </p:nvPr>
        </p:nvGraphicFramePr>
        <p:xfrm>
          <a:off x="1133474" y="4812148"/>
          <a:ext cx="9925050" cy="143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MEP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2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828675"/>
          </a:xfrm>
        </p:spPr>
        <p:txBody>
          <a:bodyPr/>
          <a:lstStyle/>
          <a:p>
            <a:pPr algn="ctr"/>
            <a:r>
              <a:rPr lang="en-US" dirty="0"/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8B594-29C9-4261-8F6A-5518BA3E1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839"/>
            <a:ext cx="10515600" cy="4976124"/>
          </a:xfrm>
        </p:spPr>
        <p:txBody>
          <a:bodyPr>
            <a:normAutofit/>
          </a:bodyPr>
          <a:lstStyle/>
          <a:p>
            <a:r>
              <a:rPr lang="en-US" dirty="0"/>
              <a:t>Intraoperative Sensory Evoked Potentials (SEP) ~ Sensory, </a:t>
            </a:r>
            <a:r>
              <a:rPr lang="en-US" dirty="0" err="1"/>
              <a:t>mMCs</a:t>
            </a:r>
            <a:r>
              <a:rPr lang="en-US" dirty="0"/>
              <a:t>, ASIA IS, Pain</a:t>
            </a:r>
          </a:p>
          <a:p>
            <a:endParaRPr lang="en-US" dirty="0"/>
          </a:p>
          <a:p>
            <a:r>
              <a:rPr lang="en-US" dirty="0"/>
              <a:t>Intraoperative Motor Evoked Potentials (MEP) ~ Motor Function, </a:t>
            </a:r>
            <a:r>
              <a:rPr lang="en-US" dirty="0" err="1"/>
              <a:t>mMCs</a:t>
            </a:r>
            <a:r>
              <a:rPr lang="en-US" dirty="0"/>
              <a:t>, ASIA IS, Bladder, Bowel</a:t>
            </a:r>
          </a:p>
          <a:p>
            <a:endParaRPr lang="en-US" dirty="0"/>
          </a:p>
          <a:p>
            <a:r>
              <a:rPr lang="en-US" dirty="0"/>
              <a:t>Intraoperative D-Wave ~ Motor Function, </a:t>
            </a:r>
            <a:r>
              <a:rPr lang="en-US" dirty="0" err="1"/>
              <a:t>mMCs</a:t>
            </a:r>
            <a:r>
              <a:rPr lang="en-US" dirty="0"/>
              <a:t>, ASIA IS, Pain, Bladder, Bowel</a:t>
            </a:r>
          </a:p>
        </p:txBody>
      </p:sp>
    </p:spTree>
    <p:extLst>
      <p:ext uri="{BB962C8B-B14F-4D97-AF65-F5344CB8AC3E}">
        <p14:creationId xmlns:p14="http://schemas.microsoft.com/office/powerpoint/2010/main" val="1815939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Intraoperative Motor Evoked Potentials (MEP) Change in Right or Left Leg vs. </a:t>
            </a:r>
            <a:r>
              <a:rPr lang="en-US" sz="3600" b="1" dirty="0"/>
              <a:t>Long-Term Follow-Up Bladder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87507"/>
              </p:ext>
            </p:extLst>
          </p:nvPr>
        </p:nvGraphicFramePr>
        <p:xfrm>
          <a:off x="1133475" y="1390650"/>
          <a:ext cx="992505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MEP in Right or Left Leg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McCormick Scale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979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644096"/>
              </p:ext>
            </p:extLst>
          </p:nvPr>
        </p:nvGraphicFramePr>
        <p:xfrm>
          <a:off x="1133474" y="4812148"/>
          <a:ext cx="9925050" cy="143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MEP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943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Motor Evoked Potentials (MEP) Change in Right or Left Leg vs. </a:t>
            </a:r>
            <a:r>
              <a:rPr lang="en-US" sz="3600" b="1" dirty="0"/>
              <a:t>3-Month Bowel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488581"/>
              </p:ext>
            </p:extLst>
          </p:nvPr>
        </p:nvGraphicFramePr>
        <p:xfrm>
          <a:off x="1133475" y="1390650"/>
          <a:ext cx="992505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MEP in Right or Left Leg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McCormick Scale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979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388375"/>
              </p:ext>
            </p:extLst>
          </p:nvPr>
        </p:nvGraphicFramePr>
        <p:xfrm>
          <a:off x="1133474" y="4812148"/>
          <a:ext cx="9925050" cy="143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MEP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039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Motor Evoked Potentials (MEP) Change in Right or Left Leg vs. </a:t>
            </a:r>
            <a:r>
              <a:rPr lang="en-US" sz="3600" b="1" dirty="0"/>
              <a:t>Long-Term Follow-Up Bowel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074136"/>
              </p:ext>
            </p:extLst>
          </p:nvPr>
        </p:nvGraphicFramePr>
        <p:xfrm>
          <a:off x="1133475" y="1390650"/>
          <a:ext cx="992505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MEP in Right or Left Leg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McCormick Scale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979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554497"/>
              </p:ext>
            </p:extLst>
          </p:nvPr>
        </p:nvGraphicFramePr>
        <p:xfrm>
          <a:off x="1133474" y="4812148"/>
          <a:ext cx="9925050" cy="143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MEP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341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2C7E-222D-4E2B-B675-02ABD2757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7875"/>
            <a:ext cx="10515600" cy="2355850"/>
          </a:xfrm>
        </p:spPr>
        <p:txBody>
          <a:bodyPr>
            <a:normAutofit fontScale="90000"/>
          </a:bodyPr>
          <a:lstStyle/>
          <a:p>
            <a:r>
              <a:rPr lang="en-US" dirty="0"/>
              <a:t>PART III: Distal Intraoperative D-Wave vs. Motor Function, McCormick Scale, ASIA IS , Pain, Bladder and Bowel Change at 3 months and in the long-term.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0DC28-0E1D-4B93-BCBA-6222E941DCDE}"/>
              </a:ext>
            </a:extLst>
          </p:cNvPr>
          <p:cNvSpPr txBox="1"/>
          <p:nvPr/>
        </p:nvSpPr>
        <p:spPr>
          <a:xfrm>
            <a:off x="838200" y="500062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“</a:t>
            </a:r>
            <a:r>
              <a:rPr lang="en-US" dirty="0" err="1"/>
              <a:t>d_wave_distal_intraoperative</a:t>
            </a:r>
            <a:r>
              <a:rPr lang="en-US" dirty="0"/>
              <a:t>”, merged “</a:t>
            </a:r>
            <a:r>
              <a:rPr lang="en-US" dirty="0" err="1"/>
              <a:t>unchanged”and</a:t>
            </a:r>
            <a:r>
              <a:rPr lang="en-US" dirty="0"/>
              <a:t> “non-</a:t>
            </a:r>
            <a:r>
              <a:rPr lang="en-US" dirty="0" err="1"/>
              <a:t>signif</a:t>
            </a:r>
            <a:r>
              <a:rPr lang="en-US" dirty="0"/>
              <a:t> decrease”, and “</a:t>
            </a:r>
            <a:r>
              <a:rPr lang="en-US" dirty="0" err="1"/>
              <a:t>signif</a:t>
            </a:r>
            <a:r>
              <a:rPr lang="en-US" dirty="0"/>
              <a:t> decrease” and “not detected”. </a:t>
            </a:r>
          </a:p>
        </p:txBody>
      </p:sp>
    </p:spTree>
    <p:extLst>
      <p:ext uri="{BB962C8B-B14F-4D97-AF65-F5344CB8AC3E}">
        <p14:creationId xmlns:p14="http://schemas.microsoft.com/office/powerpoint/2010/main" val="2842649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Distal Intraoperative D-Wave Change </a:t>
            </a:r>
            <a:br>
              <a:rPr lang="en-US" sz="3600" dirty="0"/>
            </a:br>
            <a:r>
              <a:rPr lang="en-US" sz="3600" dirty="0"/>
              <a:t>vs. </a:t>
            </a:r>
            <a:r>
              <a:rPr lang="en-US" sz="3600" b="1" dirty="0"/>
              <a:t>3-Month Motor </a:t>
            </a:r>
            <a:r>
              <a:rPr lang="en-US" sz="3600" dirty="0"/>
              <a:t>Function 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43253"/>
              </p:ext>
            </p:extLst>
          </p:nvPr>
        </p:nvGraphicFramePr>
        <p:xfrm>
          <a:off x="981074" y="1417320"/>
          <a:ext cx="885825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22537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2253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Not Measured/Unavailable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51674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381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153543"/>
              </p:ext>
            </p:extLst>
          </p:nvPr>
        </p:nvGraphicFramePr>
        <p:xfrm>
          <a:off x="1042986" y="4975798"/>
          <a:ext cx="9925050" cy="151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Measured/Unavailable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69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Distal Intraoperative D-Wave Change </a:t>
            </a:r>
            <a:br>
              <a:rPr lang="en-US" sz="3600" dirty="0"/>
            </a:br>
            <a:r>
              <a:rPr lang="en-US" sz="3600" dirty="0"/>
              <a:t>vs. </a:t>
            </a:r>
            <a:r>
              <a:rPr lang="en-US" sz="3600" b="1" dirty="0"/>
              <a:t>Long-Term Motor </a:t>
            </a:r>
            <a:r>
              <a:rPr lang="en-US" sz="3600" dirty="0"/>
              <a:t>Function 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628152"/>
              </p:ext>
            </p:extLst>
          </p:nvPr>
        </p:nvGraphicFramePr>
        <p:xfrm>
          <a:off x="981074" y="1417320"/>
          <a:ext cx="1022985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84748393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22537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2253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Not Measured/Unavailable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51674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381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95310"/>
              </p:ext>
            </p:extLst>
          </p:nvPr>
        </p:nvGraphicFramePr>
        <p:xfrm>
          <a:off x="1042986" y="4975798"/>
          <a:ext cx="9925050" cy="151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Measured/Unavailable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200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Distal Intraoperative D-Wave Change</a:t>
            </a:r>
            <a:br>
              <a:rPr lang="en-US" sz="3600" dirty="0"/>
            </a:br>
            <a:r>
              <a:rPr lang="en-US" sz="3600" dirty="0"/>
              <a:t>vs. </a:t>
            </a:r>
            <a:r>
              <a:rPr lang="en-US" sz="3600" b="1" dirty="0"/>
              <a:t>3-Month McCormick Scale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233364"/>
              </p:ext>
            </p:extLst>
          </p:nvPr>
        </p:nvGraphicFramePr>
        <p:xfrm>
          <a:off x="981074" y="1417320"/>
          <a:ext cx="885825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22537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2253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Not Measured/Unavailable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51674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381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915866"/>
              </p:ext>
            </p:extLst>
          </p:nvPr>
        </p:nvGraphicFramePr>
        <p:xfrm>
          <a:off x="1042986" y="4975798"/>
          <a:ext cx="9925050" cy="151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Measured/Unavailable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718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Distal Intraoperative D-Wave Change</a:t>
            </a:r>
            <a:br>
              <a:rPr lang="en-US" sz="3600" dirty="0"/>
            </a:br>
            <a:r>
              <a:rPr lang="en-US" sz="3600" dirty="0"/>
              <a:t>vs. </a:t>
            </a:r>
            <a:r>
              <a:rPr lang="en-US" sz="3600" b="1" dirty="0"/>
              <a:t>Long-Term McCormick Scale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334759"/>
              </p:ext>
            </p:extLst>
          </p:nvPr>
        </p:nvGraphicFramePr>
        <p:xfrm>
          <a:off x="981074" y="1417320"/>
          <a:ext cx="885825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22537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2253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Not Measured/Unavailable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51674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381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66962"/>
              </p:ext>
            </p:extLst>
          </p:nvPr>
        </p:nvGraphicFramePr>
        <p:xfrm>
          <a:off x="1042986" y="4975798"/>
          <a:ext cx="9925050" cy="151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Measured/Unavailable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949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Distal Intraoperative D-Wave Change </a:t>
            </a:r>
            <a:br>
              <a:rPr lang="en-US" sz="3600" dirty="0"/>
            </a:br>
            <a:r>
              <a:rPr lang="en-US" sz="3600" dirty="0"/>
              <a:t>vs. </a:t>
            </a:r>
            <a:r>
              <a:rPr lang="en-US" sz="3600" b="1" dirty="0"/>
              <a:t>3-Month ASIA IS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074838"/>
              </p:ext>
            </p:extLst>
          </p:nvPr>
        </p:nvGraphicFramePr>
        <p:xfrm>
          <a:off x="981074" y="1417320"/>
          <a:ext cx="885825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22537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2253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Not Measured/Unavailable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51674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381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164420"/>
              </p:ext>
            </p:extLst>
          </p:nvPr>
        </p:nvGraphicFramePr>
        <p:xfrm>
          <a:off x="1042986" y="4975798"/>
          <a:ext cx="9925050" cy="151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Measured/Unavailable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203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Distal Intraoperative D-Wave Change </a:t>
            </a:r>
            <a:br>
              <a:rPr lang="en-US" sz="3600" dirty="0"/>
            </a:br>
            <a:r>
              <a:rPr lang="en-US" sz="3600" dirty="0"/>
              <a:t>vs. </a:t>
            </a:r>
            <a:r>
              <a:rPr lang="en-US" sz="3600" b="1" dirty="0"/>
              <a:t>Long-Term ASIA IS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164924"/>
              </p:ext>
            </p:extLst>
          </p:nvPr>
        </p:nvGraphicFramePr>
        <p:xfrm>
          <a:off x="981074" y="1417320"/>
          <a:ext cx="885825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22537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2253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Not Measured/Unavailable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51674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381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827025"/>
              </p:ext>
            </p:extLst>
          </p:nvPr>
        </p:nvGraphicFramePr>
        <p:xfrm>
          <a:off x="1042986" y="4975798"/>
          <a:ext cx="9925050" cy="151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Measured/Unavailable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46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2C7E-222D-4E2B-B675-02ABD2757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4275"/>
            <a:ext cx="10515600" cy="1949450"/>
          </a:xfrm>
        </p:spPr>
        <p:txBody>
          <a:bodyPr>
            <a:normAutofit fontScale="90000"/>
          </a:bodyPr>
          <a:lstStyle/>
          <a:p>
            <a:r>
              <a:rPr lang="en-US" dirty="0"/>
              <a:t>PART I: Intraoperative Sensory Evoked Potentials (SEP) vs. Sensory, </a:t>
            </a:r>
            <a:r>
              <a:rPr lang="en-US" sz="4400" dirty="0"/>
              <a:t>McCormick</a:t>
            </a:r>
            <a:r>
              <a:rPr lang="en-US" sz="4400" b="1" dirty="0"/>
              <a:t> </a:t>
            </a:r>
            <a:r>
              <a:rPr lang="en-US" sz="4400" dirty="0"/>
              <a:t>Scale </a:t>
            </a:r>
            <a:r>
              <a:rPr lang="en-US" dirty="0"/>
              <a:t>, ASIA IS and Pain Change at 3 months and in the long-term.</a:t>
            </a:r>
          </a:p>
        </p:txBody>
      </p:sp>
    </p:spTree>
    <p:extLst>
      <p:ext uri="{BB962C8B-B14F-4D97-AF65-F5344CB8AC3E}">
        <p14:creationId xmlns:p14="http://schemas.microsoft.com/office/powerpoint/2010/main" val="1911384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Distal Intraoperative D-Wave Change </a:t>
            </a:r>
            <a:br>
              <a:rPr lang="en-US" sz="3600" dirty="0"/>
            </a:br>
            <a:r>
              <a:rPr lang="en-US" sz="3600" dirty="0"/>
              <a:t>vs. </a:t>
            </a:r>
            <a:r>
              <a:rPr lang="en-US" sz="3600" b="1" dirty="0"/>
              <a:t>3-Month Pain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/>
        </p:nvGraphicFramePr>
        <p:xfrm>
          <a:off x="981074" y="1417320"/>
          <a:ext cx="885825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22537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2253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Not Measured/Unavailable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51674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381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621808"/>
              </p:ext>
            </p:extLst>
          </p:nvPr>
        </p:nvGraphicFramePr>
        <p:xfrm>
          <a:off x="1042986" y="4975798"/>
          <a:ext cx="9925050" cy="151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Measured/Unavailable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946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Distal Intraoperative D-Wave Change </a:t>
            </a:r>
            <a:br>
              <a:rPr lang="en-US" sz="3600" dirty="0"/>
            </a:br>
            <a:r>
              <a:rPr lang="en-US" sz="3600" dirty="0"/>
              <a:t>vs. </a:t>
            </a:r>
            <a:r>
              <a:rPr lang="en-US" sz="3600" b="1" dirty="0"/>
              <a:t>Long-Term Pain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/>
        </p:nvGraphicFramePr>
        <p:xfrm>
          <a:off x="981074" y="1417320"/>
          <a:ext cx="885825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22537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2253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Not Measured/Unavailable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51674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381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644065"/>
              </p:ext>
            </p:extLst>
          </p:nvPr>
        </p:nvGraphicFramePr>
        <p:xfrm>
          <a:off x="1042986" y="4975798"/>
          <a:ext cx="9925050" cy="151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Measured/Unavailable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37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Distal Intraoperative D-Wave Change </a:t>
            </a:r>
            <a:br>
              <a:rPr lang="en-US" sz="3600" dirty="0"/>
            </a:br>
            <a:r>
              <a:rPr lang="en-US" sz="3600" dirty="0"/>
              <a:t>vs. </a:t>
            </a:r>
            <a:r>
              <a:rPr lang="en-US" sz="3600" b="1" dirty="0"/>
              <a:t>3-Month Bladder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301233"/>
              </p:ext>
            </p:extLst>
          </p:nvPr>
        </p:nvGraphicFramePr>
        <p:xfrm>
          <a:off x="981074" y="1417320"/>
          <a:ext cx="885825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22537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2253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Not Measured/Unavailable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51674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381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498103"/>
              </p:ext>
            </p:extLst>
          </p:nvPr>
        </p:nvGraphicFramePr>
        <p:xfrm>
          <a:off x="1042986" y="4975798"/>
          <a:ext cx="9925050" cy="151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Measured/Unavailable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796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Distal Intraoperative D-Wave Change </a:t>
            </a:r>
            <a:br>
              <a:rPr lang="en-US" sz="3600" dirty="0"/>
            </a:br>
            <a:r>
              <a:rPr lang="en-US" sz="3600" dirty="0"/>
              <a:t>vs. </a:t>
            </a:r>
            <a:r>
              <a:rPr lang="en-US" sz="3600" b="1" dirty="0"/>
              <a:t>Long-Term Bladder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081388"/>
              </p:ext>
            </p:extLst>
          </p:nvPr>
        </p:nvGraphicFramePr>
        <p:xfrm>
          <a:off x="981074" y="1417320"/>
          <a:ext cx="885825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22537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2253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Not Measured/Unavailable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51674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381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388713"/>
              </p:ext>
            </p:extLst>
          </p:nvPr>
        </p:nvGraphicFramePr>
        <p:xfrm>
          <a:off x="1042986" y="4975798"/>
          <a:ext cx="9925050" cy="151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Measured/Unavailable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112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Distal Intraoperative D-Wave Change </a:t>
            </a:r>
            <a:br>
              <a:rPr lang="en-US" sz="3600" dirty="0"/>
            </a:br>
            <a:r>
              <a:rPr lang="en-US" sz="3600" dirty="0"/>
              <a:t>vs. </a:t>
            </a:r>
            <a:r>
              <a:rPr lang="en-US" sz="3600" b="1" dirty="0"/>
              <a:t>3-Month Bowel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37417"/>
              </p:ext>
            </p:extLst>
          </p:nvPr>
        </p:nvGraphicFramePr>
        <p:xfrm>
          <a:off x="981074" y="1417320"/>
          <a:ext cx="885825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22537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2253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Not Measured/Unavailable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51674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381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213911"/>
              </p:ext>
            </p:extLst>
          </p:nvPr>
        </p:nvGraphicFramePr>
        <p:xfrm>
          <a:off x="1042986" y="4975798"/>
          <a:ext cx="9925050" cy="151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Measured/Unavailable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893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Distal Intraoperative D-Wave Change </a:t>
            </a:r>
            <a:br>
              <a:rPr lang="en-US" sz="3600" dirty="0"/>
            </a:br>
            <a:r>
              <a:rPr lang="en-US" sz="3600" dirty="0"/>
              <a:t>vs. </a:t>
            </a:r>
            <a:r>
              <a:rPr lang="en-US" sz="3600" b="1" dirty="0"/>
              <a:t>Long-Term Bowel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85276"/>
              </p:ext>
            </p:extLst>
          </p:nvPr>
        </p:nvGraphicFramePr>
        <p:xfrm>
          <a:off x="981074" y="1417320"/>
          <a:ext cx="885825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22537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2253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Not Measured/Unavailable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51674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381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151886"/>
              </p:ext>
            </p:extLst>
          </p:nvPr>
        </p:nvGraphicFramePr>
        <p:xfrm>
          <a:off x="1042986" y="4975798"/>
          <a:ext cx="9925050" cy="151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Measured/Unavailable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33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2C7E-222D-4E2B-B675-02ABD2757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7875"/>
            <a:ext cx="10515600" cy="23558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7 Detailed Cases: MEP and D-wave over time</a:t>
            </a:r>
          </a:p>
        </p:txBody>
      </p:sp>
    </p:spTree>
    <p:extLst>
      <p:ext uri="{BB962C8B-B14F-4D97-AF65-F5344CB8AC3E}">
        <p14:creationId xmlns:p14="http://schemas.microsoft.com/office/powerpoint/2010/main" val="3957727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F9922C-4A78-4DA8-A9C0-A4A0D8C81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24" y="104775"/>
            <a:ext cx="10556873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15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9289A2-7CA4-419C-A580-FCE5D0F9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31" y="190501"/>
            <a:ext cx="10664911" cy="658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44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97E8-7B0D-44C3-8FA8-53D8BADE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Follow-Up (12/2/23 and 2/3/2024)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D698C-B852-4D9A-83AA-07E6D3A09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OR tables for SEPs, MEPs, etc.</a:t>
            </a:r>
          </a:p>
          <a:p>
            <a:endParaRPr lang="en-US" dirty="0"/>
          </a:p>
          <a:p>
            <a:r>
              <a:rPr lang="en-US" dirty="0"/>
              <a:t>OPTIONAL: In patients with D-Wave unchanged and worsened </a:t>
            </a:r>
            <a:r>
              <a:rPr lang="en-US" dirty="0" err="1"/>
              <a:t>McCormic</a:t>
            </a:r>
            <a:r>
              <a:rPr lang="en-US" dirty="0"/>
              <a:t>, ASIA, Motor (3 or 6 months), Pain, what are the values of </a:t>
            </a:r>
            <a:r>
              <a:rPr lang="en-US" dirty="0" err="1"/>
              <a:t>Intraop</a:t>
            </a:r>
            <a:r>
              <a:rPr lang="en-US" dirty="0"/>
              <a:t> Leg MEP, type of the tumor, surgical radicality, adjuvant rate, radio adjuvant chemo?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0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Intraoperative Sensory Evoked Potentials (SEP) Change in Right or Left Foot vs. </a:t>
            </a:r>
            <a:r>
              <a:rPr lang="en-US" sz="3600" b="1" dirty="0"/>
              <a:t>3-Month Sensory </a:t>
            </a:r>
            <a:r>
              <a:rPr lang="en-US" sz="3600" dirty="0"/>
              <a:t>Function 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002994"/>
              </p:ext>
            </p:extLst>
          </p:nvPr>
        </p:nvGraphicFramePr>
        <p:xfrm>
          <a:off x="1133475" y="1390650"/>
          <a:ext cx="992505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8469E0-A1D8-4792-8A24-5323D0D587DD}"/>
              </a:ext>
            </a:extLst>
          </p:cNvPr>
          <p:cNvSpPr txBox="1"/>
          <p:nvPr/>
        </p:nvSpPr>
        <p:spPr>
          <a:xfrm>
            <a:off x="1133474" y="3644024"/>
            <a:ext cx="9925050" cy="92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odds ratios (OR) of the sensory function becoming worse at 3-month follow-up compared to baseline in patients with intraoperative SEP amplitude decrease or loss in feet vs. patients with the unchanged intraoperative SEP compared to preoperative SEP in feet.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953657"/>
              </p:ext>
            </p:extLst>
          </p:nvPr>
        </p:nvGraphicFramePr>
        <p:xfrm>
          <a:off x="1133474" y="4812148"/>
          <a:ext cx="9925050" cy="1073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25.19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4.70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135.07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70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Intraoperative Sensory Evoked Potentials (SEP) Change in Right or Left Foot vs. </a:t>
            </a:r>
            <a:r>
              <a:rPr lang="en-US" sz="3600" b="1" dirty="0"/>
              <a:t>Long-Term </a:t>
            </a:r>
            <a:r>
              <a:rPr lang="en-US" sz="3600" dirty="0"/>
              <a:t>Follow-Up </a:t>
            </a:r>
            <a:r>
              <a:rPr lang="en-US" sz="3600" b="1" dirty="0"/>
              <a:t>Sensory </a:t>
            </a:r>
            <a:r>
              <a:rPr lang="en-US" sz="3600" dirty="0"/>
              <a:t>Function Change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195729"/>
              </p:ext>
            </p:extLst>
          </p:nvPr>
        </p:nvGraphicFramePr>
        <p:xfrm>
          <a:off x="1133474" y="4812148"/>
          <a:ext cx="9925050" cy="1073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11.00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2.76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43.80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A31F27-8E36-4B3C-9176-9B158C071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406880"/>
              </p:ext>
            </p:extLst>
          </p:nvPr>
        </p:nvGraphicFramePr>
        <p:xfrm>
          <a:off x="1133474" y="1542603"/>
          <a:ext cx="992505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74498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82470277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Long-Term Follow-Up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17639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76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Intraoperative Sensory Evoked Potentials (SEP) Change in Right or Left Foot vs. </a:t>
            </a:r>
            <a:r>
              <a:rPr lang="en-US" sz="3600" b="1" dirty="0"/>
              <a:t>3-Month</a:t>
            </a:r>
            <a:r>
              <a:rPr lang="en-US" sz="3600" dirty="0"/>
              <a:t> </a:t>
            </a:r>
            <a:r>
              <a:rPr lang="en-US" sz="3600" b="1" dirty="0"/>
              <a:t>McCormick</a:t>
            </a:r>
            <a:r>
              <a:rPr lang="en-US" sz="3600" dirty="0"/>
              <a:t> Scale 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323839"/>
              </p:ext>
            </p:extLst>
          </p:nvPr>
        </p:nvGraphicFramePr>
        <p:xfrm>
          <a:off x="1133475" y="1390650"/>
          <a:ext cx="992505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McCormick Scale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073482"/>
              </p:ext>
            </p:extLst>
          </p:nvPr>
        </p:nvGraphicFramePr>
        <p:xfrm>
          <a:off x="1133474" y="4812148"/>
          <a:ext cx="9925050" cy="1073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7.77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1.95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30.96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82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59" y="266700"/>
            <a:ext cx="10839680" cy="11239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Intraoperative Sensory Evoked Potentials (SEP) Change in Right or Left Foot vs. </a:t>
            </a:r>
            <a:r>
              <a:rPr lang="en-US" sz="3600" b="1" dirty="0"/>
              <a:t>Long-Term</a:t>
            </a:r>
            <a:r>
              <a:rPr lang="en-US" sz="3600" dirty="0"/>
              <a:t> Follow-Up </a:t>
            </a:r>
            <a:r>
              <a:rPr lang="en-US" sz="3600" b="1" dirty="0"/>
              <a:t>McCormick </a:t>
            </a:r>
            <a:r>
              <a:rPr lang="en-US" sz="3600" dirty="0"/>
              <a:t>Scale 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601257"/>
              </p:ext>
            </p:extLst>
          </p:nvPr>
        </p:nvGraphicFramePr>
        <p:xfrm>
          <a:off x="1133475" y="1390650"/>
          <a:ext cx="992505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McCormick Scale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015439"/>
              </p:ext>
            </p:extLst>
          </p:nvPr>
        </p:nvGraphicFramePr>
        <p:xfrm>
          <a:off x="1133474" y="4812148"/>
          <a:ext cx="9925050" cy="1073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11.00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2.76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43.80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31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59" y="266700"/>
            <a:ext cx="1083968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Sensory Evoked Potentials (SEP) Change in Right or Left Foot vs. </a:t>
            </a:r>
            <a:r>
              <a:rPr lang="en-US" sz="3600" b="1" dirty="0"/>
              <a:t>3-Month</a:t>
            </a:r>
            <a:r>
              <a:rPr lang="en-US" sz="3600" dirty="0"/>
              <a:t> </a:t>
            </a:r>
            <a:r>
              <a:rPr lang="en-US" sz="3600" b="1" dirty="0"/>
              <a:t>ASIA IS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556370"/>
              </p:ext>
            </p:extLst>
          </p:nvPr>
        </p:nvGraphicFramePr>
        <p:xfrm>
          <a:off x="1133475" y="1390650"/>
          <a:ext cx="992505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ASIA IS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43952"/>
              </p:ext>
            </p:extLst>
          </p:nvPr>
        </p:nvGraphicFramePr>
        <p:xfrm>
          <a:off x="1133474" y="4812148"/>
          <a:ext cx="9925050" cy="1073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1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59" y="266700"/>
            <a:ext cx="1083968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Sensory Evoked Potentials (SEP) Change in Right or Left Foot vs. </a:t>
            </a:r>
            <a:r>
              <a:rPr lang="en-US" sz="3600" b="1" dirty="0"/>
              <a:t>Long-Term </a:t>
            </a:r>
            <a:r>
              <a:rPr lang="en-US" sz="3600" dirty="0"/>
              <a:t>Follow-Up </a:t>
            </a:r>
            <a:r>
              <a:rPr lang="en-US" sz="3600" b="1" dirty="0"/>
              <a:t>ASIA IS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109677"/>
              </p:ext>
            </p:extLst>
          </p:nvPr>
        </p:nvGraphicFramePr>
        <p:xfrm>
          <a:off x="1133475" y="1390650"/>
          <a:ext cx="992505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ASIA IS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077642"/>
              </p:ext>
            </p:extLst>
          </p:nvPr>
        </p:nvGraphicFramePr>
        <p:xfrm>
          <a:off x="1133474" y="4812148"/>
          <a:ext cx="9925050" cy="1073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00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5483</TotalTime>
  <Words>4858</Words>
  <Application>Microsoft Office PowerPoint</Application>
  <PresentationFormat>Widescreen</PresentationFormat>
  <Paragraphs>1479</Paragraphs>
  <Slides>39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Correlation of Intraoperative Neurophysiology with Clinical Scores in Spinal Tumor Patients</vt:lpstr>
      <vt:lpstr>Correlations</vt:lpstr>
      <vt:lpstr>PART I: Intraoperative Sensory Evoked Potentials (SEP) vs. Sensory, McCormick Scale , ASIA IS and Pain Change at 3 months and in the long-term.</vt:lpstr>
      <vt:lpstr>Intraoperative Sensory Evoked Potentials (SEP) Change in Right or Left Foot vs. 3-Month Sensory Function Change</vt:lpstr>
      <vt:lpstr>Intraoperative Sensory Evoked Potentials (SEP) Change in Right or Left Foot vs. Long-Term Follow-Up Sensory Function Change</vt:lpstr>
      <vt:lpstr>Intraoperative Sensory Evoked Potentials (SEP) Change in Right or Left Foot vs. 3-Month McCormick Scale Change</vt:lpstr>
      <vt:lpstr>Intraoperative Sensory Evoked Potentials (SEP) Change in Right or Left Foot vs. Long-Term Follow-Up McCormick Scale Change</vt:lpstr>
      <vt:lpstr>Intraoperative Sensory Evoked Potentials (SEP) Change in Right or Left Foot vs. 3-Month ASIA IS Change</vt:lpstr>
      <vt:lpstr>Intraoperative Sensory Evoked Potentials (SEP) Change in Right or Left Foot vs. Long-Term Follow-Up ASIA IS Change</vt:lpstr>
      <vt:lpstr>Intraoperative Sensory Evoked Potentials (SEP) Change in Right or Left Foot vs. 3-Month Pain Change</vt:lpstr>
      <vt:lpstr>Intraoperative Sensory Evoked Potentials (SEP) Change in Right or Left Foot vs. Long-Term Follow-Up Pain Change</vt:lpstr>
      <vt:lpstr>PART II: Intraoperative Motor Evoked Potentials (MEP) vs. Motor, McCormick Scale, ASIA IS, Bladder and Bowel Change at 3 months and in the long-term. </vt:lpstr>
      <vt:lpstr>Intraoperative Motor Evoked Potentials (MEP) Change in Right or Left Leg vs. 3-Month Motor Function Change</vt:lpstr>
      <vt:lpstr>Intraoperative Motor Evoked Potentials (MEP) Change in Right or Left Leg vs. Long-Term Motor Function Change</vt:lpstr>
      <vt:lpstr>Intraoperative Motor Evoked Potentials (MEP) Change in Right or Left Leg vs. 3-Month McCormick Scale Change</vt:lpstr>
      <vt:lpstr>Intraoperative Motor Evoked Potentials (MEP) Change in Right or Left Leg vs. Long-Term Follow-Up McCormick Scale Change</vt:lpstr>
      <vt:lpstr>Intraoperative Motor Evoked Potentials (MEP) Change in Right or Left Leg vs. 3-Month ASIA IS Change</vt:lpstr>
      <vt:lpstr>Intraoperative Motor Evoked Potentials (MEP) Change in Right or Left Leg vs. Long-Term Follow-Up ASIA IS Change</vt:lpstr>
      <vt:lpstr>Intraoperative Motor Evoked Potentials (MEP) Change in Right or Left Leg vs. 3-Month Bladder Change</vt:lpstr>
      <vt:lpstr>Intraoperative Motor Evoked Potentials (MEP) Change in Right or Left Leg vs. Long-Term Follow-Up Bladder Change</vt:lpstr>
      <vt:lpstr>Intraoperative Motor Evoked Potentials (MEP) Change in Right or Left Leg vs. 3-Month Bowel Change</vt:lpstr>
      <vt:lpstr>Intraoperative Motor Evoked Potentials (MEP) Change in Right or Left Leg vs. Long-Term Follow-Up Bowel Change</vt:lpstr>
      <vt:lpstr>PART III: Distal Intraoperative D-Wave vs. Motor Function, McCormick Scale, ASIA IS , Pain, Bladder and Bowel Change at 3 months and in the long-term.</vt:lpstr>
      <vt:lpstr>Distal Intraoperative D-Wave Change  vs. 3-Month Motor Function Change</vt:lpstr>
      <vt:lpstr>Distal Intraoperative D-Wave Change  vs. Long-Term Motor Function Change</vt:lpstr>
      <vt:lpstr>Distal Intraoperative D-Wave Change vs. 3-Month McCormick Scale Change</vt:lpstr>
      <vt:lpstr>Distal Intraoperative D-Wave Change vs. Long-Term McCormick Scale Change</vt:lpstr>
      <vt:lpstr>Distal Intraoperative D-Wave Change  vs. 3-Month ASIA IS Change</vt:lpstr>
      <vt:lpstr>Distal Intraoperative D-Wave Change  vs. Long-Term ASIA IS Change</vt:lpstr>
      <vt:lpstr>Distal Intraoperative D-Wave Change  vs. 3-Month Pain Change</vt:lpstr>
      <vt:lpstr>Distal Intraoperative D-Wave Change  vs. Long-Term Pain Change</vt:lpstr>
      <vt:lpstr>Distal Intraoperative D-Wave Change  vs. 3-Month Bladder Change</vt:lpstr>
      <vt:lpstr>Distal Intraoperative D-Wave Change  vs. Long-Term Bladder Change</vt:lpstr>
      <vt:lpstr>Distal Intraoperative D-Wave Change  vs. 3-Month Bowel Change</vt:lpstr>
      <vt:lpstr>Distal Intraoperative D-Wave Change  vs. Long-Term Bowel Change</vt:lpstr>
      <vt:lpstr>7 Detailed Cases: MEP and D-wave over time</vt:lpstr>
      <vt:lpstr>PowerPoint Presentation</vt:lpstr>
      <vt:lpstr>PowerPoint Presentation</vt:lpstr>
      <vt:lpstr>Follow-Up (12/2/23 and 2/3/2024)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Davit Sargsyan</dc:creator>
  <cp:lastModifiedBy>Davit Sargsyan</cp:lastModifiedBy>
  <cp:revision>27</cp:revision>
  <dcterms:created xsi:type="dcterms:W3CDTF">2023-11-25T00:33:45Z</dcterms:created>
  <dcterms:modified xsi:type="dcterms:W3CDTF">2024-10-26T16:56:20Z</dcterms:modified>
</cp:coreProperties>
</file>