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2_B18B688B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D440C3E-DB72-006C-D016-E4F0F330BE92}" name="Vahe Nersisyan" initials="VN" userId="S::vn180@rwjms.rutgers.edu::a1bef5ff-d320-40b7-a513-bba3a13fe00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modernComment_102_B18B688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F04461E-7423-47E7-99D5-0AF559D2A0A0}" authorId="{2D440C3E-DB72-006C-D016-E4F0F330BE92}" created="2024-05-23T22:32:45.17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978703499" sldId="258"/>
      <ac:spMk id="3" creationId="{9D540339-BD46-8A91-EDBA-B5A372201072}"/>
    </ac:deMkLst>
    <p188:txBody>
      <a:bodyPr/>
      <a:lstStyle/>
      <a:p>
        <a:r>
          <a:rPr lang="en-US"/>
          <a:t>RPTN helps protect skin cells, and since the Neanderthals were missing this protein, the Neanderthals were better adapted to the cold, but less so to disease.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03837-4846-6C97-8CA7-72341ED2D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A25848-9454-C498-0CA9-BD293D955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2AF08-27FF-03D0-F343-C90EAD2C7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610F-D021-4F75-A979-435107402345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25A65-42D7-DD0F-2366-06D949588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6A919-DE25-6A09-27F0-895B62BEC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B60E-3FB1-4096-BC0F-1ACBB7708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13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2C0EA-408B-32A1-4EDB-565AF664B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2B718-F761-E114-D3BF-4D8777D6E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F49D1-4518-9A0E-A449-A295555EE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610F-D021-4F75-A979-435107402345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E7DAB-8708-68DE-B441-4861B10B4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CFD34-6C55-F73D-6ED7-880571609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B60E-3FB1-4096-BC0F-1ACBB7708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58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4627C6-D3C7-5DCA-AE26-4ABBE7710C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AB627A-E5F5-02AA-A1EF-1DA3BAE84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D6895-BB5A-09BD-E512-5E56E0504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610F-D021-4F75-A979-435107402345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ADEA6-08EC-886E-CEBE-47D41B975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4BECA-68B6-EC8B-A377-CDB922A69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B60E-3FB1-4096-BC0F-1ACBB7708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78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60561-C3A8-B449-35FD-0D8288090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62CA7-A2AF-EB7A-84D2-07CE5F98C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B5B38-5C94-DDB6-2D92-9B2154384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610F-D021-4F75-A979-435107402345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67A3F-AF47-C2E4-D132-C43E6AE25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309B9-CD5D-3CF4-06CE-78D55A5A5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B60E-3FB1-4096-BC0F-1ACBB7708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23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AEAD4-C673-603F-203B-A3010F4CF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01199-8F2C-0B17-3920-74DEE3A71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DD062-F219-DE23-55B6-AC75D015C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610F-D021-4F75-A979-435107402345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8CBA-03AA-9D28-0C06-CCAEBC4D2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730F2-B5CF-E3DD-4ED6-E7DCCD7D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B60E-3FB1-4096-BC0F-1ACBB7708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55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7EA41-2F35-51AE-A202-1470F4FEE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BC7DC-909B-E965-D469-C0B33B928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57C9E-D8EE-630A-1DC1-306910CDB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377AE4-B2F0-50C2-7954-BB9191CE6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610F-D021-4F75-A979-435107402345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4F949-402B-8098-44CC-F83283811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1E621-2C8B-B97A-9B60-64FE43B0B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B60E-3FB1-4096-BC0F-1ACBB7708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46901-F763-FD48-F924-1CB3D11A0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CD563-788B-8358-A9FA-3F78C9F96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F94E89-3C0F-2EA7-AEFF-A7CB9B427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54EB63-E114-F11A-EE4E-A172D7705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B1F458-0CF2-AC86-15BE-55AA5F2C2A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97666F-37BD-F7D3-C4D1-3E29C4077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610F-D021-4F75-A979-435107402345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9F65EF-F0C9-F165-C85D-C43B010AB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594D57-EC8B-9B12-CDD5-C17FFD877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B60E-3FB1-4096-BC0F-1ACBB7708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05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9158C-7294-9E27-250C-140AF02D7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134F00-B67D-4D2C-F792-134127FE6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610F-D021-4F75-A979-435107402345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072D32-609F-3096-E100-9E28890E0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9EB13B-47A3-BAF7-6E9A-90D1B1127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B60E-3FB1-4096-BC0F-1ACBB7708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15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48EA5C-A747-B29D-FD45-0E86EA995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610F-D021-4F75-A979-435107402345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095877-AC47-93C0-9E53-D1BCC8F90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FF5F3-4E77-BC9B-E7F9-D3D0662E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B60E-3FB1-4096-BC0F-1ACBB7708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57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EF633-A12C-4A76-96A4-712909D26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1D810-E596-CC0F-377D-67886C9DD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CF089-8C8B-A1A9-6EFE-26919DE09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6F12D-86FF-9FBD-5BAA-B7C170F7E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610F-D021-4F75-A979-435107402345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A2D33-28A4-84BE-2336-8E0875703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03809-D53A-40C5-76FD-A6E3D90BD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B60E-3FB1-4096-BC0F-1ACBB7708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2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43DD6-2638-3FEF-BB77-00C219727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8FC3A7-CAFC-738A-1AEA-1389DF1D70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16443-FED4-F689-0A64-02AD6AB24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E7BBF-A6CF-34BC-945C-38AB2D1D0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610F-D021-4F75-A979-435107402345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A5D4C-46D4-0FA9-D527-8FF313F15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D40EF-C4B0-116E-C080-82E8B1C3E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B60E-3FB1-4096-BC0F-1ACBB7708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49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3C1AB7-64F5-1230-25F3-76C61D60C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8A2FA-0086-2332-DDB8-B2E54C9E3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16C16-11D8-28FC-D85C-E19CB4313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8F610F-D021-4F75-A979-435107402345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266FF-63F5-1D42-B1E2-6F8D727D3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8918B-4412-2AF3-07E2-DDFF0B6DF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C7B60E-3FB1-4096-BC0F-1ACBB7708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46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41586-020" TargetMode="External"/><Relationship Id="rId2" Type="http://schemas.openxmlformats.org/officeDocument/2006/relationships/hyperlink" Target="https://doi.org/10.1038/d43978-023-00032-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2_B18B688B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0" name="Rectangle 102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5C69B0-E517-4FD5-FF84-BCF15B9A2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4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Genetic and inflammatory signatures associated with worse prognosis in hospitalized patients with severe SARS-CoV-2 infection and diabetes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3846F5-6DD0-AD58-EACE-1C21455FF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r>
              <a:rPr lang="en-US" b="1" i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Focus On Neanderthal Gene Expression</a:t>
            </a:r>
          </a:p>
        </p:txBody>
      </p:sp>
      <p:pic>
        <p:nvPicPr>
          <p:cNvPr id="1028" name="Picture 4" descr="Navigating Recent Changes to GSA Schedules | SDM Magazine">
            <a:extLst>
              <a:ext uri="{FF2B5EF4-FFF2-40B4-BE49-F238E27FC236}">
                <a16:creationId xmlns:a16="http://schemas.microsoft.com/office/drawing/2014/main" id="{A5BC8DBE-9BDD-2826-E61A-1DF38F0496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90" r="37685" b="2"/>
          <a:stretch/>
        </p:blipFill>
        <p:spPr bwMode="auto"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9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AEB90-3859-3B88-A45D-D6F023D26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6BCEC-97C1-1661-3873-87E75CAD5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4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Tina Hesman </a:t>
            </a:r>
            <a:r>
              <a:rPr lang="en-US" sz="240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Saey</a:t>
            </a:r>
            <a:r>
              <a:rPr lang="en-US" sz="24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The four Neanderthal genes that make COVID-19 worse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2400" b="0" dirty="0">
                <a:solidFill>
                  <a:schemeClr val="accent1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https://doi.org/10.1038/d43978-023-00032-9</a:t>
            </a:r>
            <a:endParaRPr lang="en-US" sz="2400" b="0" dirty="0">
              <a:solidFill>
                <a:schemeClr val="accent1">
                  <a:lumMod val="75000"/>
                </a:schemeClr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222222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Zeberg</a:t>
            </a:r>
            <a:r>
              <a:rPr lang="en-US" sz="24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H., </a:t>
            </a:r>
            <a:r>
              <a:rPr lang="en-US" sz="2400" b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Pääbo</a:t>
            </a:r>
            <a:r>
              <a:rPr lang="en-US" sz="24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S. The major genetic risk factor for severe COVID-19 is inherited from Neanderthals. Nature </a:t>
            </a:r>
            <a:r>
              <a:rPr lang="en-US" sz="24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587</a:t>
            </a:r>
            <a:r>
              <a:rPr lang="en-US" sz="2400" b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610–612 (2020).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https://doi.org/10.1038/s41586-020</a:t>
            </a:r>
            <a:endParaRPr lang="en-US" sz="2400" dirty="0">
              <a:solidFill>
                <a:schemeClr val="accent1">
                  <a:lumMod val="75000"/>
                </a:schemeClr>
              </a:solidFill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638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198CC-2415-7701-906D-809316EBD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ED45E92-99F3-0AA6-8E37-066E66C80A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7815812"/>
              </p:ext>
            </p:extLst>
          </p:nvPr>
        </p:nvGraphicFramePr>
        <p:xfrm>
          <a:off x="838200" y="1789043"/>
          <a:ext cx="7262191" cy="27874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7678">
                  <a:extLst>
                    <a:ext uri="{9D8B030D-6E8A-4147-A177-3AD203B41FA5}">
                      <a16:colId xmlns:a16="http://schemas.microsoft.com/office/drawing/2014/main" val="1218049989"/>
                    </a:ext>
                  </a:extLst>
                </a:gridCol>
                <a:gridCol w="5794513">
                  <a:extLst>
                    <a:ext uri="{9D8B030D-6E8A-4147-A177-3AD203B41FA5}">
                      <a16:colId xmlns:a16="http://schemas.microsoft.com/office/drawing/2014/main" val="3109722303"/>
                    </a:ext>
                  </a:extLst>
                </a:gridCol>
              </a:tblGrid>
              <a:tr h="374617">
                <a:tc>
                  <a:txBody>
                    <a:bodyPr/>
                    <a:lstStyle/>
                    <a:p>
                      <a:r>
                        <a:rPr lang="en-US" dirty="0"/>
                        <a:t>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180221"/>
                  </a:ext>
                </a:extLst>
              </a:tr>
              <a:tr h="420514">
                <a:tc>
                  <a:txBody>
                    <a:bodyPr/>
                    <a:lstStyle/>
                    <a:p>
                      <a:r>
                        <a:rPr lang="en-US" dirty="0"/>
                        <a:t>RPTN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Repetin:  helps protect skin cells, and since the Neanderthals were missing this protein, they were better adapted to the cold, but less so to disease.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645031"/>
                  </a:ext>
                </a:extLst>
              </a:tr>
              <a:tr h="374617">
                <a:tc>
                  <a:txBody>
                    <a:bodyPr/>
                    <a:lstStyle/>
                    <a:p>
                      <a:r>
                        <a:rPr lang="en-US" dirty="0"/>
                        <a:t>SPAG17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Sperm associated antigen 17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057162"/>
                  </a:ext>
                </a:extLst>
              </a:tr>
              <a:tr h="374617">
                <a:tc>
                  <a:txBody>
                    <a:bodyPr/>
                    <a:lstStyle/>
                    <a:p>
                      <a:r>
                        <a:rPr lang="en-US" dirty="0"/>
                        <a:t>CAN15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Calpain 15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273357"/>
                  </a:ext>
                </a:extLst>
              </a:tr>
              <a:tr h="374617">
                <a:tc>
                  <a:txBody>
                    <a:bodyPr/>
                    <a:lstStyle/>
                    <a:p>
                      <a:r>
                        <a:rPr lang="en-US" sz="1800" dirty="0"/>
                        <a:t>TTF1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Transcription termination factor, RNA polymerase I</a:t>
                      </a:r>
                      <a:r>
                        <a:rPr lang="en-US" sz="1800" dirty="0"/>
                        <a:t> 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142173"/>
                  </a:ext>
                </a:extLst>
              </a:tr>
              <a:tr h="374617">
                <a:tc>
                  <a:txBody>
                    <a:bodyPr/>
                    <a:lstStyle/>
                    <a:p>
                      <a:r>
                        <a:rPr lang="en-US" sz="1800" dirty="0"/>
                        <a:t>PCD16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111111"/>
                          </a:solidFill>
                          <a:effectLst/>
                        </a:rPr>
                        <a:t>Protocadherin beta-16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33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70349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CBA5A-027F-2ABA-53E7-F51516A72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pic>
        <p:nvPicPr>
          <p:cNvPr id="9" name="Content Placeholder 8" descr="A graph with red and blue squares&#10;&#10;Description automatically generated">
            <a:extLst>
              <a:ext uri="{FF2B5EF4-FFF2-40B4-BE49-F238E27FC236}">
                <a16:creationId xmlns:a16="http://schemas.microsoft.com/office/drawing/2014/main" id="{B63DF874-8AD7-A886-1A05-0480E4A0F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26" y="1690688"/>
            <a:ext cx="6362700" cy="3619500"/>
          </a:xfrm>
        </p:spPr>
      </p:pic>
      <p:sp>
        <p:nvSpPr>
          <p:cNvPr id="15" name="Rectangle 4">
            <a:extLst>
              <a:ext uri="{FF2B5EF4-FFF2-40B4-BE49-F238E27FC236}">
                <a16:creationId xmlns:a16="http://schemas.microsoft.com/office/drawing/2014/main" id="{9B228B8E-FDD9-4BAA-E0C7-97EDFAF39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1956" y="2195512"/>
            <a:ext cx="4990044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data: ENSG00000125482 by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AnyDM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t = -3.2043,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51.218, p-value = 0.002331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 95% CI: 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-5.035 -1.16]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26051AA5-1E17-7B6E-2013-805CB0576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1465" y="3429000"/>
            <a:ext cx="4643249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data:  ENSG00000125482 by Cohort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 = 2.1008,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37.842, p-value = 0.04238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95% CI: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Lucida Console" panose="020B06090405040202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0.083 4.49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]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538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6BF5B-E868-7AE6-4A60-4F7FAE579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TMM Normalization</a:t>
            </a:r>
          </a:p>
        </p:txBody>
      </p:sp>
      <p:pic>
        <p:nvPicPr>
          <p:cNvPr id="13" name="Picture 12" descr="A table of numbers and letters&#10;&#10;Description automatically generated">
            <a:extLst>
              <a:ext uri="{FF2B5EF4-FFF2-40B4-BE49-F238E27FC236}">
                <a16:creationId xmlns:a16="http://schemas.microsoft.com/office/drawing/2014/main" id="{226EFCA0-F7C2-5992-F623-5F33C13F9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03" y="1690688"/>
            <a:ext cx="8586460" cy="318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113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ACE67C2E-1B57-FD50-6B12-B0674CC6D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183" y="0"/>
            <a:ext cx="86416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691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237311F8-2B58-A5E9-0628-E45749901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183" y="0"/>
            <a:ext cx="86416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634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9172</TotalTime>
  <Words>191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Lucida Console</vt:lpstr>
      <vt:lpstr>Office Theme</vt:lpstr>
      <vt:lpstr>Genetic and inflammatory signatures associated with worse prognosis in hospitalized patients with severe SARS-CoV-2 infection and diabetes</vt:lpstr>
      <vt:lpstr>Related Studies</vt:lpstr>
      <vt:lpstr>Introduction</vt:lpstr>
      <vt:lpstr>Analysis</vt:lpstr>
      <vt:lpstr>TMM Normalization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and inflammatory signatures associated with worse prognosis in hospitalized patients with severe SARS-CoV-2 infection and diabetes</dc:title>
  <dc:creator>Vahe Nersisyan</dc:creator>
  <cp:lastModifiedBy>Vahe Nersisyan</cp:lastModifiedBy>
  <cp:revision>2</cp:revision>
  <dcterms:created xsi:type="dcterms:W3CDTF">2024-05-21T13:19:26Z</dcterms:created>
  <dcterms:modified xsi:type="dcterms:W3CDTF">2024-05-27T22:12:26Z</dcterms:modified>
</cp:coreProperties>
</file>