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88825"/>
  <p:notesSz cx="6858000" cy="9144000"/>
  <p:embeddedFontLst>
    <p:embeddedFont>
      <p:font typeface="Corbel"/>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39"/>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italic.fntdata"/><Relationship Id="rId30" Type="http://schemas.openxmlformats.org/officeDocument/2006/relationships/font" Target="fonts/Corbel-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f270861a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Multithread</a:t>
            </a:r>
            <a:endParaRPr/>
          </a:p>
        </p:txBody>
      </p:sp>
      <p:sp>
        <p:nvSpPr>
          <p:cNvPr id="179" name="Google Shape;179;g58f270861a_3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f270861a_3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Multithread</a:t>
            </a:r>
            <a:endParaRPr/>
          </a:p>
        </p:txBody>
      </p:sp>
      <p:sp>
        <p:nvSpPr>
          <p:cNvPr id="185" name="Google Shape;185;g58f270861a_3_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f854933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Multithread</a:t>
            </a:r>
            <a:endParaRPr/>
          </a:p>
        </p:txBody>
      </p:sp>
      <p:sp>
        <p:nvSpPr>
          <p:cNvPr id="191" name="Google Shape;191;g56f854933c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6f854933c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id two key things we do</a:t>
            </a:r>
            <a:endParaRPr/>
          </a:p>
        </p:txBody>
      </p:sp>
      <p:sp>
        <p:nvSpPr>
          <p:cNvPr id="198" name="Google Shape;198;g56f854933c_0_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f854933c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id two key things we do</a:t>
            </a:r>
            <a:endParaRPr/>
          </a:p>
        </p:txBody>
      </p:sp>
      <p:sp>
        <p:nvSpPr>
          <p:cNvPr id="204" name="Google Shape;204;g56f854933c_0_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6f854933c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id two key things we do</a:t>
            </a:r>
            <a:endParaRPr/>
          </a:p>
        </p:txBody>
      </p:sp>
      <p:sp>
        <p:nvSpPr>
          <p:cNvPr id="210" name="Google Shape;210;g56f854933c_0_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925ff60af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US" sz="1600">
                <a:highlight>
                  <a:srgbClr val="FFFFFF"/>
                </a:highlight>
                <a:latin typeface="Georgia"/>
                <a:ea typeface="Georgia"/>
                <a:cs typeface="Georgia"/>
                <a:sym typeface="Georgia"/>
              </a:rPr>
              <a:t>“Word2vec takes as its input a large corpus of text and produces a vector space, typically of several hundred dimensions, with each unique word in the corpus being assigned a corresponding vector in the space. </a:t>
            </a:r>
            <a:endParaRPr/>
          </a:p>
        </p:txBody>
      </p:sp>
      <p:sp>
        <p:nvSpPr>
          <p:cNvPr id="217" name="Google Shape;217;g5925ff60af_0_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25ff60af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US" sz="1600">
                <a:highlight>
                  <a:srgbClr val="FFFFFF"/>
                </a:highlight>
                <a:latin typeface="Georgia"/>
                <a:ea typeface="Georgia"/>
                <a:cs typeface="Georgia"/>
                <a:sym typeface="Georgia"/>
              </a:rPr>
              <a:t>“Word2vec takes as its input a large corpus of text and produces a vector space, typically of several hundred dimensions, with each unique word in the corpus being assigned a corresponding vector in the space. </a:t>
            </a:r>
            <a:endParaRPr/>
          </a:p>
        </p:txBody>
      </p:sp>
      <p:sp>
        <p:nvSpPr>
          <p:cNvPr id="223" name="Google Shape;223;g5925ff60af_0_3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925ff60af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US" sz="1600">
                <a:highlight>
                  <a:srgbClr val="FFFFFF"/>
                </a:highlight>
                <a:latin typeface="Georgia"/>
                <a:ea typeface="Georgia"/>
                <a:cs typeface="Georgia"/>
                <a:sym typeface="Georgia"/>
              </a:rPr>
              <a:t>“Word2vec takes as its input a large corpus of text and produces a vector space, typically of several hundred dimensions, with each unique word in the corpus being assigned a corresponding vector in the space. </a:t>
            </a:r>
            <a:endParaRPr/>
          </a:p>
        </p:txBody>
      </p:sp>
      <p:sp>
        <p:nvSpPr>
          <p:cNvPr id="229" name="Google Shape;229;g5925ff60af_0_3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925ff60af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US" sz="1600">
                <a:highlight>
                  <a:srgbClr val="FFFFFF"/>
                </a:highlight>
                <a:latin typeface="Georgia"/>
                <a:ea typeface="Georgia"/>
                <a:cs typeface="Georgia"/>
                <a:sym typeface="Georgia"/>
              </a:rPr>
              <a:t>“Word2vec takes as its input a large corpus of text and produces a vector space, typically of several hundred dimensions, with each unique word in the corpus being assigned a corresponding vector in the space. </a:t>
            </a:r>
            <a:endParaRPr/>
          </a:p>
        </p:txBody>
      </p:sp>
      <p:sp>
        <p:nvSpPr>
          <p:cNvPr id="235" name="Google Shape;235;g5925ff60af_0_4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69bef8516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569bef8516_0_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925ff60af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5925ff60af_0_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925ff60a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5925ff60af_0_1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925ff60af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5925ff60af_0_2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9bef8516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569bef8516_0_2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9bef8516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569bef8516_0_1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9bef8516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 will present you each part of the programm with its technical part, to not be </a:t>
            </a:r>
            <a:r>
              <a:rPr lang="en-US"/>
              <a:t> bored</a:t>
            </a:r>
            <a:r>
              <a:rPr lang="en-US"/>
              <a:t> </a:t>
            </a:r>
            <a:endParaRPr/>
          </a:p>
        </p:txBody>
      </p:sp>
      <p:sp>
        <p:nvSpPr>
          <p:cNvPr id="119" name="Google Shape;119;g569bef8516_0_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9bef8516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Multithread</a:t>
            </a:r>
            <a:endParaRPr/>
          </a:p>
        </p:txBody>
      </p:sp>
      <p:sp>
        <p:nvSpPr>
          <p:cNvPr id="125" name="Google Shape;125;g569bef8516_0_3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9bef8516_0_2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Multithread</a:t>
            </a:r>
            <a:endParaRPr/>
          </a:p>
        </p:txBody>
      </p:sp>
      <p:sp>
        <p:nvSpPr>
          <p:cNvPr id="149" name="Google Shape;149;g569bef8516_0_20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bbfb1200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Multithread</a:t>
            </a:r>
            <a:endParaRPr/>
          </a:p>
        </p:txBody>
      </p:sp>
      <p:sp>
        <p:nvSpPr>
          <p:cNvPr id="173" name="Google Shape;173;g56bbfb1200_0_7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2" name="Google Shape;72;p1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085013" y="2438401"/>
            <a:ext cx="5638800" cy="1524001"/>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398711" y="-495298"/>
            <a:ext cx="5638800" cy="739139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8" name="Google Shape;78;p1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30200" lvl="4" marL="2286000" algn="l">
              <a:lnSpc>
                <a:spcPct val="90000"/>
              </a:lnSpc>
              <a:spcBef>
                <a:spcPts val="600"/>
              </a:spcBef>
              <a:spcAft>
                <a:spcPts val="0"/>
              </a:spcAft>
              <a:buSzPts val="1600"/>
              <a:buChar char="•"/>
              <a:defRPr/>
            </a:lvl5pPr>
            <a:lvl6pPr indent="-330200" lvl="5" marL="2743200" algn="l">
              <a:spcBef>
                <a:spcPts val="600"/>
              </a:spcBef>
              <a:spcAft>
                <a:spcPts val="0"/>
              </a:spcAft>
              <a:buSzPts val="16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1" name="Google Shape;21;p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27" name="Google Shape;27;p4"/>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28" name="Google Shape;28;p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lstStyle>
            <a:lvl1pPr lvl="0" algn="l">
              <a:lnSpc>
                <a:spcPct val="80000"/>
              </a:lnSpc>
              <a:spcBef>
                <a:spcPts val="0"/>
              </a:spcBef>
              <a:spcAft>
                <a:spcPts val="0"/>
              </a:spcAft>
              <a:buClr>
                <a:schemeClr val="lt1"/>
              </a:buClr>
              <a:buSzPts val="4800"/>
              <a:buFont typeface="Corbe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34" name="Google Shape;34;p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0" name="Google Shape;40;p6"/>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1" name="Google Shape;41;p6"/>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2" name="Google Shape;42;p6"/>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3" name="Google Shape;43;p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51" name="Shape 51"/>
        <p:cNvGrpSpPr/>
        <p:nvPr/>
      </p:nvGrpSpPr>
      <p:grpSpPr>
        <a:xfrm>
          <a:off x="0" y="0"/>
          <a:ext cx="0" cy="0"/>
          <a:chOff x="0" y="0"/>
          <a:chExt cx="0" cy="0"/>
        </a:xfrm>
      </p:grpSpPr>
      <p:sp>
        <p:nvSpPr>
          <p:cNvPr id="52" name="Google Shape;52;p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Corbe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58" name="Google Shape;58;p9"/>
          <p:cNvSpPr txBox="1"/>
          <p:nvPr>
            <p:ph idx="2" type="body"/>
          </p:nvPr>
        </p:nvSpPr>
        <p:spPr>
          <a:xfrm>
            <a:off x="4951414" y="685800"/>
            <a:ext cx="6400800" cy="53340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59" name="Google Shape;59;p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0"/>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Corbel"/>
              <a:buNone/>
              <a:defRPr b="0" i="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descr="An empty placeholder to add an image. Click on the placeholder and select the image that you wish to add." id="65" name="Google Shape;65;p10"/>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lt1"/>
                </a:solidFill>
                <a:latin typeface="Corbel"/>
                <a:ea typeface="Corbel"/>
                <a:cs typeface="Corbel"/>
                <a:sym typeface="Corbel"/>
              </a:defRPr>
            </a:lvl1pPr>
            <a:lvl2pPr lvl="1" marR="0" rtl="0" algn="l">
              <a:lnSpc>
                <a:spcPct val="90000"/>
              </a:lnSpc>
              <a:spcBef>
                <a:spcPts val="1200"/>
              </a:spcBef>
              <a:spcAft>
                <a:spcPts val="0"/>
              </a:spcAft>
              <a:buClr>
                <a:schemeClr val="accent1"/>
              </a:buClr>
              <a:buSzPts val="2800"/>
              <a:buFont typeface="Arial"/>
              <a:buNone/>
              <a:defRPr b="0" i="0" sz="2800" u="none" cap="none" strike="noStrike">
                <a:solidFill>
                  <a:schemeClr val="lt1"/>
                </a:solidFill>
                <a:latin typeface="Corbel"/>
                <a:ea typeface="Corbel"/>
                <a:cs typeface="Corbel"/>
                <a:sym typeface="Corbel"/>
              </a:defRPr>
            </a:lvl2pPr>
            <a:lvl3pPr lvl="2" marR="0" rtl="0" algn="l">
              <a:lnSpc>
                <a:spcPct val="90000"/>
              </a:lnSpc>
              <a:spcBef>
                <a:spcPts val="600"/>
              </a:spcBef>
              <a:spcAft>
                <a:spcPts val="0"/>
              </a:spcAft>
              <a:buClr>
                <a:schemeClr val="accent1"/>
              </a:buClr>
              <a:buSzPts val="2400"/>
              <a:buFont typeface="Arial"/>
              <a:buNone/>
              <a:defRPr b="0" i="0" sz="2400" u="none" cap="none" strike="noStrike">
                <a:solidFill>
                  <a:schemeClr val="lt1"/>
                </a:solidFill>
                <a:latin typeface="Corbel"/>
                <a:ea typeface="Corbel"/>
                <a:cs typeface="Corbel"/>
                <a:sym typeface="Corbel"/>
              </a:defRPr>
            </a:lvl3pPr>
            <a:lvl4pPr lvl="3"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4pPr>
            <a:lvl5pPr lvl="4"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5pPr>
            <a:lvl6pPr lvl="5"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6pPr>
            <a:lvl7pPr lvl="6"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7pPr>
            <a:lvl8pPr lvl="7"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8pPr>
            <a:lvl9pPr lvl="8"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9pPr>
          </a:lstStyle>
          <a:p/>
        </p:txBody>
      </p:sp>
      <p:sp>
        <p:nvSpPr>
          <p:cNvPr id="66" name="Google Shape;66;p1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3600"/>
              <a:buFont typeface="Corbel"/>
              <a:buNone/>
              <a:defRPr b="0" i="0" sz="36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orbel"/>
                <a:ea typeface="Corbel"/>
                <a:cs typeface="Corbel"/>
                <a:sym typeface="Corbel"/>
              </a:defRPr>
            </a:lvl1pPr>
            <a:lvl2pPr indent="0" lvl="1" marL="0" marR="0" rtl="0" algn="r">
              <a:spcBef>
                <a:spcPts val="0"/>
              </a:spcBef>
              <a:buNone/>
              <a:defRPr b="0" i="0" sz="1100" u="none" cap="none" strike="noStrike">
                <a:solidFill>
                  <a:schemeClr val="lt1"/>
                </a:solidFill>
                <a:latin typeface="Corbel"/>
                <a:ea typeface="Corbel"/>
                <a:cs typeface="Corbel"/>
                <a:sym typeface="Corbel"/>
              </a:defRPr>
            </a:lvl2pPr>
            <a:lvl3pPr indent="0" lvl="2" marL="0" marR="0" rtl="0" algn="r">
              <a:spcBef>
                <a:spcPts val="0"/>
              </a:spcBef>
              <a:buNone/>
              <a:defRPr b="0" i="0" sz="1100" u="none" cap="none" strike="noStrike">
                <a:solidFill>
                  <a:schemeClr val="lt1"/>
                </a:solidFill>
                <a:latin typeface="Corbel"/>
                <a:ea typeface="Corbel"/>
                <a:cs typeface="Corbel"/>
                <a:sym typeface="Corbel"/>
              </a:defRPr>
            </a:lvl3pPr>
            <a:lvl4pPr indent="0" lvl="3" marL="0" marR="0" rtl="0" algn="r">
              <a:spcBef>
                <a:spcPts val="0"/>
              </a:spcBef>
              <a:buNone/>
              <a:defRPr b="0" i="0" sz="1100" u="none" cap="none" strike="noStrike">
                <a:solidFill>
                  <a:schemeClr val="lt1"/>
                </a:solidFill>
                <a:latin typeface="Corbel"/>
                <a:ea typeface="Corbel"/>
                <a:cs typeface="Corbel"/>
                <a:sym typeface="Corbel"/>
              </a:defRPr>
            </a:lvl4pPr>
            <a:lvl5pPr indent="0" lvl="4" marL="0" marR="0" rtl="0" algn="r">
              <a:spcBef>
                <a:spcPts val="0"/>
              </a:spcBef>
              <a:buNone/>
              <a:defRPr b="0" i="0" sz="1100" u="none" cap="none" strike="noStrike">
                <a:solidFill>
                  <a:schemeClr val="lt1"/>
                </a:solidFill>
                <a:latin typeface="Corbel"/>
                <a:ea typeface="Corbel"/>
                <a:cs typeface="Corbel"/>
                <a:sym typeface="Corbel"/>
              </a:defRPr>
            </a:lvl5pPr>
            <a:lvl6pPr indent="0" lvl="5" marL="0" marR="0" rtl="0" algn="r">
              <a:spcBef>
                <a:spcPts val="0"/>
              </a:spcBef>
              <a:buNone/>
              <a:defRPr b="0" i="0" sz="1100" u="none" cap="none" strike="noStrike">
                <a:solidFill>
                  <a:schemeClr val="lt1"/>
                </a:solidFill>
                <a:latin typeface="Corbel"/>
                <a:ea typeface="Corbel"/>
                <a:cs typeface="Corbel"/>
                <a:sym typeface="Corbel"/>
              </a:defRPr>
            </a:lvl6pPr>
            <a:lvl7pPr indent="0" lvl="6" marL="0" marR="0" rtl="0" algn="r">
              <a:spcBef>
                <a:spcPts val="0"/>
              </a:spcBef>
              <a:buNone/>
              <a:defRPr b="0" i="0" sz="1100" u="none" cap="none" strike="noStrike">
                <a:solidFill>
                  <a:schemeClr val="lt1"/>
                </a:solidFill>
                <a:latin typeface="Corbel"/>
                <a:ea typeface="Corbel"/>
                <a:cs typeface="Corbel"/>
                <a:sym typeface="Corbel"/>
              </a:defRPr>
            </a:lvl7pPr>
            <a:lvl8pPr indent="0" lvl="7" marL="0" marR="0" rtl="0" algn="r">
              <a:spcBef>
                <a:spcPts val="0"/>
              </a:spcBef>
              <a:buNone/>
              <a:defRPr b="0" i="0" sz="1100" u="none" cap="none" strike="noStrike">
                <a:solidFill>
                  <a:schemeClr val="lt1"/>
                </a:solidFill>
                <a:latin typeface="Corbel"/>
                <a:ea typeface="Corbel"/>
                <a:cs typeface="Corbel"/>
                <a:sym typeface="Corbel"/>
              </a:defRPr>
            </a:lvl8pPr>
            <a:lvl9pPr indent="0" lvl="8" marL="0" marR="0" rtl="0" algn="r">
              <a:spcBef>
                <a:spcPts val="0"/>
              </a:spcBef>
              <a:buNone/>
              <a:defRPr b="0" i="0" sz="11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42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sargisabrahamyan/contentparser" TargetMode="External"/><Relationship Id="rId4" Type="http://schemas.openxmlformats.org/officeDocument/2006/relationships/hyperlink" Target="https://fasttext.cc/docs/en/support.html" TargetMode="External"/><Relationship Id="rId5" Type="http://schemas.openxmlformats.org/officeDocument/2006/relationships/hyperlink" Target="https://towardsdatascience.com/word-embedding-with-word2vec-and-fasttext-a209c1d3e12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593975" y="2898000"/>
            <a:ext cx="4428600" cy="10620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6600"/>
              <a:buFont typeface="Corbel"/>
              <a:buNone/>
            </a:pPr>
            <a:r>
              <a:rPr lang="en-US" sz="4800"/>
              <a:t>Content Parser</a:t>
            </a:r>
            <a:endParaRPr sz="4800"/>
          </a:p>
        </p:txBody>
      </p:sp>
      <p:sp>
        <p:nvSpPr>
          <p:cNvPr id="86" name="Google Shape;86;p13"/>
          <p:cNvSpPr txBox="1"/>
          <p:nvPr>
            <p:ph idx="1" type="subTitle"/>
          </p:nvPr>
        </p:nvSpPr>
        <p:spPr>
          <a:xfrm>
            <a:off x="1048188" y="5311300"/>
            <a:ext cx="8229600" cy="121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t>PROJECT ADVISOR: ADAM MATHIAS BITTLINGMAYER</a:t>
            </a:r>
            <a:endParaRPr/>
          </a:p>
          <a:p>
            <a:pPr indent="0" lvl="0" marL="0" rtl="0" algn="l">
              <a:lnSpc>
                <a:spcPct val="90000"/>
              </a:lnSpc>
              <a:spcBef>
                <a:spcPts val="0"/>
              </a:spcBef>
              <a:spcAft>
                <a:spcPts val="0"/>
              </a:spcAft>
              <a:buSzPts val="2000"/>
              <a:buNone/>
            </a:pPr>
            <a:r>
              <a:rPr lang="en-US"/>
              <a:t>AUTHOR : SARGIS ABRAHMAYAN</a:t>
            </a:r>
            <a:endParaRPr/>
          </a:p>
        </p:txBody>
      </p:sp>
      <p:pic>
        <p:nvPicPr>
          <p:cNvPr id="87" name="Google Shape;87;p13"/>
          <p:cNvPicPr preferRelativeResize="0"/>
          <p:nvPr/>
        </p:nvPicPr>
        <p:blipFill>
          <a:blip r:embed="rId3">
            <a:alphaModFix/>
          </a:blip>
          <a:stretch>
            <a:fillRect/>
          </a:stretch>
        </p:blipFill>
        <p:spPr>
          <a:xfrm>
            <a:off x="408575" y="308800"/>
            <a:ext cx="2064725" cy="2064725"/>
          </a:xfrm>
          <a:prstGeom prst="rect">
            <a:avLst/>
          </a:prstGeom>
          <a:noFill/>
          <a:ln>
            <a:noFill/>
          </a:ln>
        </p:spPr>
      </p:pic>
      <p:sp>
        <p:nvSpPr>
          <p:cNvPr id="88" name="Google Shape;88;p13"/>
          <p:cNvSpPr txBox="1"/>
          <p:nvPr>
            <p:ph type="ctrTitle"/>
          </p:nvPr>
        </p:nvSpPr>
        <p:spPr>
          <a:xfrm>
            <a:off x="3042675" y="603225"/>
            <a:ext cx="8414100" cy="17703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6600"/>
              <a:buFont typeface="Corbel"/>
              <a:buNone/>
            </a:pPr>
            <a:r>
              <a:rPr lang="en-US" sz="3000"/>
              <a:t>RUSSIAN - ARMENIAN UNIVERSITY</a:t>
            </a:r>
            <a:endParaRPr sz="3000"/>
          </a:p>
          <a:p>
            <a:pPr indent="0" lvl="0" marL="0" rtl="0" algn="l">
              <a:lnSpc>
                <a:spcPct val="80000"/>
              </a:lnSpc>
              <a:spcBef>
                <a:spcPts val="0"/>
              </a:spcBef>
              <a:spcAft>
                <a:spcPts val="0"/>
              </a:spcAft>
              <a:buClr>
                <a:schemeClr val="dk1"/>
              </a:buClr>
              <a:buSzPts val="1100"/>
              <a:buFont typeface="Arial"/>
              <a:buNone/>
            </a:pPr>
            <a:r>
              <a:rPr lang="en-US" sz="3000"/>
              <a:t>Institute of Mathematics and Computer Science</a:t>
            </a:r>
            <a:endParaRPr sz="3000"/>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HTMLLabler</a:t>
            </a:r>
            <a:endParaRPr/>
          </a:p>
        </p:txBody>
      </p:sp>
      <p:sp>
        <p:nvSpPr>
          <p:cNvPr id="182" name="Google Shape;182;p22"/>
          <p:cNvSpPr txBox="1"/>
          <p:nvPr>
            <p:ph idx="1" type="body"/>
          </p:nvPr>
        </p:nvSpPr>
        <p:spPr>
          <a:xfrm>
            <a:off x="2044525" y="1878450"/>
            <a:ext cx="9134400" cy="3340200"/>
          </a:xfrm>
          <a:prstGeom prst="rect">
            <a:avLst/>
          </a:prstGeom>
          <a:noFill/>
          <a:ln>
            <a:noFill/>
          </a:ln>
        </p:spPr>
        <p:txBody>
          <a:bodyPr anchorCtr="0" anchor="t" bIns="45700" lIns="91425" spcFirstLastPara="1" rIns="91425" wrap="square" tIns="45700">
            <a:noAutofit/>
          </a:bodyPr>
          <a:lstStyle/>
          <a:p>
            <a:pPr indent="-261937" lvl="0" marL="223837" rtl="0" algn="l">
              <a:spcBef>
                <a:spcPts val="0"/>
              </a:spcBef>
              <a:spcAft>
                <a:spcPts val="0"/>
              </a:spcAft>
              <a:buSzPts val="2400"/>
              <a:buChar char="•"/>
            </a:pPr>
            <a:r>
              <a:rPr lang="en-US"/>
              <a:t>Node JS project  to read the text</a:t>
            </a:r>
            <a:endParaRPr/>
          </a:p>
          <a:p>
            <a:pPr indent="-231775" lvl="1" marL="463550" rtl="0" algn="l">
              <a:lnSpc>
                <a:spcPct val="90000"/>
              </a:lnSpc>
              <a:spcBef>
                <a:spcPts val="1200"/>
              </a:spcBef>
              <a:spcAft>
                <a:spcPts val="0"/>
              </a:spcAft>
              <a:buSzPts val="2000"/>
              <a:buChar char="•"/>
            </a:pPr>
            <a:r>
              <a:rPr lang="en-US"/>
              <a:t>Read the page for each URL </a:t>
            </a:r>
            <a:endParaRPr/>
          </a:p>
          <a:p>
            <a:pPr indent="-219075" lvl="1" marL="463550" rtl="0" algn="l">
              <a:lnSpc>
                <a:spcPct val="90000"/>
              </a:lnSpc>
              <a:spcBef>
                <a:spcPts val="1200"/>
              </a:spcBef>
              <a:spcAft>
                <a:spcPts val="0"/>
              </a:spcAft>
              <a:buSzPts val="1800"/>
              <a:buChar char="•"/>
            </a:pPr>
            <a:r>
              <a:rPr lang="en-US"/>
              <a:t>Apply the plugins for each line </a:t>
            </a:r>
            <a:endParaRPr/>
          </a:p>
          <a:p>
            <a:pPr indent="-219075" lvl="2" marL="682625" rtl="0" algn="l">
              <a:spcBef>
                <a:spcPts val="1800"/>
              </a:spcBef>
              <a:spcAft>
                <a:spcPts val="0"/>
              </a:spcAft>
              <a:buSzPts val="1800"/>
              <a:buChar char="•"/>
            </a:pPr>
            <a:r>
              <a:rPr lang="en-US" sz="2000"/>
              <a:t>Labeling on “Firefox”</a:t>
            </a:r>
            <a:endParaRPr sz="2000"/>
          </a:p>
          <a:p>
            <a:pPr indent="-231775" lvl="2" marL="682625" rtl="0" algn="l">
              <a:spcBef>
                <a:spcPts val="1800"/>
              </a:spcBef>
              <a:spcAft>
                <a:spcPts val="0"/>
              </a:spcAft>
              <a:buSzPts val="2000"/>
              <a:buChar char="•"/>
            </a:pPr>
            <a:r>
              <a:rPr lang="en-US" sz="2000"/>
              <a:t>Labeling on “Chrome”</a:t>
            </a:r>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HTMLLabler: Plugins</a:t>
            </a:r>
            <a:endParaRPr/>
          </a:p>
        </p:txBody>
      </p:sp>
      <p:sp>
        <p:nvSpPr>
          <p:cNvPr id="188" name="Google Shape;188;p23"/>
          <p:cNvSpPr txBox="1"/>
          <p:nvPr>
            <p:ph idx="1" type="body"/>
          </p:nvPr>
        </p:nvSpPr>
        <p:spPr>
          <a:xfrm>
            <a:off x="2044525" y="1878450"/>
            <a:ext cx="9134400" cy="33402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Each plugins is a rule based </a:t>
            </a:r>
            <a:endParaRPr/>
          </a:p>
          <a:p>
            <a:pPr indent="-223837" lvl="0" marL="223837" marR="0" rtl="0" algn="l">
              <a:lnSpc>
                <a:spcPct val="90000"/>
              </a:lnSpc>
              <a:spcBef>
                <a:spcPts val="0"/>
              </a:spcBef>
              <a:spcAft>
                <a:spcPts val="0"/>
              </a:spcAft>
              <a:buSzPts val="1800"/>
              <a:buChar char="•"/>
            </a:pPr>
            <a:r>
              <a:rPr lang="en-US"/>
              <a:t>Extracts page using tags</a:t>
            </a:r>
            <a:endParaRPr/>
          </a:p>
          <a:p>
            <a:pPr indent="0" lvl="0" marL="223837"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HTMLLabler: Implementation</a:t>
            </a:r>
            <a:endParaRPr/>
          </a:p>
        </p:txBody>
      </p:sp>
      <p:sp>
        <p:nvSpPr>
          <p:cNvPr id="194" name="Google Shape;194;p24"/>
          <p:cNvSpPr txBox="1"/>
          <p:nvPr>
            <p:ph idx="1" type="body"/>
          </p:nvPr>
        </p:nvSpPr>
        <p:spPr>
          <a:xfrm>
            <a:off x="1110825" y="1482350"/>
            <a:ext cx="4983600" cy="3486000"/>
          </a:xfrm>
          <a:prstGeom prst="rect">
            <a:avLst/>
          </a:prstGeom>
          <a:solidFill>
            <a:srgbClr val="38761D"/>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1" lang="en-US" sz="1800">
                <a:solidFill>
                  <a:srgbClr val="660E7A"/>
                </a:solidFill>
                <a:highlight>
                  <a:srgbClr val="FFFFFF"/>
                </a:highlight>
                <a:latin typeface="Arial"/>
                <a:ea typeface="Arial"/>
                <a:cs typeface="Arial"/>
                <a:sym typeface="Arial"/>
              </a:rPr>
              <a:t>console</a:t>
            </a:r>
            <a:r>
              <a:rPr lang="en-US" sz="1800">
                <a:solidFill>
                  <a:schemeClr val="dk1"/>
                </a:solidFill>
                <a:highlight>
                  <a:srgbClr val="FFFFFF"/>
                </a:highlight>
                <a:latin typeface="Arial"/>
                <a:ea typeface="Arial"/>
                <a:cs typeface="Arial"/>
                <a:sym typeface="Arial"/>
              </a:rPr>
              <a:t>.</a:t>
            </a:r>
            <a:r>
              <a:rPr lang="en-US" sz="1800">
                <a:solidFill>
                  <a:srgbClr val="7A7A43"/>
                </a:solidFill>
                <a:highlight>
                  <a:srgbClr val="FFFFFF"/>
                </a:highlight>
                <a:latin typeface="Arial"/>
                <a:ea typeface="Arial"/>
                <a:cs typeface="Arial"/>
                <a:sym typeface="Arial"/>
              </a:rPr>
              <a:t>log</a:t>
            </a:r>
            <a:r>
              <a:rPr lang="en-US" sz="1800">
                <a:solidFill>
                  <a:schemeClr val="dk1"/>
                </a:solidFill>
                <a:highlight>
                  <a:srgbClr val="FFFFFF"/>
                </a:highlight>
                <a:latin typeface="Arial"/>
                <a:ea typeface="Arial"/>
                <a:cs typeface="Arial"/>
                <a:sym typeface="Arial"/>
              </a:rPr>
              <a:t>(</a:t>
            </a:r>
            <a:r>
              <a:rPr b="1" lang="en-US" sz="1800">
                <a:solidFill>
                  <a:srgbClr val="008000"/>
                </a:solidFill>
                <a:highlight>
                  <a:srgbClr val="FFFFFF"/>
                </a:highlight>
                <a:latin typeface="Arial"/>
                <a:ea typeface="Arial"/>
                <a:cs typeface="Arial"/>
                <a:sym typeface="Arial"/>
              </a:rPr>
              <a:t>'Labelling text'</a:t>
            </a:r>
            <a:r>
              <a:rPr lang="en-US" sz="1800">
                <a:solidFill>
                  <a:schemeClr val="dk1"/>
                </a:solidFill>
                <a:highlight>
                  <a:srgbClr val="FFFFFF"/>
                </a:highlight>
                <a:latin typeface="Arial"/>
                <a:ea typeface="Arial"/>
                <a:cs typeface="Arial"/>
                <a:sym typeface="Arial"/>
              </a:rPr>
              <a:t>);</a:t>
            </a:r>
            <a:endParaRPr sz="18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b="1" lang="en-US" sz="1800">
                <a:solidFill>
                  <a:srgbClr val="000080"/>
                </a:solidFill>
                <a:highlight>
                  <a:srgbClr val="FFFFFF"/>
                </a:highlight>
                <a:latin typeface="Arial"/>
                <a:ea typeface="Arial"/>
                <a:cs typeface="Arial"/>
                <a:sym typeface="Arial"/>
              </a:rPr>
              <a:t>const </a:t>
            </a:r>
            <a:r>
              <a:rPr lang="en-US" sz="1800">
                <a:solidFill>
                  <a:srgbClr val="458383"/>
                </a:solidFill>
                <a:highlight>
                  <a:srgbClr val="FFFFFF"/>
                </a:highlight>
                <a:latin typeface="Arial"/>
                <a:ea typeface="Arial"/>
                <a:cs typeface="Arial"/>
                <a:sym typeface="Arial"/>
              </a:rPr>
              <a:t>readableLines </a:t>
            </a:r>
            <a:r>
              <a:rPr lang="en-US" sz="1800">
                <a:solidFill>
                  <a:schemeClr val="dk1"/>
                </a:solidFill>
                <a:highlight>
                  <a:srgbClr val="FFFFFF"/>
                </a:highlight>
                <a:latin typeface="Arial"/>
                <a:ea typeface="Arial"/>
                <a:cs typeface="Arial"/>
                <a:sym typeface="Arial"/>
              </a:rPr>
              <a:t>= </a:t>
            </a:r>
            <a:r>
              <a:rPr lang="en-US" sz="1800">
                <a:solidFill>
                  <a:srgbClr val="458383"/>
                </a:solidFill>
                <a:highlight>
                  <a:srgbClr val="FFFFFF"/>
                </a:highlight>
                <a:latin typeface="Arial"/>
                <a:ea typeface="Arial"/>
                <a:cs typeface="Arial"/>
                <a:sym typeface="Arial"/>
              </a:rPr>
              <a:t>_</a:t>
            </a:r>
            <a:r>
              <a:rPr lang="en-US" sz="1800">
                <a:solidFill>
                  <a:schemeClr val="dk1"/>
                </a:solidFill>
                <a:highlight>
                  <a:srgbClr val="FFFFFF"/>
                </a:highlight>
                <a:latin typeface="Arial"/>
                <a:ea typeface="Arial"/>
                <a:cs typeface="Arial"/>
                <a:sym typeface="Arial"/>
              </a:rPr>
              <a:t>.</a:t>
            </a:r>
            <a:r>
              <a:rPr b="1" lang="en-US" sz="1800">
                <a:solidFill>
                  <a:srgbClr val="660E7A"/>
                </a:solidFill>
                <a:highlight>
                  <a:srgbClr val="FFFFFF"/>
                </a:highlight>
                <a:latin typeface="Arial"/>
                <a:ea typeface="Arial"/>
                <a:cs typeface="Arial"/>
                <a:sym typeface="Arial"/>
              </a:rPr>
              <a:t>readable</a:t>
            </a:r>
            <a:r>
              <a:rPr lang="en-US" sz="1800">
                <a:solidFill>
                  <a:schemeClr val="dk1"/>
                </a:solidFill>
                <a:highlight>
                  <a:srgbClr val="FFFFFF"/>
                </a:highlight>
                <a:latin typeface="Arial"/>
                <a:ea typeface="Arial"/>
                <a:cs typeface="Arial"/>
                <a:sym typeface="Arial"/>
              </a:rPr>
              <a:t>.</a:t>
            </a:r>
            <a:r>
              <a:rPr b="1" lang="en-US" sz="1800">
                <a:solidFill>
                  <a:srgbClr val="660E7A"/>
                </a:solidFill>
                <a:highlight>
                  <a:srgbClr val="FFFFFF"/>
                </a:highlight>
                <a:latin typeface="Arial"/>
                <a:ea typeface="Arial"/>
                <a:cs typeface="Arial"/>
                <a:sym typeface="Arial"/>
              </a:rPr>
              <a:t>text</a:t>
            </a:r>
            <a:r>
              <a:rPr lang="en-US" sz="1800">
                <a:solidFill>
                  <a:schemeClr val="dk1"/>
                </a:solidFill>
                <a:highlight>
                  <a:srgbClr val="FFFFFF"/>
                </a:highlight>
                <a:latin typeface="Arial"/>
                <a:ea typeface="Arial"/>
                <a:cs typeface="Arial"/>
                <a:sym typeface="Arial"/>
              </a:rPr>
              <a:t>.</a:t>
            </a:r>
            <a:r>
              <a:rPr lang="en-US" sz="1800">
                <a:solidFill>
                  <a:srgbClr val="7A7A43"/>
                </a:solidFill>
                <a:highlight>
                  <a:srgbClr val="FFFFFF"/>
                </a:highlight>
                <a:latin typeface="Arial"/>
                <a:ea typeface="Arial"/>
                <a:cs typeface="Arial"/>
                <a:sym typeface="Arial"/>
              </a:rPr>
              <a:t>split</a:t>
            </a:r>
            <a:r>
              <a:rPr lang="en-US" sz="1800">
                <a:solidFill>
                  <a:schemeClr val="dk1"/>
                </a:solidFill>
                <a:highlight>
                  <a:srgbClr val="FFFFFF"/>
                </a:highlight>
                <a:latin typeface="Arial"/>
                <a:ea typeface="Arial"/>
                <a:cs typeface="Arial"/>
                <a:sym typeface="Arial"/>
              </a:rPr>
              <a:t>(</a:t>
            </a:r>
            <a:r>
              <a:rPr b="1" lang="en-US" sz="1800">
                <a:solidFill>
                  <a:srgbClr val="008000"/>
                </a:solidFill>
                <a:highlight>
                  <a:srgbClr val="FFFFFF"/>
                </a:highlight>
                <a:latin typeface="Arial"/>
                <a:ea typeface="Arial"/>
                <a:cs typeface="Arial"/>
                <a:sym typeface="Arial"/>
              </a:rPr>
              <a:t>'</a:t>
            </a:r>
            <a:r>
              <a:rPr b="1" lang="en-US" sz="1800">
                <a:solidFill>
                  <a:srgbClr val="000080"/>
                </a:solidFill>
                <a:highlight>
                  <a:srgbClr val="FFFFFF"/>
                </a:highlight>
                <a:latin typeface="Arial"/>
                <a:ea typeface="Arial"/>
                <a:cs typeface="Arial"/>
                <a:sym typeface="Arial"/>
              </a:rPr>
              <a:t>\n</a:t>
            </a:r>
            <a:r>
              <a:rPr b="1" lang="en-US" sz="1800">
                <a:solidFill>
                  <a:srgbClr val="008000"/>
                </a:solidFill>
                <a:highlight>
                  <a:srgbClr val="FFFFFF"/>
                </a:highlight>
                <a:latin typeface="Arial"/>
                <a:ea typeface="Arial"/>
                <a:cs typeface="Arial"/>
                <a:sym typeface="Arial"/>
              </a:rPr>
              <a:t>'</a:t>
            </a:r>
            <a:r>
              <a:rPr lang="en-US" sz="1800">
                <a:solidFill>
                  <a:schemeClr val="dk1"/>
                </a:solidFill>
                <a:highlight>
                  <a:srgbClr val="FFFFFF"/>
                </a:highlight>
                <a:latin typeface="Arial"/>
                <a:ea typeface="Arial"/>
                <a:cs typeface="Arial"/>
                <a:sym typeface="Arial"/>
              </a:rPr>
              <a:t>);</a:t>
            </a:r>
            <a:endParaRPr sz="18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b="1" lang="en-US" sz="1800">
                <a:solidFill>
                  <a:srgbClr val="000080"/>
                </a:solidFill>
                <a:highlight>
                  <a:srgbClr val="FFFFFF"/>
                </a:highlight>
                <a:latin typeface="Arial"/>
                <a:ea typeface="Arial"/>
                <a:cs typeface="Arial"/>
                <a:sym typeface="Arial"/>
              </a:rPr>
              <a:t>for </a:t>
            </a:r>
            <a:r>
              <a:rPr lang="en-US" sz="1800">
                <a:solidFill>
                  <a:schemeClr val="dk1"/>
                </a:solidFill>
                <a:highlight>
                  <a:srgbClr val="FFFFFF"/>
                </a:highlight>
                <a:latin typeface="Arial"/>
                <a:ea typeface="Arial"/>
                <a:cs typeface="Arial"/>
                <a:sym typeface="Arial"/>
              </a:rPr>
              <a:t>(</a:t>
            </a:r>
            <a:r>
              <a:rPr b="1" lang="en-US" sz="1800">
                <a:solidFill>
                  <a:srgbClr val="000080"/>
                </a:solidFill>
                <a:highlight>
                  <a:srgbClr val="FFFFFF"/>
                </a:highlight>
                <a:latin typeface="Arial"/>
                <a:ea typeface="Arial"/>
                <a:cs typeface="Arial"/>
                <a:sym typeface="Arial"/>
              </a:rPr>
              <a:t>let </a:t>
            </a:r>
            <a:r>
              <a:rPr lang="en-US" sz="1800">
                <a:solidFill>
                  <a:srgbClr val="458383"/>
                </a:solidFill>
                <a:highlight>
                  <a:srgbClr val="FFFFFF"/>
                </a:highlight>
                <a:latin typeface="Arial"/>
                <a:ea typeface="Arial"/>
                <a:cs typeface="Arial"/>
                <a:sym typeface="Arial"/>
              </a:rPr>
              <a:t>line </a:t>
            </a:r>
            <a:r>
              <a:rPr b="1" lang="en-US" sz="1800">
                <a:solidFill>
                  <a:srgbClr val="000080"/>
                </a:solidFill>
                <a:highlight>
                  <a:srgbClr val="FFFFFF"/>
                </a:highlight>
                <a:latin typeface="Arial"/>
                <a:ea typeface="Arial"/>
                <a:cs typeface="Arial"/>
                <a:sym typeface="Arial"/>
              </a:rPr>
              <a:t>of </a:t>
            </a:r>
            <a:r>
              <a:rPr lang="en-US" sz="1800">
                <a:solidFill>
                  <a:srgbClr val="458383"/>
                </a:solidFill>
                <a:highlight>
                  <a:srgbClr val="FFFFFF"/>
                </a:highlight>
                <a:latin typeface="Arial"/>
                <a:ea typeface="Arial"/>
                <a:cs typeface="Arial"/>
                <a:sym typeface="Arial"/>
              </a:rPr>
              <a:t>_</a:t>
            </a:r>
            <a:r>
              <a:rPr lang="en-US" sz="1800">
                <a:solidFill>
                  <a:schemeClr val="dk1"/>
                </a:solidFill>
                <a:highlight>
                  <a:srgbClr val="FFFFFF"/>
                </a:highlight>
                <a:latin typeface="Arial"/>
                <a:ea typeface="Arial"/>
                <a:cs typeface="Arial"/>
                <a:sym typeface="Arial"/>
              </a:rPr>
              <a:t>.</a:t>
            </a:r>
            <a:r>
              <a:rPr b="1" lang="en-US" sz="1800">
                <a:solidFill>
                  <a:srgbClr val="660E7A"/>
                </a:solidFill>
                <a:highlight>
                  <a:srgbClr val="FFFFFF"/>
                </a:highlight>
                <a:latin typeface="Arial"/>
                <a:ea typeface="Arial"/>
                <a:cs typeface="Arial"/>
                <a:sym typeface="Arial"/>
              </a:rPr>
              <a:t>original</a:t>
            </a:r>
            <a:r>
              <a:rPr lang="en-US" sz="1800">
                <a:solidFill>
                  <a:schemeClr val="dk1"/>
                </a:solidFill>
                <a:highlight>
                  <a:srgbClr val="FFFFFF"/>
                </a:highlight>
                <a:latin typeface="Arial"/>
                <a:ea typeface="Arial"/>
                <a:cs typeface="Arial"/>
                <a:sym typeface="Arial"/>
              </a:rPr>
              <a:t>.</a:t>
            </a:r>
            <a:r>
              <a:rPr b="1" lang="en-US" sz="1800">
                <a:solidFill>
                  <a:srgbClr val="660E7A"/>
                </a:solidFill>
                <a:highlight>
                  <a:srgbClr val="FFFFFF"/>
                </a:highlight>
                <a:latin typeface="Arial"/>
                <a:ea typeface="Arial"/>
                <a:cs typeface="Arial"/>
                <a:sym typeface="Arial"/>
              </a:rPr>
              <a:t>text</a:t>
            </a:r>
            <a:r>
              <a:rPr lang="en-US" sz="1800">
                <a:solidFill>
                  <a:schemeClr val="dk1"/>
                </a:solidFill>
                <a:highlight>
                  <a:srgbClr val="FFFFFF"/>
                </a:highlight>
                <a:latin typeface="Arial"/>
                <a:ea typeface="Arial"/>
                <a:cs typeface="Arial"/>
                <a:sym typeface="Arial"/>
              </a:rPr>
              <a:t>.</a:t>
            </a:r>
            <a:r>
              <a:rPr lang="en-US" sz="1800">
                <a:solidFill>
                  <a:srgbClr val="7A7A43"/>
                </a:solidFill>
                <a:highlight>
                  <a:srgbClr val="FFFFFF"/>
                </a:highlight>
                <a:latin typeface="Arial"/>
                <a:ea typeface="Arial"/>
                <a:cs typeface="Arial"/>
                <a:sym typeface="Arial"/>
              </a:rPr>
              <a:t>split</a:t>
            </a:r>
            <a:r>
              <a:rPr lang="en-US" sz="1800">
                <a:solidFill>
                  <a:schemeClr val="dk1"/>
                </a:solidFill>
                <a:highlight>
                  <a:srgbClr val="FFFFFF"/>
                </a:highlight>
                <a:latin typeface="Arial"/>
                <a:ea typeface="Arial"/>
                <a:cs typeface="Arial"/>
                <a:sym typeface="Arial"/>
              </a:rPr>
              <a:t>(</a:t>
            </a:r>
            <a:r>
              <a:rPr b="1" lang="en-US" sz="1800">
                <a:solidFill>
                  <a:srgbClr val="008000"/>
                </a:solidFill>
                <a:highlight>
                  <a:srgbClr val="FFFFFF"/>
                </a:highlight>
                <a:latin typeface="Arial"/>
                <a:ea typeface="Arial"/>
                <a:cs typeface="Arial"/>
                <a:sym typeface="Arial"/>
              </a:rPr>
              <a:t>'</a:t>
            </a:r>
            <a:r>
              <a:rPr b="1" lang="en-US" sz="1800">
                <a:solidFill>
                  <a:srgbClr val="000080"/>
                </a:solidFill>
                <a:highlight>
                  <a:srgbClr val="FFFFFF"/>
                </a:highlight>
                <a:latin typeface="Arial"/>
                <a:ea typeface="Arial"/>
                <a:cs typeface="Arial"/>
                <a:sym typeface="Arial"/>
              </a:rPr>
              <a:t>\n</a:t>
            </a:r>
            <a:r>
              <a:rPr b="1" lang="en-US" sz="1800">
                <a:solidFill>
                  <a:srgbClr val="008000"/>
                </a:solidFill>
                <a:highlight>
                  <a:srgbClr val="FFFFFF"/>
                </a:highlight>
                <a:latin typeface="Arial"/>
                <a:ea typeface="Arial"/>
                <a:cs typeface="Arial"/>
                <a:sym typeface="Arial"/>
              </a:rPr>
              <a:t>'</a:t>
            </a:r>
            <a:r>
              <a:rPr lang="en-US" sz="1800">
                <a:solidFill>
                  <a:schemeClr val="dk1"/>
                </a:solidFill>
                <a:highlight>
                  <a:srgbClr val="FFFFFF"/>
                </a:highlight>
                <a:latin typeface="Arial"/>
                <a:ea typeface="Arial"/>
                <a:cs typeface="Arial"/>
                <a:sym typeface="Arial"/>
              </a:rPr>
              <a:t>)) {</a:t>
            </a:r>
            <a:endParaRPr sz="18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US" sz="1800">
                <a:solidFill>
                  <a:schemeClr val="dk1"/>
                </a:solidFill>
                <a:highlight>
                  <a:srgbClr val="FFFFFF"/>
                </a:highlight>
                <a:latin typeface="Arial"/>
                <a:ea typeface="Arial"/>
                <a:cs typeface="Arial"/>
                <a:sym typeface="Arial"/>
              </a:rPr>
              <a:t>   </a:t>
            </a:r>
            <a:r>
              <a:rPr b="1" lang="en-US" sz="1800">
                <a:solidFill>
                  <a:srgbClr val="000080"/>
                </a:solidFill>
                <a:highlight>
                  <a:srgbClr val="FFFFFF"/>
                </a:highlight>
                <a:latin typeface="Arial"/>
                <a:ea typeface="Arial"/>
                <a:cs typeface="Arial"/>
                <a:sym typeface="Arial"/>
              </a:rPr>
              <a:t>var </a:t>
            </a:r>
            <a:r>
              <a:rPr lang="en-US" sz="1800">
                <a:solidFill>
                  <a:srgbClr val="458383"/>
                </a:solidFill>
                <a:highlight>
                  <a:srgbClr val="FFFFFF"/>
                </a:highlight>
                <a:latin typeface="Arial"/>
                <a:ea typeface="Arial"/>
                <a:cs typeface="Arial"/>
                <a:sym typeface="Arial"/>
              </a:rPr>
              <a:t>label</a:t>
            </a:r>
            <a:r>
              <a:rPr lang="en-US" sz="1800">
                <a:solidFill>
                  <a:schemeClr val="dk1"/>
                </a:solidFill>
                <a:highlight>
                  <a:srgbClr val="FFFFFF"/>
                </a:highlight>
                <a:latin typeface="Arial"/>
                <a:ea typeface="Arial"/>
                <a:cs typeface="Arial"/>
                <a:sym typeface="Arial"/>
              </a:rPr>
              <a:t>;</a:t>
            </a:r>
            <a:endParaRPr sz="18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US" sz="1800">
                <a:solidFill>
                  <a:schemeClr val="dk1"/>
                </a:solidFill>
                <a:highlight>
                  <a:srgbClr val="FFFFFF"/>
                </a:highlight>
                <a:latin typeface="Arial"/>
                <a:ea typeface="Arial"/>
                <a:cs typeface="Arial"/>
                <a:sym typeface="Arial"/>
              </a:rPr>
              <a:t>   </a:t>
            </a:r>
            <a:r>
              <a:rPr b="1" lang="en-US" sz="1800">
                <a:solidFill>
                  <a:srgbClr val="000080"/>
                </a:solidFill>
                <a:highlight>
                  <a:srgbClr val="FFFFFF"/>
                </a:highlight>
                <a:latin typeface="Arial"/>
                <a:ea typeface="Arial"/>
                <a:cs typeface="Arial"/>
                <a:sym typeface="Arial"/>
              </a:rPr>
              <a:t>if </a:t>
            </a:r>
            <a:r>
              <a:rPr lang="en-US" sz="1800">
                <a:solidFill>
                  <a:schemeClr val="dk1"/>
                </a:solidFill>
                <a:highlight>
                  <a:srgbClr val="FFFFFF"/>
                </a:highlight>
                <a:latin typeface="Arial"/>
                <a:ea typeface="Arial"/>
                <a:cs typeface="Arial"/>
                <a:sym typeface="Arial"/>
              </a:rPr>
              <a:t>(</a:t>
            </a:r>
            <a:r>
              <a:rPr lang="en-US" sz="1800">
                <a:solidFill>
                  <a:srgbClr val="458383"/>
                </a:solidFill>
                <a:highlight>
                  <a:srgbClr val="FFFFFF"/>
                </a:highlight>
                <a:latin typeface="Arial"/>
                <a:ea typeface="Arial"/>
                <a:cs typeface="Arial"/>
                <a:sym typeface="Arial"/>
              </a:rPr>
              <a:t>readableLines</a:t>
            </a:r>
            <a:r>
              <a:rPr lang="en-US" sz="1800">
                <a:solidFill>
                  <a:schemeClr val="dk1"/>
                </a:solidFill>
                <a:highlight>
                  <a:srgbClr val="FFFFFF"/>
                </a:highlight>
                <a:latin typeface="Arial"/>
                <a:ea typeface="Arial"/>
                <a:cs typeface="Arial"/>
                <a:sym typeface="Arial"/>
              </a:rPr>
              <a:t>.</a:t>
            </a:r>
            <a:r>
              <a:rPr lang="en-US" sz="1800">
                <a:solidFill>
                  <a:srgbClr val="7A7A43"/>
                </a:solidFill>
                <a:highlight>
                  <a:srgbClr val="FFFFFF"/>
                </a:highlight>
                <a:latin typeface="Arial"/>
                <a:ea typeface="Arial"/>
                <a:cs typeface="Arial"/>
                <a:sym typeface="Arial"/>
              </a:rPr>
              <a:t>includes</a:t>
            </a:r>
            <a:r>
              <a:rPr lang="en-US" sz="1800">
                <a:solidFill>
                  <a:schemeClr val="dk1"/>
                </a:solidFill>
                <a:highlight>
                  <a:srgbClr val="FFFFFF"/>
                </a:highlight>
                <a:latin typeface="Arial"/>
                <a:ea typeface="Arial"/>
                <a:cs typeface="Arial"/>
                <a:sym typeface="Arial"/>
              </a:rPr>
              <a:t>(</a:t>
            </a:r>
            <a:r>
              <a:rPr lang="en-US" sz="1800">
                <a:solidFill>
                  <a:srgbClr val="458383"/>
                </a:solidFill>
                <a:highlight>
                  <a:srgbClr val="FFFFFF"/>
                </a:highlight>
                <a:latin typeface="Arial"/>
                <a:ea typeface="Arial"/>
                <a:cs typeface="Arial"/>
                <a:sym typeface="Arial"/>
              </a:rPr>
              <a:t>line</a:t>
            </a:r>
            <a:r>
              <a:rPr lang="en-US" sz="1800">
                <a:solidFill>
                  <a:schemeClr val="dk1"/>
                </a:solidFill>
                <a:highlight>
                  <a:srgbClr val="FFFFFF"/>
                </a:highlight>
                <a:latin typeface="Arial"/>
                <a:ea typeface="Arial"/>
                <a:cs typeface="Arial"/>
                <a:sym typeface="Arial"/>
              </a:rPr>
              <a:t>)) {</a:t>
            </a:r>
            <a:endParaRPr sz="18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US" sz="1800">
                <a:solidFill>
                  <a:schemeClr val="dk1"/>
                </a:solidFill>
                <a:highlight>
                  <a:srgbClr val="FFFFFF"/>
                </a:highlight>
                <a:latin typeface="Arial"/>
                <a:ea typeface="Arial"/>
                <a:cs typeface="Arial"/>
                <a:sym typeface="Arial"/>
              </a:rPr>
              <a:t>     </a:t>
            </a:r>
            <a:r>
              <a:rPr lang="en-US" sz="1800">
                <a:solidFill>
                  <a:srgbClr val="458383"/>
                </a:solidFill>
                <a:highlight>
                  <a:srgbClr val="FFFFFF"/>
                </a:highlight>
                <a:latin typeface="Arial"/>
                <a:ea typeface="Arial"/>
                <a:cs typeface="Arial"/>
                <a:sym typeface="Arial"/>
              </a:rPr>
              <a:t>label </a:t>
            </a:r>
            <a:r>
              <a:rPr lang="en-US" sz="1800">
                <a:solidFill>
                  <a:schemeClr val="dk1"/>
                </a:solidFill>
                <a:highlight>
                  <a:srgbClr val="FFFFFF"/>
                </a:highlight>
                <a:latin typeface="Arial"/>
                <a:ea typeface="Arial"/>
                <a:cs typeface="Arial"/>
                <a:sym typeface="Arial"/>
              </a:rPr>
              <a:t>= </a:t>
            </a:r>
            <a:r>
              <a:rPr b="1" lang="en-US" sz="1800">
                <a:solidFill>
                  <a:srgbClr val="008000"/>
                </a:solidFill>
                <a:highlight>
                  <a:srgbClr val="FFFFFF"/>
                </a:highlight>
                <a:latin typeface="Arial"/>
                <a:ea typeface="Arial"/>
                <a:cs typeface="Arial"/>
                <a:sym typeface="Arial"/>
              </a:rPr>
              <a:t>'__label__keep'</a:t>
            </a:r>
            <a:r>
              <a:rPr lang="en-US" sz="1800">
                <a:solidFill>
                  <a:schemeClr val="dk1"/>
                </a:solidFill>
                <a:highlight>
                  <a:srgbClr val="FFFFFF"/>
                </a:highlight>
                <a:latin typeface="Arial"/>
                <a:ea typeface="Arial"/>
                <a:cs typeface="Arial"/>
                <a:sym typeface="Arial"/>
              </a:rPr>
              <a:t>;</a:t>
            </a:r>
            <a:endParaRPr sz="18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US" sz="1800">
                <a:solidFill>
                  <a:schemeClr val="dk1"/>
                </a:solidFill>
                <a:highlight>
                  <a:srgbClr val="FFFFFF"/>
                </a:highlight>
                <a:latin typeface="Arial"/>
                <a:ea typeface="Arial"/>
                <a:cs typeface="Arial"/>
                <a:sym typeface="Arial"/>
              </a:rPr>
              <a:t>   } </a:t>
            </a:r>
            <a:r>
              <a:rPr b="1" lang="en-US" sz="1800">
                <a:solidFill>
                  <a:srgbClr val="000080"/>
                </a:solidFill>
                <a:highlight>
                  <a:srgbClr val="FFFFFF"/>
                </a:highlight>
                <a:latin typeface="Arial"/>
                <a:ea typeface="Arial"/>
                <a:cs typeface="Arial"/>
                <a:sym typeface="Arial"/>
              </a:rPr>
              <a:t>else </a:t>
            </a:r>
            <a:r>
              <a:rPr lang="en-US" sz="1800">
                <a:solidFill>
                  <a:schemeClr val="dk1"/>
                </a:solidFill>
                <a:highlight>
                  <a:srgbClr val="FFFFFF"/>
                </a:highlight>
                <a:latin typeface="Arial"/>
                <a:ea typeface="Arial"/>
                <a:cs typeface="Arial"/>
                <a:sym typeface="Arial"/>
              </a:rPr>
              <a:t>{</a:t>
            </a:r>
            <a:endParaRPr sz="18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US" sz="1800">
                <a:solidFill>
                  <a:schemeClr val="dk1"/>
                </a:solidFill>
                <a:highlight>
                  <a:srgbClr val="FFFFFF"/>
                </a:highlight>
                <a:latin typeface="Arial"/>
                <a:ea typeface="Arial"/>
                <a:cs typeface="Arial"/>
                <a:sym typeface="Arial"/>
              </a:rPr>
              <a:t>     </a:t>
            </a:r>
            <a:r>
              <a:rPr lang="en-US" sz="1800">
                <a:solidFill>
                  <a:srgbClr val="458383"/>
                </a:solidFill>
                <a:highlight>
                  <a:srgbClr val="FFFFFF"/>
                </a:highlight>
                <a:latin typeface="Arial"/>
                <a:ea typeface="Arial"/>
                <a:cs typeface="Arial"/>
                <a:sym typeface="Arial"/>
              </a:rPr>
              <a:t>label </a:t>
            </a:r>
            <a:r>
              <a:rPr lang="en-US" sz="1800">
                <a:solidFill>
                  <a:schemeClr val="dk1"/>
                </a:solidFill>
                <a:highlight>
                  <a:srgbClr val="FFFFFF"/>
                </a:highlight>
                <a:latin typeface="Arial"/>
                <a:ea typeface="Arial"/>
                <a:cs typeface="Arial"/>
                <a:sym typeface="Arial"/>
              </a:rPr>
              <a:t>= </a:t>
            </a:r>
            <a:r>
              <a:rPr b="1" lang="en-US" sz="1800">
                <a:solidFill>
                  <a:srgbClr val="008000"/>
                </a:solidFill>
                <a:highlight>
                  <a:srgbClr val="FFFFFF"/>
                </a:highlight>
                <a:latin typeface="Arial"/>
                <a:ea typeface="Arial"/>
                <a:cs typeface="Arial"/>
                <a:sym typeface="Arial"/>
              </a:rPr>
              <a:t>'__label__delete'</a:t>
            </a:r>
            <a:r>
              <a:rPr lang="en-US" sz="1800">
                <a:solidFill>
                  <a:schemeClr val="dk1"/>
                </a:solidFill>
                <a:highlight>
                  <a:srgbClr val="FFFFFF"/>
                </a:highlight>
                <a:latin typeface="Arial"/>
                <a:ea typeface="Arial"/>
                <a:cs typeface="Arial"/>
                <a:sym typeface="Arial"/>
              </a:rPr>
              <a:t>;</a:t>
            </a:r>
            <a:endParaRPr sz="18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US" sz="1800">
                <a:solidFill>
                  <a:schemeClr val="dk1"/>
                </a:solidFill>
                <a:highlight>
                  <a:srgbClr val="FFFFFF"/>
                </a:highlight>
                <a:latin typeface="Arial"/>
                <a:ea typeface="Arial"/>
                <a:cs typeface="Arial"/>
                <a:sym typeface="Arial"/>
              </a:rPr>
              <a:t>   }</a:t>
            </a:r>
            <a:endParaRPr i="1" sz="1800">
              <a:solidFill>
                <a:srgbClr val="80808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i="1" lang="en-US" sz="1800">
                <a:solidFill>
                  <a:srgbClr val="808080"/>
                </a:solidFill>
                <a:highlight>
                  <a:srgbClr val="FFFFFF"/>
                </a:highlight>
                <a:latin typeface="Arial"/>
                <a:ea typeface="Arial"/>
                <a:cs typeface="Arial"/>
                <a:sym typeface="Arial"/>
              </a:rPr>
              <a:t>   </a:t>
            </a:r>
            <a:r>
              <a:rPr lang="en-US" sz="1800">
                <a:solidFill>
                  <a:schemeClr val="dk1"/>
                </a:solidFill>
                <a:highlight>
                  <a:srgbClr val="FFFFFF"/>
                </a:highlight>
                <a:latin typeface="Arial"/>
                <a:ea typeface="Arial"/>
                <a:cs typeface="Arial"/>
                <a:sym typeface="Arial"/>
              </a:rPr>
              <a:t>datastream.</a:t>
            </a:r>
            <a:r>
              <a:rPr lang="en-US" sz="1800">
                <a:solidFill>
                  <a:srgbClr val="7A7A43"/>
                </a:solidFill>
                <a:highlight>
                  <a:srgbClr val="FFFFFF"/>
                </a:highlight>
                <a:latin typeface="Arial"/>
                <a:ea typeface="Arial"/>
                <a:cs typeface="Arial"/>
                <a:sym typeface="Arial"/>
              </a:rPr>
              <a:t>write</a:t>
            </a:r>
            <a:r>
              <a:rPr lang="en-US" sz="1800">
                <a:solidFill>
                  <a:schemeClr val="dk1"/>
                </a:solidFill>
                <a:highlight>
                  <a:srgbClr val="FFFFFF"/>
                </a:highlight>
                <a:latin typeface="Arial"/>
                <a:ea typeface="Arial"/>
                <a:cs typeface="Arial"/>
                <a:sym typeface="Arial"/>
              </a:rPr>
              <a:t>(</a:t>
            </a:r>
            <a:r>
              <a:rPr lang="en-US" sz="1800">
                <a:solidFill>
                  <a:srgbClr val="458383"/>
                </a:solidFill>
                <a:highlight>
                  <a:srgbClr val="FFFFFF"/>
                </a:highlight>
                <a:latin typeface="Arial"/>
                <a:ea typeface="Arial"/>
                <a:cs typeface="Arial"/>
                <a:sym typeface="Arial"/>
              </a:rPr>
              <a:t>label </a:t>
            </a:r>
            <a:r>
              <a:rPr lang="en-US" sz="1800">
                <a:solidFill>
                  <a:schemeClr val="dk1"/>
                </a:solidFill>
                <a:highlight>
                  <a:srgbClr val="FFFFFF"/>
                </a:highlight>
                <a:latin typeface="Arial"/>
                <a:ea typeface="Arial"/>
                <a:cs typeface="Arial"/>
                <a:sym typeface="Arial"/>
              </a:rPr>
              <a:t>+ </a:t>
            </a:r>
            <a:r>
              <a:rPr b="1" lang="en-US" sz="1800">
                <a:solidFill>
                  <a:srgbClr val="008000"/>
                </a:solidFill>
                <a:highlight>
                  <a:srgbClr val="FFFFFF"/>
                </a:highlight>
                <a:latin typeface="Arial"/>
                <a:ea typeface="Arial"/>
                <a:cs typeface="Arial"/>
                <a:sym typeface="Arial"/>
              </a:rPr>
              <a:t>" " </a:t>
            </a:r>
            <a:r>
              <a:rPr lang="en-US" sz="1800">
                <a:solidFill>
                  <a:schemeClr val="dk1"/>
                </a:solidFill>
                <a:highlight>
                  <a:srgbClr val="FFFFFF"/>
                </a:highlight>
                <a:latin typeface="Arial"/>
                <a:ea typeface="Arial"/>
                <a:cs typeface="Arial"/>
                <a:sym typeface="Arial"/>
              </a:rPr>
              <a:t>+ </a:t>
            </a:r>
            <a:r>
              <a:rPr lang="en-US" sz="1800">
                <a:solidFill>
                  <a:srgbClr val="458383"/>
                </a:solidFill>
                <a:highlight>
                  <a:srgbClr val="FFFFFF"/>
                </a:highlight>
                <a:latin typeface="Arial"/>
                <a:ea typeface="Arial"/>
                <a:cs typeface="Arial"/>
                <a:sym typeface="Arial"/>
              </a:rPr>
              <a:t>line </a:t>
            </a:r>
            <a:r>
              <a:rPr lang="en-US" sz="1800">
                <a:solidFill>
                  <a:schemeClr val="dk1"/>
                </a:solidFill>
                <a:highlight>
                  <a:srgbClr val="FFFFFF"/>
                </a:highlight>
                <a:latin typeface="Arial"/>
                <a:ea typeface="Arial"/>
                <a:cs typeface="Arial"/>
                <a:sym typeface="Arial"/>
              </a:rPr>
              <a:t>+</a:t>
            </a:r>
            <a:r>
              <a:rPr b="1" lang="en-US" sz="1800">
                <a:solidFill>
                  <a:srgbClr val="008000"/>
                </a:solidFill>
                <a:highlight>
                  <a:srgbClr val="FFFFFF"/>
                </a:highlight>
                <a:latin typeface="Arial"/>
                <a:ea typeface="Arial"/>
                <a:cs typeface="Arial"/>
                <a:sym typeface="Arial"/>
              </a:rPr>
              <a:t>"</a:t>
            </a:r>
            <a:r>
              <a:rPr b="1" lang="en-US" sz="1800">
                <a:solidFill>
                  <a:srgbClr val="000080"/>
                </a:solidFill>
                <a:highlight>
                  <a:srgbClr val="FFFFFF"/>
                </a:highlight>
                <a:latin typeface="Arial"/>
                <a:ea typeface="Arial"/>
                <a:cs typeface="Arial"/>
                <a:sym typeface="Arial"/>
              </a:rPr>
              <a:t>\n</a:t>
            </a:r>
            <a:r>
              <a:rPr b="1" lang="en-US" sz="1800">
                <a:solidFill>
                  <a:srgbClr val="008000"/>
                </a:solidFill>
                <a:highlight>
                  <a:srgbClr val="FFFFFF"/>
                </a:highlight>
                <a:latin typeface="Arial"/>
                <a:ea typeface="Arial"/>
                <a:cs typeface="Arial"/>
                <a:sym typeface="Arial"/>
              </a:rPr>
              <a:t>"</a:t>
            </a:r>
            <a:r>
              <a:rPr lang="en-US" sz="1800">
                <a:solidFill>
                  <a:schemeClr val="dk1"/>
                </a:solidFill>
                <a:highlight>
                  <a:srgbClr val="FFFFFF"/>
                </a:highlight>
                <a:latin typeface="Arial"/>
                <a:ea typeface="Arial"/>
                <a:cs typeface="Arial"/>
                <a:sym typeface="Arial"/>
              </a:rPr>
              <a:t>); }</a:t>
            </a:r>
            <a:endParaRPr sz="1800">
              <a:solidFill>
                <a:schemeClr val="dk1"/>
              </a:solidFill>
              <a:highlight>
                <a:srgbClr val="FFFFFF"/>
              </a:highlight>
              <a:latin typeface="Arial"/>
              <a:ea typeface="Arial"/>
              <a:cs typeface="Arial"/>
              <a:sym typeface="Arial"/>
            </a:endParaRPr>
          </a:p>
          <a:p>
            <a:pPr indent="0" lvl="0" marL="223837" marR="0" rtl="0" algn="l">
              <a:lnSpc>
                <a:spcPct val="90000"/>
              </a:lnSpc>
              <a:spcBef>
                <a:spcPts val="0"/>
              </a:spcBef>
              <a:spcAft>
                <a:spcPts val="0"/>
              </a:spcAft>
              <a:buNone/>
            </a:pPr>
            <a:r>
              <a:t/>
            </a:r>
            <a:endParaRPr sz="1800"/>
          </a:p>
        </p:txBody>
      </p:sp>
      <p:sp>
        <p:nvSpPr>
          <p:cNvPr id="195" name="Google Shape;195;p24"/>
          <p:cNvSpPr txBox="1"/>
          <p:nvPr>
            <p:ph idx="1" type="body"/>
          </p:nvPr>
        </p:nvSpPr>
        <p:spPr>
          <a:xfrm>
            <a:off x="6733850" y="2399100"/>
            <a:ext cx="5124300" cy="20598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We keep the line only if both plugins agreed to keep</a:t>
            </a:r>
            <a:r>
              <a:rPr lang="en-US"/>
              <a:t> </a:t>
            </a:r>
            <a:endParaRPr/>
          </a:p>
          <a:p>
            <a:pPr indent="0" lvl="0" marL="223837" marR="0" rtl="0" algn="l">
              <a:lnSpc>
                <a:spcPct val="90000"/>
              </a:lnSpc>
              <a:spcBef>
                <a:spcPts val="0"/>
              </a:spcBef>
              <a:spcAft>
                <a:spcPts val="0"/>
              </a:spcAft>
              <a:buNone/>
            </a:pPr>
            <a:r>
              <a:t/>
            </a:r>
            <a:endParaRPr/>
          </a:p>
          <a:p>
            <a:pPr indent="0" lvl="0" marL="223837"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Train Model</a:t>
            </a:r>
            <a:endParaRPr/>
          </a:p>
        </p:txBody>
      </p:sp>
      <p:sp>
        <p:nvSpPr>
          <p:cNvPr id="201" name="Google Shape;201;p25"/>
          <p:cNvSpPr txBox="1"/>
          <p:nvPr>
            <p:ph idx="1" type="body"/>
          </p:nvPr>
        </p:nvSpPr>
        <p:spPr>
          <a:xfrm>
            <a:off x="2263050" y="1703550"/>
            <a:ext cx="8466900" cy="34509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Train a classification model</a:t>
            </a:r>
            <a:endParaRPr/>
          </a:p>
          <a:p>
            <a:pPr indent="-231775" lvl="1" marL="463550" marR="0" rtl="0" algn="l">
              <a:lnSpc>
                <a:spcPct val="90000"/>
              </a:lnSpc>
              <a:spcBef>
                <a:spcPts val="0"/>
              </a:spcBef>
              <a:spcAft>
                <a:spcPts val="0"/>
              </a:spcAft>
              <a:buClr>
                <a:schemeClr val="accent1"/>
              </a:buClr>
              <a:buSzPts val="1800"/>
              <a:buFont typeface="Arial"/>
              <a:buChar char="•"/>
            </a:pPr>
            <a:r>
              <a:rPr lang="en-US" sz="1800"/>
              <a:t>Word representation learning </a:t>
            </a:r>
            <a:endParaRPr sz="1800"/>
          </a:p>
          <a:p>
            <a:pPr indent="-219075" lvl="2" marL="682625" marR="0" rtl="0" algn="l">
              <a:lnSpc>
                <a:spcPct val="90000"/>
              </a:lnSpc>
              <a:spcBef>
                <a:spcPts val="0"/>
              </a:spcBef>
              <a:spcAft>
                <a:spcPts val="0"/>
              </a:spcAft>
              <a:buSzPts val="1800"/>
              <a:buChar char="•"/>
            </a:pPr>
            <a:r>
              <a:rPr lang="en-US"/>
              <a:t>Training word vectors - Word</a:t>
            </a:r>
            <a:r>
              <a:rPr lang="en-US" sz="2400"/>
              <a:t>2</a:t>
            </a:r>
            <a:r>
              <a:rPr lang="en-US"/>
              <a:t>Vec</a:t>
            </a:r>
            <a:endParaRPr sz="1800"/>
          </a:p>
          <a:p>
            <a:pPr indent="-231775" lvl="1" marL="463550" marR="0" rtl="0" algn="l">
              <a:lnSpc>
                <a:spcPct val="90000"/>
              </a:lnSpc>
              <a:spcBef>
                <a:spcPts val="0"/>
              </a:spcBef>
              <a:spcAft>
                <a:spcPts val="0"/>
              </a:spcAft>
              <a:buClr>
                <a:schemeClr val="accent1"/>
              </a:buClr>
              <a:buSzPts val="1800"/>
              <a:buFont typeface="Arial"/>
              <a:buChar char="•"/>
            </a:pPr>
            <a:r>
              <a:rPr lang="en-US" sz="1800"/>
              <a:t> </a:t>
            </a:r>
            <a:r>
              <a:rPr lang="en-US" sz="1800"/>
              <a:t>Text classification</a:t>
            </a:r>
            <a:endParaRPr sz="1800"/>
          </a:p>
          <a:p>
            <a:pPr indent="0" lvl="0" marL="223837" marR="0" rtl="0" algn="l">
              <a:lnSpc>
                <a:spcPct val="90000"/>
              </a:lnSpc>
              <a:spcBef>
                <a:spcPts val="0"/>
              </a:spcBef>
              <a:spcAft>
                <a:spcPts val="0"/>
              </a:spcAft>
              <a:buNone/>
            </a:pPr>
            <a:r>
              <a:t/>
            </a:r>
            <a:endParaRPr/>
          </a:p>
          <a:p>
            <a:pPr indent="0" lvl="0" marL="223837"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Word Representation Learning</a:t>
            </a:r>
            <a:endParaRPr/>
          </a:p>
        </p:txBody>
      </p:sp>
      <p:sp>
        <p:nvSpPr>
          <p:cNvPr id="207" name="Google Shape;207;p26"/>
          <p:cNvSpPr txBox="1"/>
          <p:nvPr>
            <p:ph idx="1" type="body"/>
          </p:nvPr>
        </p:nvSpPr>
        <p:spPr>
          <a:xfrm>
            <a:off x="2138300" y="1703550"/>
            <a:ext cx="8982000" cy="34509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Word embedding is one of the most popular representation of document vocabulary. It is capable of capturing context of a word in a document, semantic and syntactic similarity, relation with other words</a:t>
            </a:r>
            <a:endParaRPr/>
          </a:p>
          <a:p>
            <a:pPr indent="-231775" lvl="1" marL="463550" marR="0" rtl="0" algn="l">
              <a:lnSpc>
                <a:spcPct val="90000"/>
              </a:lnSpc>
              <a:spcBef>
                <a:spcPts val="0"/>
              </a:spcBef>
              <a:spcAft>
                <a:spcPts val="0"/>
              </a:spcAft>
              <a:buSzPts val="1800"/>
              <a:buChar char="•"/>
            </a:pPr>
            <a:r>
              <a:rPr lang="en-US"/>
              <a:t>Word2Vec model used as a </a:t>
            </a:r>
            <a:endParaRPr/>
          </a:p>
          <a:p>
            <a:pPr indent="0" lvl="0" marL="223837" marR="0" rtl="0" algn="l">
              <a:lnSpc>
                <a:spcPct val="90000"/>
              </a:lnSpc>
              <a:spcBef>
                <a:spcPts val="0"/>
              </a:spcBef>
              <a:spcAft>
                <a:spcPts val="0"/>
              </a:spcAft>
              <a:buNone/>
            </a:pPr>
            <a:r>
              <a:t/>
            </a:r>
            <a:endParaRPr/>
          </a:p>
          <a:p>
            <a:pPr indent="0" lvl="0" marL="223837"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Word Embedding</a:t>
            </a:r>
            <a:endParaRPr/>
          </a:p>
        </p:txBody>
      </p:sp>
      <p:sp>
        <p:nvSpPr>
          <p:cNvPr id="213" name="Google Shape;213;p27"/>
          <p:cNvSpPr txBox="1"/>
          <p:nvPr>
            <p:ph idx="1" type="body"/>
          </p:nvPr>
        </p:nvSpPr>
        <p:spPr>
          <a:xfrm>
            <a:off x="1853425" y="1441575"/>
            <a:ext cx="9014100" cy="51597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Word embedding is one of the most popular representation of document vocabulary. It is capable of capturing context of a word in a document, semantic and syntactic similarity, relation with other words</a:t>
            </a:r>
            <a:endParaRPr/>
          </a:p>
          <a:p>
            <a:pPr indent="-231775" lvl="1" marL="463550" marR="0" rtl="0" algn="l">
              <a:lnSpc>
                <a:spcPct val="90000"/>
              </a:lnSpc>
              <a:spcBef>
                <a:spcPts val="0"/>
              </a:spcBef>
              <a:spcAft>
                <a:spcPts val="0"/>
              </a:spcAft>
              <a:buSzPts val="1800"/>
              <a:buChar char="•"/>
            </a:pPr>
            <a:r>
              <a:rPr lang="en-US"/>
              <a:t>Word</a:t>
            </a:r>
            <a:r>
              <a:rPr lang="en-US" sz="3000"/>
              <a:t>2</a:t>
            </a:r>
            <a:r>
              <a:rPr lang="en-US"/>
              <a:t>Vec model is used to produce word embedding</a:t>
            </a:r>
            <a:endParaRPr/>
          </a:p>
          <a:p>
            <a:pPr indent="0" lvl="0" marL="223837" marR="0" rtl="0" algn="l">
              <a:lnSpc>
                <a:spcPct val="90000"/>
              </a:lnSpc>
              <a:spcBef>
                <a:spcPts val="0"/>
              </a:spcBef>
              <a:spcAft>
                <a:spcPts val="0"/>
              </a:spcAft>
              <a:buNone/>
            </a:pPr>
            <a:r>
              <a:t/>
            </a:r>
            <a:endParaRPr/>
          </a:p>
          <a:p>
            <a:pPr indent="0" lvl="0" marL="223837" marR="0" rtl="0" algn="l">
              <a:lnSpc>
                <a:spcPct val="90000"/>
              </a:lnSpc>
              <a:spcBef>
                <a:spcPts val="0"/>
              </a:spcBef>
              <a:spcAft>
                <a:spcPts val="0"/>
              </a:spcAft>
              <a:buNone/>
            </a:pPr>
            <a:r>
              <a:t/>
            </a:r>
            <a:endParaRPr/>
          </a:p>
        </p:txBody>
      </p:sp>
      <p:pic>
        <p:nvPicPr>
          <p:cNvPr id="214" name="Google Shape;214;p27"/>
          <p:cNvPicPr preferRelativeResize="0"/>
          <p:nvPr/>
        </p:nvPicPr>
        <p:blipFill>
          <a:blip r:embed="rId3">
            <a:alphaModFix/>
          </a:blip>
          <a:stretch>
            <a:fillRect/>
          </a:stretch>
        </p:blipFill>
        <p:spPr>
          <a:xfrm>
            <a:off x="2206350" y="3523475"/>
            <a:ext cx="8121798" cy="2837875"/>
          </a:xfrm>
          <a:prstGeom prst="rect">
            <a:avLst/>
          </a:prstGeom>
          <a:noFill/>
          <a:ln>
            <a:noFill/>
          </a:ln>
        </p:spPr>
      </p:pic>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Out-of-vocabulary words - OOV</a:t>
            </a:r>
            <a:endParaRPr/>
          </a:p>
        </p:txBody>
      </p:sp>
      <p:sp>
        <p:nvSpPr>
          <p:cNvPr id="220" name="Google Shape;220;p28"/>
          <p:cNvSpPr txBox="1"/>
          <p:nvPr>
            <p:ph idx="1" type="body"/>
          </p:nvPr>
        </p:nvSpPr>
        <p:spPr>
          <a:xfrm>
            <a:off x="1853425" y="1441575"/>
            <a:ext cx="9014100" cy="35337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Given an OOV word and the sentence it is in, language modelling is used to sequence words in the sentence and predict the meaning of the word by comparison with similar sentences</a:t>
            </a:r>
            <a:endParaRPr/>
          </a:p>
          <a:p>
            <a:pPr indent="0" lvl="0" marL="223837" marR="0" rtl="0" algn="l">
              <a:lnSpc>
                <a:spcPct val="90000"/>
              </a:lnSpc>
              <a:spcBef>
                <a:spcPts val="0"/>
              </a:spcBef>
              <a:spcAft>
                <a:spcPts val="0"/>
              </a:spcAft>
              <a:buNone/>
            </a:pPr>
            <a:r>
              <a:t/>
            </a:r>
            <a:endParaRPr/>
          </a:p>
          <a:p>
            <a:pPr indent="0" lvl="0" marL="223837"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Train Classification Model</a:t>
            </a:r>
            <a:endParaRPr/>
          </a:p>
        </p:txBody>
      </p:sp>
      <p:sp>
        <p:nvSpPr>
          <p:cNvPr id="226" name="Google Shape;226;p29"/>
          <p:cNvSpPr txBox="1"/>
          <p:nvPr>
            <p:ph idx="1" type="body"/>
          </p:nvPr>
        </p:nvSpPr>
        <p:spPr>
          <a:xfrm>
            <a:off x="1853425" y="1441575"/>
            <a:ext cx="9014100" cy="35337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We run fastText supervised to train a simple classification model to predict the label for each section, which can be applied to keep or delete it.</a:t>
            </a:r>
            <a:endParaRPr/>
          </a:p>
          <a:p>
            <a:pPr indent="-231775" lvl="1" marL="463550" marR="0" rtl="0" algn="l">
              <a:lnSpc>
                <a:spcPct val="90000"/>
              </a:lnSpc>
              <a:spcBef>
                <a:spcPts val="0"/>
              </a:spcBef>
              <a:spcAft>
                <a:spcPts val="0"/>
              </a:spcAft>
              <a:buSzPts val="1800"/>
              <a:buChar char="•"/>
            </a:pPr>
            <a:r>
              <a:rPr lang="en-US"/>
              <a:t>fasttext supervised -minn 1 -maxn 3 ...</a:t>
            </a:r>
            <a:endParaRPr/>
          </a:p>
          <a:p>
            <a:pPr indent="0" lvl="0" marL="223837"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Results</a:t>
            </a:r>
            <a:endParaRPr/>
          </a:p>
        </p:txBody>
      </p:sp>
      <p:sp>
        <p:nvSpPr>
          <p:cNvPr id="232" name="Google Shape;232;p30"/>
          <p:cNvSpPr txBox="1"/>
          <p:nvPr>
            <p:ph idx="1" type="body"/>
          </p:nvPr>
        </p:nvSpPr>
        <p:spPr>
          <a:xfrm>
            <a:off x="1853425" y="1441575"/>
            <a:ext cx="9014100" cy="42618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We ran fastText with the following parameters:</a:t>
            </a:r>
            <a:endParaRPr/>
          </a:p>
          <a:p>
            <a:pPr indent="-269875" lvl="1" marL="463550" marR="0" rtl="0" algn="l">
              <a:lnSpc>
                <a:spcPct val="90000"/>
              </a:lnSpc>
              <a:spcBef>
                <a:spcPts val="0"/>
              </a:spcBef>
              <a:spcAft>
                <a:spcPts val="0"/>
              </a:spcAft>
              <a:buClr>
                <a:schemeClr val="accent1"/>
              </a:buClr>
              <a:buSzPts val="2400"/>
              <a:buFont typeface="Arial"/>
              <a:buChar char="•"/>
            </a:pPr>
            <a:r>
              <a:rPr lang="en-US"/>
              <a:t>fasttext supervised -minn 1 -maxn 3 …	</a:t>
            </a:r>
            <a:endParaRPr/>
          </a:p>
          <a:p>
            <a:pPr indent="-269875" lvl="1" marL="463550" marR="0" rtl="0" algn="l">
              <a:lnSpc>
                <a:spcPct val="90000"/>
              </a:lnSpc>
              <a:spcBef>
                <a:spcPts val="0"/>
              </a:spcBef>
              <a:spcAft>
                <a:spcPts val="0"/>
              </a:spcAft>
              <a:buClr>
                <a:schemeClr val="accent1"/>
              </a:buClr>
              <a:buSzPts val="2400"/>
              <a:buFont typeface="Arial"/>
              <a:buChar char="•"/>
            </a:pPr>
            <a:r>
              <a:rPr lang="en-US"/>
              <a:t>Number of examples: 1078868</a:t>
            </a:r>
            <a:endParaRPr/>
          </a:p>
          <a:p>
            <a:pPr indent="0" lvl="0" marL="463550" marR="0" rtl="0" algn="l">
              <a:lnSpc>
                <a:spcPct val="90000"/>
              </a:lnSpc>
              <a:spcBef>
                <a:spcPts val="0"/>
              </a:spcBef>
              <a:spcAft>
                <a:spcPts val="0"/>
              </a:spcAft>
              <a:buNone/>
            </a:pPr>
            <a:r>
              <a:t/>
            </a:r>
            <a:endParaRPr/>
          </a:p>
          <a:p>
            <a:pPr indent="-261937" lvl="0" marL="223837" marR="0" rtl="0" algn="l">
              <a:lnSpc>
                <a:spcPct val="90000"/>
              </a:lnSpc>
              <a:spcBef>
                <a:spcPts val="0"/>
              </a:spcBef>
              <a:spcAft>
                <a:spcPts val="0"/>
              </a:spcAft>
              <a:buClr>
                <a:schemeClr val="accent1"/>
              </a:buClr>
              <a:buSzPts val="2400"/>
              <a:buFont typeface="Arial"/>
              <a:buChar char="•"/>
            </a:pPr>
            <a:r>
              <a:rPr lang="en-US"/>
              <a:t>Trained on 18.5M lines (~30K web pages)</a:t>
            </a:r>
            <a:endParaRPr/>
          </a:p>
          <a:p>
            <a:pPr indent="0" lvl="0" marL="223837" marR="0" rtl="0" algn="l">
              <a:lnSpc>
                <a:spcPct val="90000"/>
              </a:lnSpc>
              <a:spcBef>
                <a:spcPts val="0"/>
              </a:spcBef>
              <a:spcAft>
                <a:spcPts val="0"/>
              </a:spcAft>
              <a:buNone/>
            </a:pPr>
            <a:r>
              <a:t/>
            </a:r>
            <a:endParaRPr/>
          </a:p>
          <a:p>
            <a:pPr indent="-261937" lvl="0" marL="223837" marR="0" rtl="0" algn="l">
              <a:lnSpc>
                <a:spcPct val="90000"/>
              </a:lnSpc>
              <a:spcBef>
                <a:spcPts val="0"/>
              </a:spcBef>
              <a:spcAft>
                <a:spcPts val="0"/>
              </a:spcAft>
              <a:buClr>
                <a:schemeClr val="accent1"/>
              </a:buClr>
              <a:buSzPts val="2400"/>
              <a:buFont typeface="Arial"/>
              <a:buChar char="•"/>
            </a:pPr>
            <a:r>
              <a:rPr lang="en-US"/>
              <a:t>Tested on 1M lines</a:t>
            </a:r>
            <a:endParaRPr/>
          </a:p>
          <a:p>
            <a:pPr indent="0" lvl="0" marL="223837" marR="0" rtl="0" algn="l">
              <a:lnSpc>
                <a:spcPct val="90000"/>
              </a:lnSpc>
              <a:spcBef>
                <a:spcPts val="0"/>
              </a:spcBef>
              <a:spcAft>
                <a:spcPts val="0"/>
              </a:spcAft>
              <a:buNone/>
            </a:pPr>
            <a:r>
              <a:t/>
            </a:r>
            <a:endParaRPr/>
          </a:p>
          <a:p>
            <a:pPr indent="-261937" lvl="0" marL="223837" marR="0" rtl="0" algn="l">
              <a:lnSpc>
                <a:spcPct val="90000"/>
              </a:lnSpc>
              <a:spcBef>
                <a:spcPts val="0"/>
              </a:spcBef>
              <a:spcAft>
                <a:spcPts val="0"/>
              </a:spcAft>
              <a:buClr>
                <a:schemeClr val="accent1"/>
              </a:buClr>
              <a:buSzPts val="2400"/>
              <a:buFont typeface="Arial"/>
              <a:buChar char="•"/>
            </a:pPr>
            <a:r>
              <a:rPr lang="en-US"/>
              <a:t>Accuracy 94.1%</a:t>
            </a:r>
            <a:endParaRPr/>
          </a:p>
          <a:p>
            <a:pPr indent="0" lvl="0" marL="223837"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2044525" y="54512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Future Work</a:t>
            </a:r>
            <a:endParaRPr/>
          </a:p>
        </p:txBody>
      </p:sp>
      <p:sp>
        <p:nvSpPr>
          <p:cNvPr id="238" name="Google Shape;238;p31"/>
          <p:cNvSpPr txBox="1"/>
          <p:nvPr>
            <p:ph idx="1" type="body"/>
          </p:nvPr>
        </p:nvSpPr>
        <p:spPr>
          <a:xfrm>
            <a:off x="1853425" y="1441575"/>
            <a:ext cx="9014100" cy="2657400"/>
          </a:xfrm>
          <a:prstGeom prst="rect">
            <a:avLst/>
          </a:prstGeom>
          <a:noFill/>
          <a:ln>
            <a:noFill/>
          </a:ln>
        </p:spPr>
        <p:txBody>
          <a:bodyPr anchorCtr="0" anchor="t" bIns="45700" lIns="91425" spcFirstLastPara="1" rIns="91425" wrap="square" tIns="45700">
            <a:noAutofit/>
          </a:bodyPr>
          <a:lstStyle/>
          <a:p>
            <a:pPr indent="-261937" lvl="0" marL="223837" marR="0" rtl="0" algn="l">
              <a:lnSpc>
                <a:spcPct val="90000"/>
              </a:lnSpc>
              <a:spcBef>
                <a:spcPts val="0"/>
              </a:spcBef>
              <a:spcAft>
                <a:spcPts val="0"/>
              </a:spcAft>
              <a:buClr>
                <a:schemeClr val="accent1"/>
              </a:buClr>
              <a:buSzPts val="2400"/>
              <a:buFont typeface="Arial"/>
              <a:buChar char="•"/>
            </a:pPr>
            <a:r>
              <a:rPr lang="en-US"/>
              <a:t>Runner module to run fasttext and return the content</a:t>
            </a:r>
            <a:endParaRPr/>
          </a:p>
          <a:p>
            <a:pPr indent="-261937" lvl="0" marL="223837" marR="0" rtl="0" algn="l">
              <a:lnSpc>
                <a:spcPct val="90000"/>
              </a:lnSpc>
              <a:spcBef>
                <a:spcPts val="0"/>
              </a:spcBef>
              <a:spcAft>
                <a:spcPts val="0"/>
              </a:spcAft>
              <a:buClr>
                <a:schemeClr val="accent1"/>
              </a:buClr>
              <a:buSzPts val="2400"/>
              <a:buFont typeface="Arial"/>
              <a:buChar char="•"/>
            </a:pPr>
            <a:r>
              <a:rPr lang="en-US"/>
              <a:t>Upload trained mode</a:t>
            </a:r>
            <a:endParaRPr/>
          </a:p>
          <a:p>
            <a:pPr indent="0" lvl="0" marL="223837" marR="0" rtl="0" algn="l">
              <a:lnSpc>
                <a:spcPct val="90000"/>
              </a:lnSpc>
              <a:spcBef>
                <a:spcPts val="0"/>
              </a:spcBef>
              <a:spcAft>
                <a:spcPts val="0"/>
              </a:spcAft>
              <a:buNone/>
            </a:pPr>
            <a:r>
              <a:t/>
            </a:r>
            <a:endParaRPr/>
          </a:p>
          <a:p>
            <a:pPr indent="0" lvl="0" marL="223837" marR="0" rtl="0" algn="l">
              <a:lnSpc>
                <a:spcPct val="90000"/>
              </a:lnSpc>
              <a:spcBef>
                <a:spcPts val="0"/>
              </a:spcBef>
              <a:spcAft>
                <a:spcPts val="0"/>
              </a:spcAft>
              <a:buNone/>
            </a:pPr>
            <a:r>
              <a:t/>
            </a:r>
            <a:endParaRPr/>
          </a:p>
          <a:p>
            <a:pPr indent="0" lvl="0" marL="223837"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Agenda</a:t>
            </a:r>
            <a:endParaRPr/>
          </a:p>
        </p:txBody>
      </p:sp>
      <p:sp>
        <p:nvSpPr>
          <p:cNvPr id="94" name="Google Shape;94;p14"/>
          <p:cNvSpPr txBox="1"/>
          <p:nvPr>
            <p:ph idx="1" type="body"/>
          </p:nvPr>
        </p:nvSpPr>
        <p:spPr>
          <a:xfrm>
            <a:off x="1522421" y="1905000"/>
            <a:ext cx="6372900" cy="4114800"/>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I</a:t>
            </a:r>
            <a:r>
              <a:rPr lang="en-US"/>
              <a:t>n</a:t>
            </a:r>
            <a:r>
              <a:rPr lang="en-US"/>
              <a:t>troduction</a:t>
            </a:r>
            <a:endParaRPr/>
          </a:p>
          <a:p>
            <a:pPr indent="-223838" lvl="0" marL="223838" rtl="0" algn="l">
              <a:lnSpc>
                <a:spcPct val="90000"/>
              </a:lnSpc>
              <a:spcBef>
                <a:spcPts val="1800"/>
              </a:spcBef>
              <a:spcAft>
                <a:spcPts val="0"/>
              </a:spcAft>
              <a:buSzPts val="2400"/>
              <a:buChar char="•"/>
            </a:pPr>
            <a:r>
              <a:rPr lang="en-US"/>
              <a:t>Data collection</a:t>
            </a:r>
            <a:endParaRPr/>
          </a:p>
          <a:p>
            <a:pPr indent="-223837" lvl="0" marL="223837" rtl="0" algn="l">
              <a:lnSpc>
                <a:spcPct val="90000"/>
              </a:lnSpc>
              <a:spcBef>
                <a:spcPts val="1800"/>
              </a:spcBef>
              <a:spcAft>
                <a:spcPts val="0"/>
              </a:spcAft>
              <a:buSzPts val="2400"/>
              <a:buChar char="•"/>
            </a:pPr>
            <a:r>
              <a:rPr lang="en-US"/>
              <a:t>Data labeling</a:t>
            </a:r>
            <a:endParaRPr/>
          </a:p>
          <a:p>
            <a:pPr indent="-185737" lvl="0" marL="223837" rtl="0" algn="l">
              <a:lnSpc>
                <a:spcPct val="90000"/>
              </a:lnSpc>
              <a:spcBef>
                <a:spcPts val="1800"/>
              </a:spcBef>
              <a:spcAft>
                <a:spcPts val="0"/>
              </a:spcAft>
              <a:buSzPts val="1800"/>
              <a:buChar char="•"/>
            </a:pPr>
            <a:r>
              <a:rPr lang="en-US"/>
              <a:t>Model Construction</a:t>
            </a:r>
            <a:endParaRPr/>
          </a:p>
          <a:p>
            <a:pPr indent="-185738" lvl="0" marL="223838" rtl="0" algn="l">
              <a:lnSpc>
                <a:spcPct val="90000"/>
              </a:lnSpc>
              <a:spcBef>
                <a:spcPts val="1800"/>
              </a:spcBef>
              <a:spcAft>
                <a:spcPts val="0"/>
              </a:spcAft>
              <a:buSzPts val="1800"/>
              <a:buChar char="•"/>
            </a:pPr>
            <a:r>
              <a:rPr lang="en-US"/>
              <a:t>Results</a:t>
            </a:r>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Check ContentParser  Result</a:t>
            </a:r>
            <a:endParaRPr/>
          </a:p>
        </p:txBody>
      </p:sp>
      <p:sp>
        <p:nvSpPr>
          <p:cNvPr id="244" name="Google Shape;244;p32"/>
          <p:cNvSpPr txBox="1"/>
          <p:nvPr>
            <p:ph idx="1" type="body"/>
          </p:nvPr>
        </p:nvSpPr>
        <p:spPr>
          <a:xfrm>
            <a:off x="1527225" y="2134225"/>
            <a:ext cx="9134400" cy="2584800"/>
          </a:xfrm>
          <a:prstGeom prst="rect">
            <a:avLst/>
          </a:prstGeom>
          <a:noFill/>
          <a:ln>
            <a:noFill/>
          </a:ln>
        </p:spPr>
        <p:txBody>
          <a:bodyPr anchorCtr="0" anchor="t" bIns="45700" lIns="91425" spcFirstLastPara="1" rIns="91425" wrap="square" tIns="45700">
            <a:noAutofit/>
          </a:bodyPr>
          <a:lstStyle/>
          <a:p>
            <a:pPr indent="-223837" lvl="0" marL="223837" marR="0" rtl="0" algn="l">
              <a:lnSpc>
                <a:spcPct val="90000"/>
              </a:lnSpc>
              <a:spcBef>
                <a:spcPts val="0"/>
              </a:spcBef>
              <a:spcAft>
                <a:spcPts val="0"/>
              </a:spcAft>
              <a:buClr>
                <a:schemeClr val="accent1"/>
              </a:buClr>
              <a:buSzPts val="2400"/>
              <a:buFont typeface="Arial"/>
              <a:buChar char="●"/>
            </a:pPr>
            <a:r>
              <a:rPr lang="en-US"/>
              <a:t>Compare the result with existing rules based browsers plugins</a:t>
            </a:r>
            <a:endParaRPr/>
          </a:p>
          <a:p>
            <a:pPr indent="-223837" lvl="0" marL="223837" marR="0" rtl="0" algn="l">
              <a:lnSpc>
                <a:spcPct val="90000"/>
              </a:lnSpc>
              <a:spcBef>
                <a:spcPts val="0"/>
              </a:spcBef>
              <a:spcAft>
                <a:spcPts val="0"/>
              </a:spcAft>
              <a:buClr>
                <a:srgbClr val="CC0000"/>
              </a:buClr>
              <a:buSzPts val="2400"/>
              <a:buFont typeface="Arial"/>
              <a:buChar char="●"/>
            </a:pPr>
            <a:r>
              <a:rPr lang="en-US">
                <a:solidFill>
                  <a:srgbClr val="CC0000"/>
                </a:solidFill>
              </a:rPr>
              <a:t>Compare the result with the data collected  by human</a:t>
            </a:r>
            <a:endParaRPr>
              <a:solidFill>
                <a:srgbClr val="CC0000"/>
              </a:solidFill>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New Directions to explore</a:t>
            </a:r>
            <a:endParaRPr/>
          </a:p>
        </p:txBody>
      </p:sp>
      <p:sp>
        <p:nvSpPr>
          <p:cNvPr id="250" name="Google Shape;250;p33"/>
          <p:cNvSpPr txBox="1"/>
          <p:nvPr>
            <p:ph idx="1" type="body"/>
          </p:nvPr>
        </p:nvSpPr>
        <p:spPr>
          <a:xfrm>
            <a:off x="1522413" y="1904999"/>
            <a:ext cx="9134400" cy="4114800"/>
          </a:xfrm>
          <a:prstGeom prst="rect">
            <a:avLst/>
          </a:prstGeom>
          <a:noFill/>
          <a:ln>
            <a:noFill/>
          </a:ln>
        </p:spPr>
        <p:txBody>
          <a:bodyPr anchorCtr="0" anchor="t" bIns="45700" lIns="91425" spcFirstLastPara="1" rIns="91425" wrap="square" tIns="45700">
            <a:noAutofit/>
          </a:bodyPr>
          <a:lstStyle/>
          <a:p>
            <a:pPr indent="-223837" lvl="0" marL="223837" rtl="0" algn="l">
              <a:lnSpc>
                <a:spcPct val="90000"/>
              </a:lnSpc>
              <a:spcBef>
                <a:spcPts val="0"/>
              </a:spcBef>
              <a:spcAft>
                <a:spcPts val="0"/>
              </a:spcAft>
              <a:buSzPts val="2400"/>
              <a:buChar char="●"/>
            </a:pPr>
            <a:r>
              <a:rPr lang="en-US"/>
              <a:t>Parsing news</a:t>
            </a:r>
            <a:endParaRPr/>
          </a:p>
          <a:p>
            <a:pPr indent="-231775" lvl="1" marL="463550" rtl="0" algn="l">
              <a:lnSpc>
                <a:spcPct val="90000"/>
              </a:lnSpc>
              <a:spcBef>
                <a:spcPts val="1200"/>
              </a:spcBef>
              <a:spcAft>
                <a:spcPts val="0"/>
              </a:spcAft>
              <a:buSzPts val="2000"/>
              <a:buChar char="○"/>
            </a:pPr>
            <a:r>
              <a:rPr lang="en-US"/>
              <a:t>Finance Market trend prediction by classifying the news.</a:t>
            </a:r>
            <a:endParaRPr/>
          </a:p>
          <a:p>
            <a:pPr indent="0" lvl="0" marL="463550" rtl="0" algn="l">
              <a:lnSpc>
                <a:spcPct val="90000"/>
              </a:lnSpc>
              <a:spcBef>
                <a:spcPts val="1200"/>
              </a:spcBef>
              <a:spcAft>
                <a:spcPts val="0"/>
              </a:spcAft>
              <a:buNone/>
            </a:pPr>
            <a:r>
              <a:t/>
            </a:r>
            <a:endParaRPr/>
          </a:p>
          <a:p>
            <a:pPr indent="-223837" lvl="0" marL="223837" rtl="0" algn="l">
              <a:lnSpc>
                <a:spcPct val="90000"/>
              </a:lnSpc>
              <a:spcBef>
                <a:spcPts val="1200"/>
              </a:spcBef>
              <a:spcAft>
                <a:spcPts val="0"/>
              </a:spcAft>
              <a:buSzPts val="1800"/>
              <a:buChar char="●"/>
            </a:pPr>
            <a:r>
              <a:rPr lang="en-US"/>
              <a:t> Assistant  product integration</a:t>
            </a:r>
            <a:endParaRPr/>
          </a:p>
          <a:p>
            <a:pPr indent="-231775" lvl="1" marL="463550" rtl="0" algn="l">
              <a:lnSpc>
                <a:spcPct val="90000"/>
              </a:lnSpc>
              <a:spcBef>
                <a:spcPts val="0"/>
              </a:spcBef>
              <a:spcAft>
                <a:spcPts val="0"/>
              </a:spcAft>
              <a:buSzPts val="1800"/>
              <a:buChar char="○"/>
            </a:pPr>
            <a:r>
              <a:rPr lang="en-US"/>
              <a:t>can be integrated in existing smart assistent products such as Cortana, Google Assistant</a:t>
            </a:r>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1670750" y="809000"/>
            <a:ext cx="6608100" cy="851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Links</a:t>
            </a:r>
            <a:endParaRPr/>
          </a:p>
        </p:txBody>
      </p:sp>
      <p:sp>
        <p:nvSpPr>
          <p:cNvPr id="256" name="Google Shape;256;p34"/>
          <p:cNvSpPr txBox="1"/>
          <p:nvPr>
            <p:ph idx="1" type="body"/>
          </p:nvPr>
        </p:nvSpPr>
        <p:spPr>
          <a:xfrm>
            <a:off x="1522413" y="1904999"/>
            <a:ext cx="9134400" cy="4114800"/>
          </a:xfrm>
          <a:prstGeom prst="rect">
            <a:avLst/>
          </a:prstGeom>
          <a:noFill/>
          <a:ln>
            <a:noFill/>
          </a:ln>
        </p:spPr>
        <p:txBody>
          <a:bodyPr anchorCtr="0" anchor="t" bIns="45700" lIns="91425" spcFirstLastPara="1" rIns="91425" wrap="square" tIns="45700">
            <a:noAutofit/>
          </a:bodyPr>
          <a:lstStyle/>
          <a:p>
            <a:pPr indent="-223837" lvl="0" marL="223837" marR="0" rtl="0" algn="l">
              <a:lnSpc>
                <a:spcPct val="90000"/>
              </a:lnSpc>
              <a:spcBef>
                <a:spcPts val="0"/>
              </a:spcBef>
              <a:spcAft>
                <a:spcPts val="0"/>
              </a:spcAft>
              <a:buClr>
                <a:schemeClr val="accent1"/>
              </a:buClr>
              <a:buSzPts val="2400"/>
              <a:buFont typeface="Arial"/>
              <a:buChar char="●"/>
            </a:pPr>
            <a:r>
              <a:rPr lang="en-US"/>
              <a:t>Github</a:t>
            </a:r>
            <a:endParaRPr/>
          </a:p>
          <a:p>
            <a:pPr indent="-231775" lvl="1" marL="463550" marR="0" rtl="0" algn="l">
              <a:lnSpc>
                <a:spcPct val="90000"/>
              </a:lnSpc>
              <a:spcBef>
                <a:spcPts val="0"/>
              </a:spcBef>
              <a:spcAft>
                <a:spcPts val="0"/>
              </a:spcAft>
              <a:buSzPts val="1800"/>
              <a:buChar char="○"/>
            </a:pPr>
            <a:r>
              <a:rPr lang="en-US"/>
              <a:t>ContentParser - </a:t>
            </a:r>
            <a:r>
              <a:rPr lang="en-US" sz="1100" u="sng">
                <a:solidFill>
                  <a:schemeClr val="hlink"/>
                </a:solidFill>
                <a:latin typeface="Arial"/>
                <a:ea typeface="Arial"/>
                <a:cs typeface="Arial"/>
                <a:sym typeface="Arial"/>
                <a:hlinkClick r:id="rId3"/>
              </a:rPr>
              <a:t>https://github.com/sargisabrahamyan/contentparser</a:t>
            </a:r>
            <a:endParaRPr/>
          </a:p>
          <a:p>
            <a:pPr indent="-231775" lvl="1" marL="463550" marR="0" rtl="0" algn="l">
              <a:lnSpc>
                <a:spcPct val="90000"/>
              </a:lnSpc>
              <a:spcBef>
                <a:spcPts val="0"/>
              </a:spcBef>
              <a:spcAft>
                <a:spcPts val="0"/>
              </a:spcAft>
              <a:buSzPts val="1800"/>
              <a:buChar char="○"/>
            </a:pPr>
            <a:r>
              <a:rPr lang="en-US"/>
              <a:t>Fasttext - </a:t>
            </a:r>
            <a:r>
              <a:rPr lang="en-US" sz="1100" u="sng">
                <a:solidFill>
                  <a:schemeClr val="hlink"/>
                </a:solidFill>
                <a:latin typeface="Arial"/>
                <a:ea typeface="Arial"/>
                <a:cs typeface="Arial"/>
                <a:sym typeface="Arial"/>
                <a:hlinkClick r:id="rId4"/>
              </a:rPr>
              <a:t>https://fasttext.cc/docs/en/support.html</a:t>
            </a:r>
            <a:endParaRPr/>
          </a:p>
          <a:p>
            <a:pPr indent="-231775" lvl="1" marL="463550" marR="0" rtl="0" algn="l">
              <a:lnSpc>
                <a:spcPct val="90000"/>
              </a:lnSpc>
              <a:spcBef>
                <a:spcPts val="0"/>
              </a:spcBef>
              <a:spcAft>
                <a:spcPts val="0"/>
              </a:spcAft>
              <a:buSzPts val="1800"/>
              <a:buChar char="○"/>
            </a:pPr>
            <a:r>
              <a:rPr lang="en-US"/>
              <a:t>Word Embedding - </a:t>
            </a:r>
            <a:r>
              <a:rPr lang="en-US" sz="1100" u="sng">
                <a:solidFill>
                  <a:schemeClr val="hlink"/>
                </a:solidFill>
                <a:latin typeface="Arial"/>
                <a:ea typeface="Arial"/>
                <a:cs typeface="Arial"/>
                <a:sym typeface="Arial"/>
                <a:hlinkClick r:id="rId5"/>
              </a:rPr>
              <a:t>https://towardsdatascience.com/word-embedding-with-word2vec-and-fasttext-a209c1d3e12c</a:t>
            </a:r>
            <a:r>
              <a:rPr lang="en-US"/>
              <a:t> </a:t>
            </a:r>
            <a:endParaRPr/>
          </a:p>
          <a:p>
            <a:pPr indent="0" lvl="0" marL="0" marR="0" rtl="0" algn="l">
              <a:lnSpc>
                <a:spcPct val="90000"/>
              </a:lnSpc>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3949400" y="2743200"/>
            <a:ext cx="51924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Thank you</a:t>
            </a:r>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1517613" y="666525"/>
            <a:ext cx="9144000" cy="1078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Introduction</a:t>
            </a:r>
            <a:endParaRPr/>
          </a:p>
        </p:txBody>
      </p:sp>
      <p:sp>
        <p:nvSpPr>
          <p:cNvPr id="100" name="Google Shape;100;p15"/>
          <p:cNvSpPr txBox="1"/>
          <p:nvPr>
            <p:ph idx="1" type="body"/>
          </p:nvPr>
        </p:nvSpPr>
        <p:spPr>
          <a:xfrm>
            <a:off x="1522426" y="1905000"/>
            <a:ext cx="9986400" cy="4114800"/>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ContentParser is learning approach for parsing HTML content </a:t>
            </a:r>
            <a:endParaRPr/>
          </a:p>
          <a:p>
            <a:pPr indent="-231775" lvl="1" marL="463550" rtl="0" algn="l">
              <a:lnSpc>
                <a:spcPct val="90000"/>
              </a:lnSpc>
              <a:spcBef>
                <a:spcPts val="1200"/>
              </a:spcBef>
              <a:spcAft>
                <a:spcPts val="0"/>
              </a:spcAft>
              <a:buSzPts val="2000"/>
              <a:buChar char="•"/>
            </a:pPr>
            <a:r>
              <a:rPr lang="en-US"/>
              <a:t>Autonomous product which collects and parses data in the whole web</a:t>
            </a:r>
            <a:r>
              <a:rPr lang="en-US"/>
              <a:t> </a:t>
            </a:r>
            <a:endParaRPr/>
          </a:p>
          <a:p>
            <a:pPr indent="-231775" lvl="1" marL="463550" rtl="0" algn="l">
              <a:lnSpc>
                <a:spcPct val="90000"/>
              </a:lnSpc>
              <a:spcBef>
                <a:spcPts val="1200"/>
              </a:spcBef>
              <a:spcAft>
                <a:spcPts val="0"/>
              </a:spcAft>
              <a:buSzPts val="2000"/>
              <a:buChar char="•"/>
            </a:pPr>
            <a:r>
              <a:rPr lang="en-US"/>
              <a:t>Model which learns the pages content using the data</a:t>
            </a:r>
            <a:endParaRPr/>
          </a:p>
          <a:p>
            <a:pPr indent="-219075" lvl="1" marL="463550" rtl="0" algn="l">
              <a:lnSpc>
                <a:spcPct val="90000"/>
              </a:lnSpc>
              <a:spcBef>
                <a:spcPts val="1200"/>
              </a:spcBef>
              <a:spcAft>
                <a:spcPts val="0"/>
              </a:spcAft>
              <a:buSzPts val="1800"/>
              <a:buChar char="•"/>
            </a:pPr>
            <a:r>
              <a:rPr lang="en-US"/>
              <a:t>Predicts the content of given HTML page</a:t>
            </a:r>
            <a:endParaRPr/>
          </a:p>
          <a:p>
            <a:pPr indent="0" lvl="0" marL="0" marR="0" rtl="0" algn="l">
              <a:lnSpc>
                <a:spcPct val="90000"/>
              </a:lnSpc>
              <a:spcBef>
                <a:spcPts val="1200"/>
              </a:spcBef>
              <a:spcAft>
                <a:spcPts val="0"/>
              </a:spcAft>
              <a:buNone/>
            </a:pPr>
            <a:r>
              <a:t/>
            </a:r>
            <a:endParaRPr/>
          </a:p>
        </p:txBody>
      </p:sp>
      <p:sp>
        <p:nvSpPr>
          <p:cNvPr id="101" name="Google Shape;101;p15"/>
          <p:cNvSpPr txBox="1"/>
          <p:nvPr/>
        </p:nvSpPr>
        <p:spPr>
          <a:xfrm>
            <a:off x="5798850" y="2780275"/>
            <a:ext cx="1191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rbel"/>
              <a:ea typeface="Corbel"/>
              <a:cs typeface="Corbel"/>
              <a:sym typeface="Corbel"/>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235975" y="365450"/>
            <a:ext cx="9097800" cy="916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Visual Introduction</a:t>
            </a:r>
            <a:endParaRPr/>
          </a:p>
        </p:txBody>
      </p:sp>
      <p:pic>
        <p:nvPicPr>
          <p:cNvPr id="107" name="Google Shape;107;p16"/>
          <p:cNvPicPr preferRelativeResize="0"/>
          <p:nvPr/>
        </p:nvPicPr>
        <p:blipFill>
          <a:blip r:embed="rId3">
            <a:alphaModFix/>
          </a:blip>
          <a:stretch>
            <a:fillRect/>
          </a:stretch>
        </p:blipFill>
        <p:spPr>
          <a:xfrm>
            <a:off x="1402525" y="1281950"/>
            <a:ext cx="5535950" cy="5077550"/>
          </a:xfrm>
          <a:prstGeom prst="rect">
            <a:avLst/>
          </a:prstGeom>
          <a:noFill/>
          <a:ln>
            <a:noFill/>
          </a:ln>
        </p:spPr>
      </p:pic>
      <p:sp>
        <p:nvSpPr>
          <p:cNvPr id="108" name="Google Shape;108;p16"/>
          <p:cNvSpPr txBox="1"/>
          <p:nvPr>
            <p:ph idx="1" type="body"/>
          </p:nvPr>
        </p:nvSpPr>
        <p:spPr>
          <a:xfrm>
            <a:off x="7818325" y="3506650"/>
            <a:ext cx="3554700" cy="786600"/>
          </a:xfrm>
          <a:prstGeom prst="rect">
            <a:avLst/>
          </a:prstGeom>
          <a:noFill/>
          <a:ln>
            <a:noFill/>
          </a:ln>
        </p:spPr>
        <p:txBody>
          <a:bodyPr anchorCtr="0" anchor="t" bIns="45700" lIns="91425" spcFirstLastPara="1" rIns="91425" wrap="square" tIns="45700">
            <a:noAutofit/>
          </a:bodyPr>
          <a:lstStyle/>
          <a:p>
            <a:pPr indent="0" lvl="0" marL="223837" rtl="0" algn="l">
              <a:lnSpc>
                <a:spcPct val="90000"/>
              </a:lnSpc>
              <a:spcBef>
                <a:spcPts val="0"/>
              </a:spcBef>
              <a:spcAft>
                <a:spcPts val="0"/>
              </a:spcAft>
              <a:buNone/>
            </a:pPr>
            <a:r>
              <a:rPr lang="en-US"/>
              <a:t>Here is what we have</a:t>
            </a:r>
            <a:r>
              <a:rPr lang="en-US"/>
              <a:t> !</a:t>
            </a:r>
            <a:endParaRPr/>
          </a:p>
          <a:p>
            <a:pPr indent="0" lvl="0" marL="0" marR="0" rtl="0" algn="l">
              <a:lnSpc>
                <a:spcPct val="90000"/>
              </a:lnSpc>
              <a:spcBef>
                <a:spcPts val="120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par>
                                <p:cTn fill="hold" nodeType="with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3500"/>
                                        <p:tgtEl>
                                          <p:spTgt spid="107"/>
                                        </p:tgtEl>
                                        <p:attrNameLst>
                                          <p:attrName>ppt_w</p:attrName>
                                        </p:attrNameLst>
                                      </p:cBhvr>
                                      <p:tavLst>
                                        <p:tav fmla="" tm="0">
                                          <p:val>
                                            <p:strVal val="0"/>
                                          </p:val>
                                        </p:tav>
                                        <p:tav fmla="" tm="100000">
                                          <p:val>
                                            <p:strVal val="#ppt_w"/>
                                          </p:val>
                                        </p:tav>
                                      </p:tavLst>
                                    </p:anim>
                                    <p:anim calcmode="lin" valueType="num">
                                      <p:cBhvr additive="base">
                                        <p:cTn dur="3500"/>
                                        <p:tgtEl>
                                          <p:spTgt spid="10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235975" y="365450"/>
            <a:ext cx="9097800" cy="916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Visual Introduction</a:t>
            </a:r>
            <a:endParaRPr/>
          </a:p>
        </p:txBody>
      </p:sp>
      <p:pic>
        <p:nvPicPr>
          <p:cNvPr id="114" name="Google Shape;114;p17"/>
          <p:cNvPicPr preferRelativeResize="0"/>
          <p:nvPr/>
        </p:nvPicPr>
        <p:blipFill>
          <a:blip r:embed="rId3">
            <a:alphaModFix/>
          </a:blip>
          <a:stretch>
            <a:fillRect/>
          </a:stretch>
        </p:blipFill>
        <p:spPr>
          <a:xfrm>
            <a:off x="863650" y="3284471"/>
            <a:ext cx="3657399" cy="3354554"/>
          </a:xfrm>
          <a:prstGeom prst="rect">
            <a:avLst/>
          </a:prstGeom>
          <a:noFill/>
          <a:ln>
            <a:noFill/>
          </a:ln>
        </p:spPr>
      </p:pic>
      <p:pic>
        <p:nvPicPr>
          <p:cNvPr id="115" name="Google Shape;115;p17"/>
          <p:cNvPicPr preferRelativeResize="0"/>
          <p:nvPr/>
        </p:nvPicPr>
        <p:blipFill>
          <a:blip r:embed="rId4">
            <a:alphaModFix/>
          </a:blip>
          <a:stretch>
            <a:fillRect/>
          </a:stretch>
        </p:blipFill>
        <p:spPr>
          <a:xfrm>
            <a:off x="4977175" y="1281952"/>
            <a:ext cx="5521925" cy="5077651"/>
          </a:xfrm>
          <a:prstGeom prst="rect">
            <a:avLst/>
          </a:prstGeom>
          <a:noFill/>
          <a:ln>
            <a:noFill/>
          </a:ln>
        </p:spPr>
      </p:pic>
      <p:sp>
        <p:nvSpPr>
          <p:cNvPr id="116" name="Google Shape;116;p17"/>
          <p:cNvSpPr txBox="1"/>
          <p:nvPr>
            <p:ph idx="1" type="body"/>
          </p:nvPr>
        </p:nvSpPr>
        <p:spPr>
          <a:xfrm>
            <a:off x="2233800" y="2000725"/>
            <a:ext cx="3554700" cy="786600"/>
          </a:xfrm>
          <a:prstGeom prst="rect">
            <a:avLst/>
          </a:prstGeom>
          <a:noFill/>
          <a:ln>
            <a:noFill/>
          </a:ln>
        </p:spPr>
        <p:txBody>
          <a:bodyPr anchorCtr="0" anchor="t" bIns="45700" lIns="91425" spcFirstLastPara="1" rIns="91425" wrap="square" tIns="45700">
            <a:noAutofit/>
          </a:bodyPr>
          <a:lstStyle/>
          <a:p>
            <a:pPr indent="0" lvl="0" marL="223837" rtl="0" algn="l">
              <a:lnSpc>
                <a:spcPct val="90000"/>
              </a:lnSpc>
              <a:spcBef>
                <a:spcPts val="0"/>
              </a:spcBef>
              <a:spcAft>
                <a:spcPts val="0"/>
              </a:spcAft>
              <a:buNone/>
            </a:pPr>
            <a:r>
              <a:rPr lang="en-US"/>
              <a:t>W</a:t>
            </a:r>
            <a:r>
              <a:rPr lang="en-US"/>
              <a:t>hat we need !</a:t>
            </a:r>
            <a:endParaRPr/>
          </a:p>
          <a:p>
            <a:pPr indent="0" lvl="0" marL="0" marR="0" rtl="0" algn="l">
              <a:lnSpc>
                <a:spcPct val="90000"/>
              </a:lnSpc>
              <a:spcBef>
                <a:spcPts val="1200"/>
              </a:spcBef>
              <a:spcAft>
                <a:spcPts val="0"/>
              </a:spcAft>
              <a:buNone/>
            </a:pPr>
            <a:r>
              <a:t/>
            </a:r>
            <a:endParaRPr/>
          </a:p>
        </p:txBody>
      </p:sp>
    </p:spTree>
  </p:cSld>
  <p:clrMapOvr>
    <a:masterClrMapping/>
  </p:clrMapOvr>
  <mc:AlternateContent>
    <mc:Choice Requires="p14">
      <p:transition spd="slow" p14:dur="3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2500"/>
                                        <p:tgtEl>
                                          <p:spTgt spid="116">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2500"/>
                                        <p:tgtEl>
                                          <p:spTgt spid="116">
                                            <p:txEl>
                                              <p:pRg end="1" st="1"/>
                                            </p:txEl>
                                          </p:spTgt>
                                        </p:tgtEl>
                                      </p:cBhvr>
                                    </p:animEffect>
                                  </p:childTnLst>
                                </p:cTn>
                              </p:par>
                            </p:childTnLst>
                          </p:cTn>
                        </p:par>
                        <p:par>
                          <p:cTn fill="hold">
                            <p:stCondLst>
                              <p:cond delay="5000"/>
                            </p:stCondLst>
                            <p:childTnLst>
                              <p:par>
                                <p:cTn fill="hold" nodeType="afterEffect" presetClass="exit" presetID="23" presetSubtype="32">
                                  <p:stCondLst>
                                    <p:cond delay="0"/>
                                  </p:stCondLst>
                                  <p:childTnLst>
                                    <p:anim calcmode="lin" valueType="num">
                                      <p:cBhvr additive="base">
                                        <p:cTn dur="3500"/>
                                        <p:tgtEl>
                                          <p:spTgt spid="114"/>
                                        </p:tgtEl>
                                        <p:attrNameLst>
                                          <p:attrName>ppt_w</p:attrName>
                                        </p:attrNameLst>
                                      </p:cBhvr>
                                      <p:tavLst>
                                        <p:tav fmla="" tm="0">
                                          <p:val>
                                            <p:strVal val="#ppt_w"/>
                                          </p:val>
                                        </p:tav>
                                        <p:tav fmla="" tm="100000">
                                          <p:val>
                                            <p:strVal val="0"/>
                                          </p:val>
                                        </p:tav>
                                      </p:tavLst>
                                    </p:anim>
                                    <p:anim calcmode="lin" valueType="num">
                                      <p:cBhvr additive="base">
                                        <p:cTn dur="3500"/>
                                        <p:tgtEl>
                                          <p:spTgt spid="114"/>
                                        </p:tgtEl>
                                        <p:attrNameLst>
                                          <p:attrName>ppt_h</p:attrName>
                                        </p:attrNameLst>
                                      </p:cBhvr>
                                      <p:tavLst>
                                        <p:tav fmla="" tm="0">
                                          <p:val>
                                            <p:strVal val="#ppt_h"/>
                                          </p:val>
                                        </p:tav>
                                        <p:tav fmla="" tm="100000">
                                          <p:val>
                                            <p:strVal val="0"/>
                                          </p:val>
                                        </p:tav>
                                      </p:tavLst>
                                    </p:anim>
                                    <p:set>
                                      <p:cBhvr>
                                        <p:cTn dur="1" fill="hold">
                                          <p:stCondLst>
                                            <p:cond delay="3500"/>
                                          </p:stCondLst>
                                        </p:cTn>
                                        <p:tgtEl>
                                          <p:spTgt spid="1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1522413" y="1904999"/>
            <a:ext cx="9134400" cy="4114800"/>
          </a:xfrm>
          <a:prstGeom prst="rect">
            <a:avLst/>
          </a:prstGeom>
          <a:noFill/>
          <a:ln>
            <a:noFill/>
          </a:ln>
        </p:spPr>
        <p:txBody>
          <a:bodyPr anchorCtr="0" anchor="t" bIns="45700" lIns="91425" spcFirstLastPara="1" rIns="91425" wrap="square" tIns="45700">
            <a:noAutofit/>
          </a:bodyPr>
          <a:lstStyle/>
          <a:p>
            <a:pPr indent="-223837" lvl="0" marL="223837" rtl="0" algn="l">
              <a:lnSpc>
                <a:spcPct val="90000"/>
              </a:lnSpc>
              <a:spcBef>
                <a:spcPts val="0"/>
              </a:spcBef>
              <a:spcAft>
                <a:spcPts val="0"/>
              </a:spcAft>
              <a:buSzPts val="2400"/>
              <a:buChar char="•"/>
            </a:pPr>
            <a:r>
              <a:rPr lang="en-US"/>
              <a:t>HTMLParser: </a:t>
            </a:r>
            <a:r>
              <a:rPr lang="en-US"/>
              <a:t>Collection of URLs</a:t>
            </a:r>
            <a:endParaRPr/>
          </a:p>
          <a:p>
            <a:pPr indent="-231775" lvl="1" marL="463550" rtl="0" algn="l">
              <a:lnSpc>
                <a:spcPct val="90000"/>
              </a:lnSpc>
              <a:spcBef>
                <a:spcPts val="1200"/>
              </a:spcBef>
              <a:spcAft>
                <a:spcPts val="0"/>
              </a:spcAft>
              <a:buSzPts val="2000"/>
              <a:buChar char="•"/>
            </a:pPr>
            <a:r>
              <a:rPr lang="en-US"/>
              <a:t>Initial flow of the data collection</a:t>
            </a:r>
            <a:endParaRPr/>
          </a:p>
          <a:p>
            <a:pPr indent="-231775" lvl="1" marL="463550" rtl="0" algn="l">
              <a:lnSpc>
                <a:spcPct val="90000"/>
              </a:lnSpc>
              <a:spcBef>
                <a:spcPts val="1200"/>
              </a:spcBef>
              <a:spcAft>
                <a:spcPts val="0"/>
              </a:spcAft>
              <a:buSzPts val="2000"/>
              <a:buChar char="•"/>
            </a:pPr>
            <a:r>
              <a:rPr lang="en-US"/>
              <a:t>Collects “all” pages from web</a:t>
            </a:r>
            <a:endParaRPr/>
          </a:p>
          <a:p>
            <a:pPr indent="-219075" lvl="1" marL="463550" rtl="0" algn="l">
              <a:lnSpc>
                <a:spcPct val="90000"/>
              </a:lnSpc>
              <a:spcBef>
                <a:spcPts val="1200"/>
              </a:spcBef>
              <a:spcAft>
                <a:spcPts val="0"/>
              </a:spcAft>
              <a:buSzPts val="1800"/>
              <a:buChar char="•"/>
            </a:pPr>
            <a:r>
              <a:rPr lang="en-US"/>
              <a:t>HTMLParser Python based programm</a:t>
            </a:r>
            <a:endParaRPr/>
          </a:p>
          <a:p>
            <a:pPr indent="-231775" lvl="1" marL="463550" rtl="0" algn="l">
              <a:spcBef>
                <a:spcPts val="0"/>
              </a:spcBef>
              <a:spcAft>
                <a:spcPts val="0"/>
              </a:spcAft>
              <a:buSzPts val="1800"/>
              <a:buChar char="•"/>
            </a:pPr>
            <a:r>
              <a:rPr lang="en-US"/>
              <a:t>URL Categorization</a:t>
            </a:r>
            <a:endParaRPr/>
          </a:p>
          <a:p>
            <a:pPr indent="-223837" lvl="0" marL="223837" rtl="0" algn="l">
              <a:lnSpc>
                <a:spcPct val="90000"/>
              </a:lnSpc>
              <a:spcBef>
                <a:spcPts val="1800"/>
              </a:spcBef>
              <a:spcAft>
                <a:spcPts val="0"/>
              </a:spcAft>
              <a:buSzPts val="2400"/>
              <a:buChar char="•"/>
            </a:pPr>
            <a:r>
              <a:rPr lang="en-US"/>
              <a:t>Labeling Data </a:t>
            </a:r>
            <a:endParaRPr/>
          </a:p>
          <a:p>
            <a:pPr indent="-231775" lvl="1" marL="463550" rtl="0" algn="l">
              <a:lnSpc>
                <a:spcPct val="90000"/>
              </a:lnSpc>
              <a:spcBef>
                <a:spcPts val="1800"/>
              </a:spcBef>
              <a:spcAft>
                <a:spcPts val="0"/>
              </a:spcAft>
              <a:buSzPts val="1800"/>
              <a:buChar char="•"/>
            </a:pPr>
            <a:r>
              <a:rPr lang="en-US"/>
              <a:t>Labeling on “Firefox”</a:t>
            </a:r>
            <a:endParaRPr/>
          </a:p>
          <a:p>
            <a:pPr indent="-231775" lvl="1" marL="463550" rtl="0" algn="l">
              <a:lnSpc>
                <a:spcPct val="90000"/>
              </a:lnSpc>
              <a:spcBef>
                <a:spcPts val="1800"/>
              </a:spcBef>
              <a:spcAft>
                <a:spcPts val="0"/>
              </a:spcAft>
              <a:buSzPts val="1800"/>
              <a:buChar char="•"/>
            </a:pPr>
            <a:r>
              <a:rPr lang="en-US"/>
              <a:t>Labeling on “Chrome”</a:t>
            </a:r>
            <a:endParaRPr/>
          </a:p>
        </p:txBody>
      </p:sp>
      <p:sp>
        <p:nvSpPr>
          <p:cNvPr id="122" name="Google Shape;122;p18"/>
          <p:cNvSpPr txBox="1"/>
          <p:nvPr>
            <p:ph type="title"/>
          </p:nvPr>
        </p:nvSpPr>
        <p:spPr>
          <a:xfrm>
            <a:off x="1517613" y="3355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Building Dataset</a:t>
            </a:r>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1618125" y="1891500"/>
            <a:ext cx="10130700" cy="4474500"/>
          </a:xfrm>
          <a:prstGeom prst="rect">
            <a:avLst/>
          </a:prstGeom>
          <a:noFill/>
          <a:ln cap="flat" cmpd="sng" w="9525">
            <a:solidFill>
              <a:srgbClr val="000000"/>
            </a:solidFill>
            <a:prstDash val="dot"/>
            <a:round/>
            <a:headEnd len="sm" w="sm" type="none"/>
            <a:tailEnd len="sm" w="sm" type="none"/>
          </a:ln>
        </p:spPr>
        <p:txBody>
          <a:bodyPr anchorCtr="0" anchor="t" bIns="45700" lIns="91425" spcFirstLastPara="1" rIns="91425" wrap="square" tIns="45700">
            <a:noAutofit/>
          </a:bodyPr>
          <a:lstStyle/>
          <a:p>
            <a:pPr indent="-223837" lvl="0" marL="223837" rtl="0" algn="l">
              <a:lnSpc>
                <a:spcPct val="90000"/>
              </a:lnSpc>
              <a:spcBef>
                <a:spcPts val="1800"/>
              </a:spcBef>
              <a:spcAft>
                <a:spcPts val="0"/>
              </a:spcAft>
              <a:buSzPts val="2400"/>
              <a:buChar char="•"/>
            </a:pPr>
            <a:r>
              <a:rPr lang="en-US"/>
              <a:t>HTMLParser a</a:t>
            </a:r>
            <a:r>
              <a:rPr lang="en-US"/>
              <a:t>utonomous python application which will collect whole web without human engagement</a:t>
            </a:r>
            <a:endParaRPr/>
          </a:p>
          <a:p>
            <a:pPr indent="-231775" lvl="1" marL="463550" rtl="0" algn="l">
              <a:lnSpc>
                <a:spcPct val="90000"/>
              </a:lnSpc>
              <a:spcBef>
                <a:spcPts val="1800"/>
              </a:spcBef>
              <a:spcAft>
                <a:spcPts val="0"/>
              </a:spcAft>
              <a:buSzPts val="1800"/>
              <a:buChar char="•"/>
            </a:pPr>
            <a:r>
              <a:rPr lang="en-US"/>
              <a:t>This program needs only 1 web page to start the work</a:t>
            </a:r>
            <a:endParaRPr/>
          </a:p>
        </p:txBody>
      </p:sp>
      <p:sp>
        <p:nvSpPr>
          <p:cNvPr id="128" name="Google Shape;128;p19"/>
          <p:cNvSpPr txBox="1"/>
          <p:nvPr>
            <p:ph type="title"/>
          </p:nvPr>
        </p:nvSpPr>
        <p:spPr>
          <a:xfrm>
            <a:off x="1530450" y="385475"/>
            <a:ext cx="6146700" cy="754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HTMLParser: </a:t>
            </a:r>
            <a:r>
              <a:rPr lang="en-US"/>
              <a:t>URL Collection</a:t>
            </a:r>
            <a:endParaRPr/>
          </a:p>
        </p:txBody>
      </p:sp>
      <p:pic>
        <p:nvPicPr>
          <p:cNvPr id="129" name="Google Shape;129;p19"/>
          <p:cNvPicPr preferRelativeResize="0"/>
          <p:nvPr/>
        </p:nvPicPr>
        <p:blipFill>
          <a:blip r:embed="rId3">
            <a:alphaModFix/>
          </a:blip>
          <a:stretch>
            <a:fillRect/>
          </a:stretch>
        </p:blipFill>
        <p:spPr>
          <a:xfrm>
            <a:off x="2193751" y="3693875"/>
            <a:ext cx="1569250" cy="1811675"/>
          </a:xfrm>
          <a:prstGeom prst="rect">
            <a:avLst/>
          </a:prstGeom>
          <a:noFill/>
          <a:ln>
            <a:noFill/>
          </a:ln>
        </p:spPr>
      </p:pic>
      <p:grpSp>
        <p:nvGrpSpPr>
          <p:cNvPr id="130" name="Google Shape;130;p19"/>
          <p:cNvGrpSpPr/>
          <p:nvPr/>
        </p:nvGrpSpPr>
        <p:grpSpPr>
          <a:xfrm>
            <a:off x="4846700" y="3874638"/>
            <a:ext cx="1892700" cy="1707412"/>
            <a:chOff x="4837825" y="3693863"/>
            <a:chExt cx="1892700" cy="1707412"/>
          </a:xfrm>
        </p:grpSpPr>
        <p:sp>
          <p:nvSpPr>
            <p:cNvPr id="131" name="Google Shape;131;p19"/>
            <p:cNvSpPr/>
            <p:nvPr/>
          </p:nvSpPr>
          <p:spPr>
            <a:xfrm>
              <a:off x="4837825" y="3693863"/>
              <a:ext cx="1892700" cy="15162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9"/>
            <p:cNvPicPr preferRelativeResize="0"/>
            <p:nvPr/>
          </p:nvPicPr>
          <p:blipFill>
            <a:blip r:embed="rId4">
              <a:alphaModFix/>
            </a:blip>
            <a:stretch>
              <a:fillRect/>
            </a:stretch>
          </p:blipFill>
          <p:spPr>
            <a:xfrm>
              <a:off x="5290863" y="3880850"/>
              <a:ext cx="986625" cy="1084525"/>
            </a:xfrm>
            <a:prstGeom prst="rect">
              <a:avLst/>
            </a:prstGeom>
            <a:noFill/>
            <a:ln>
              <a:noFill/>
            </a:ln>
          </p:spPr>
        </p:pic>
        <p:sp>
          <p:nvSpPr>
            <p:cNvPr id="133" name="Google Shape;133;p19"/>
            <p:cNvSpPr/>
            <p:nvPr/>
          </p:nvSpPr>
          <p:spPr>
            <a:xfrm>
              <a:off x="5034625" y="4965375"/>
              <a:ext cx="1499100" cy="4359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134" name="Google Shape;134;p19"/>
            <p:cNvSpPr txBox="1"/>
            <p:nvPr/>
          </p:nvSpPr>
          <p:spPr>
            <a:xfrm>
              <a:off x="5082475" y="5018475"/>
              <a:ext cx="14034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85200C"/>
                  </a:solidFill>
                  <a:latin typeface="Corbel"/>
                  <a:ea typeface="Corbel"/>
                  <a:cs typeface="Corbel"/>
                  <a:sym typeface="Corbel"/>
                </a:rPr>
                <a:t>HTMLParser</a:t>
              </a:r>
              <a:endParaRPr sz="1800">
                <a:solidFill>
                  <a:srgbClr val="85200C"/>
                </a:solidFill>
                <a:latin typeface="Corbel"/>
                <a:ea typeface="Corbel"/>
                <a:cs typeface="Corbel"/>
                <a:sym typeface="Corbel"/>
              </a:endParaRPr>
            </a:p>
          </p:txBody>
        </p:sp>
      </p:grpSp>
      <p:sp>
        <p:nvSpPr>
          <p:cNvPr id="135" name="Google Shape;135;p19"/>
          <p:cNvSpPr/>
          <p:nvPr/>
        </p:nvSpPr>
        <p:spPr>
          <a:xfrm>
            <a:off x="3635425" y="4472063"/>
            <a:ext cx="1233300" cy="2553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URL 0</a:t>
            </a:r>
            <a:endParaRPr b="1" sz="1100"/>
          </a:p>
        </p:txBody>
      </p:sp>
      <p:cxnSp>
        <p:nvCxnSpPr>
          <p:cNvPr id="136" name="Google Shape;136;p19"/>
          <p:cNvCxnSpPr>
            <a:stCxn id="131" idx="3"/>
            <a:endCxn id="137" idx="1"/>
          </p:cNvCxnSpPr>
          <p:nvPr/>
        </p:nvCxnSpPr>
        <p:spPr>
          <a:xfrm flipH="1" rot="10800000">
            <a:off x="6739400" y="3592938"/>
            <a:ext cx="2476200" cy="1039800"/>
          </a:xfrm>
          <a:prstGeom prst="straightConnector1">
            <a:avLst/>
          </a:prstGeom>
          <a:noFill/>
          <a:ln cap="flat" cmpd="sng" w="76200">
            <a:solidFill>
              <a:srgbClr val="00FF00"/>
            </a:solidFill>
            <a:prstDash val="solid"/>
            <a:round/>
            <a:headEnd len="med" w="med" type="none"/>
            <a:tailEnd len="med" w="med" type="stealth"/>
          </a:ln>
        </p:spPr>
      </p:cxnSp>
      <p:grpSp>
        <p:nvGrpSpPr>
          <p:cNvPr id="138" name="Google Shape;138;p19"/>
          <p:cNvGrpSpPr/>
          <p:nvPr/>
        </p:nvGrpSpPr>
        <p:grpSpPr>
          <a:xfrm>
            <a:off x="9215725" y="2869025"/>
            <a:ext cx="1047300" cy="1447800"/>
            <a:chOff x="8054225" y="2900925"/>
            <a:chExt cx="1047300" cy="1447800"/>
          </a:xfrm>
        </p:grpSpPr>
        <p:sp>
          <p:nvSpPr>
            <p:cNvPr id="137" name="Google Shape;137;p19"/>
            <p:cNvSpPr/>
            <p:nvPr/>
          </p:nvSpPr>
          <p:spPr>
            <a:xfrm>
              <a:off x="8054225" y="2900925"/>
              <a:ext cx="1047300" cy="1447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nvSpPr>
          <p:spPr>
            <a:xfrm>
              <a:off x="8334325" y="2900925"/>
              <a:ext cx="6078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85200C"/>
                  </a:solidFill>
                  <a:latin typeface="Corbel"/>
                  <a:ea typeface="Corbel"/>
                  <a:cs typeface="Corbel"/>
                  <a:sym typeface="Corbel"/>
                </a:rPr>
                <a:t>URL 1</a:t>
              </a:r>
              <a:endParaRPr sz="1200">
                <a:solidFill>
                  <a:srgbClr val="85200C"/>
                </a:solidFill>
                <a:latin typeface="Corbel"/>
                <a:ea typeface="Corbel"/>
                <a:cs typeface="Corbel"/>
                <a:sym typeface="Corbel"/>
              </a:endParaRPr>
            </a:p>
          </p:txBody>
        </p:sp>
        <p:sp>
          <p:nvSpPr>
            <p:cNvPr id="140" name="Google Shape;140;p19"/>
            <p:cNvSpPr txBox="1"/>
            <p:nvPr/>
          </p:nvSpPr>
          <p:spPr>
            <a:xfrm>
              <a:off x="8334325" y="3156225"/>
              <a:ext cx="6078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85200C"/>
                  </a:solidFill>
                  <a:latin typeface="Corbel"/>
                  <a:ea typeface="Corbel"/>
                  <a:cs typeface="Corbel"/>
                  <a:sym typeface="Corbel"/>
                </a:rPr>
                <a:t>URL 2</a:t>
              </a:r>
              <a:endParaRPr sz="1200">
                <a:solidFill>
                  <a:srgbClr val="85200C"/>
                </a:solidFill>
                <a:latin typeface="Corbel"/>
                <a:ea typeface="Corbel"/>
                <a:cs typeface="Corbel"/>
                <a:sym typeface="Corbel"/>
              </a:endParaRPr>
            </a:p>
          </p:txBody>
        </p:sp>
        <p:sp>
          <p:nvSpPr>
            <p:cNvPr id="141" name="Google Shape;141;p19"/>
            <p:cNvSpPr txBox="1"/>
            <p:nvPr/>
          </p:nvSpPr>
          <p:spPr>
            <a:xfrm>
              <a:off x="8334325" y="3722250"/>
              <a:ext cx="607800" cy="255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85200C"/>
                  </a:solidFill>
                  <a:latin typeface="Corbel"/>
                  <a:ea typeface="Corbel"/>
                  <a:cs typeface="Corbel"/>
                  <a:sym typeface="Corbel"/>
                </a:rPr>
                <a:t>URL n</a:t>
              </a:r>
              <a:endParaRPr sz="1200">
                <a:solidFill>
                  <a:srgbClr val="85200C"/>
                </a:solidFill>
                <a:latin typeface="Corbel"/>
                <a:ea typeface="Corbel"/>
                <a:cs typeface="Corbel"/>
                <a:sym typeface="Corbel"/>
              </a:endParaRPr>
            </a:p>
          </p:txBody>
        </p:sp>
        <p:cxnSp>
          <p:nvCxnSpPr>
            <p:cNvPr id="142" name="Google Shape;142;p19"/>
            <p:cNvCxnSpPr/>
            <p:nvPr/>
          </p:nvCxnSpPr>
          <p:spPr>
            <a:xfrm>
              <a:off x="8440475" y="3615075"/>
              <a:ext cx="308400" cy="10500"/>
            </a:xfrm>
            <a:prstGeom prst="straightConnector1">
              <a:avLst/>
            </a:prstGeom>
            <a:noFill/>
            <a:ln cap="flat" cmpd="sng" w="28575">
              <a:solidFill>
                <a:srgbClr val="A61C00"/>
              </a:solidFill>
              <a:prstDash val="dash"/>
              <a:round/>
              <a:headEnd len="med" w="med" type="none"/>
              <a:tailEnd len="med" w="med" type="none"/>
            </a:ln>
          </p:spPr>
        </p:cxnSp>
      </p:grpSp>
      <p:cxnSp>
        <p:nvCxnSpPr>
          <p:cNvPr id="143" name="Google Shape;143;p19"/>
          <p:cNvCxnSpPr>
            <a:stCxn id="131" idx="3"/>
            <a:endCxn id="144" idx="2"/>
          </p:cNvCxnSpPr>
          <p:nvPr/>
        </p:nvCxnSpPr>
        <p:spPr>
          <a:xfrm>
            <a:off x="6739400" y="4632738"/>
            <a:ext cx="2447100" cy="719400"/>
          </a:xfrm>
          <a:prstGeom prst="straightConnector1">
            <a:avLst/>
          </a:prstGeom>
          <a:noFill/>
          <a:ln cap="flat" cmpd="sng" w="76200">
            <a:solidFill>
              <a:srgbClr val="00FF00"/>
            </a:solidFill>
            <a:prstDash val="solid"/>
            <a:round/>
            <a:headEnd len="med" w="med" type="none"/>
            <a:tailEnd len="med" w="med" type="stealth"/>
          </a:ln>
        </p:spPr>
      </p:cxnSp>
      <p:sp>
        <p:nvSpPr>
          <p:cNvPr id="144" name="Google Shape;144;p19"/>
          <p:cNvSpPr/>
          <p:nvPr/>
        </p:nvSpPr>
        <p:spPr>
          <a:xfrm>
            <a:off x="9186475" y="4878950"/>
            <a:ext cx="1105800" cy="946200"/>
          </a:xfrm>
          <a:prstGeom prst="can">
            <a:avLst>
              <a:gd fmla="val 25000"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(URL,HTML)</a:t>
            </a:r>
            <a:endParaRPr sz="1200"/>
          </a:p>
        </p:txBody>
      </p:sp>
      <p:sp>
        <p:nvSpPr>
          <p:cNvPr id="145" name="Google Shape;145;p19"/>
          <p:cNvSpPr/>
          <p:nvPr/>
        </p:nvSpPr>
        <p:spPr>
          <a:xfrm>
            <a:off x="10263150" y="3472375"/>
            <a:ext cx="999300" cy="2955900"/>
          </a:xfrm>
          <a:prstGeom prst="curvedLeftArrow">
            <a:avLst>
              <a:gd fmla="val 15322" name="adj1"/>
              <a:gd fmla="val 4214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rot="-5400000">
            <a:off x="7119475" y="2976950"/>
            <a:ext cx="648600" cy="5956200"/>
          </a:xfrm>
          <a:prstGeom prst="bentArrow">
            <a:avLst>
              <a:gd fmla="val 24686" name="adj1"/>
              <a:gd fmla="val 25000" name="adj2"/>
              <a:gd fmla="val 25000" name="adj3"/>
              <a:gd fmla="val 45815"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500"/>
                                        <p:tgtEl>
                                          <p:spTgt spid="12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3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500"/>
                                        <p:tgtEl>
                                          <p:spTgt spid="136"/>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2500"/>
                                        <p:tgtEl>
                                          <p:spTgt spid="143"/>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1479213" y="362250"/>
            <a:ext cx="9230400" cy="857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HTMLParser:</a:t>
            </a:r>
            <a:r>
              <a:rPr lang="en-US"/>
              <a:t>URL Collection Implementation</a:t>
            </a:r>
            <a:endParaRPr/>
          </a:p>
        </p:txBody>
      </p:sp>
      <p:sp>
        <p:nvSpPr>
          <p:cNvPr id="152" name="Google Shape;152;p20"/>
          <p:cNvSpPr txBox="1"/>
          <p:nvPr/>
        </p:nvSpPr>
        <p:spPr>
          <a:xfrm>
            <a:off x="1689250" y="1983925"/>
            <a:ext cx="4570800" cy="47103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C343D"/>
                </a:solidFill>
              </a:rPr>
              <a:t>def parse_pages(raw_urls, parsed_urls):</a:t>
            </a:r>
            <a:endParaRPr sz="1200">
              <a:solidFill>
                <a:srgbClr val="0C343D"/>
              </a:solidFill>
            </a:endParaRPr>
          </a:p>
          <a:p>
            <a:pPr indent="0" lvl="0" marL="0" rtl="0" algn="l">
              <a:spcBef>
                <a:spcPts val="0"/>
              </a:spcBef>
              <a:spcAft>
                <a:spcPts val="0"/>
              </a:spcAft>
              <a:buNone/>
            </a:pPr>
            <a:r>
              <a:rPr lang="en-US" sz="1100">
                <a:solidFill>
                  <a:srgbClr val="0C343D"/>
                </a:solidFill>
              </a:rPr>
              <a:t>    current_url = raw_urls.pop(0)</a:t>
            </a:r>
            <a:endParaRPr sz="1100">
              <a:solidFill>
                <a:srgbClr val="0C343D"/>
              </a:solidFill>
            </a:endParaRPr>
          </a:p>
          <a:p>
            <a:pPr indent="0" lvl="0" marL="0" rtl="0" algn="l">
              <a:spcBef>
                <a:spcPts val="0"/>
              </a:spcBef>
              <a:spcAft>
                <a:spcPts val="0"/>
              </a:spcAft>
              <a:buNone/>
            </a:pPr>
            <a:r>
              <a:rPr lang="en-US" sz="1100">
                <a:solidFill>
                  <a:srgbClr val="0C343D"/>
                </a:solidFill>
              </a:rPr>
              <a:t>    print("URL processing  - ", current_url)</a:t>
            </a:r>
            <a:endParaRPr sz="1100">
              <a:solidFill>
                <a:srgbClr val="0C343D"/>
              </a:solidFill>
            </a:endParaRPr>
          </a:p>
          <a:p>
            <a:pPr indent="0" lvl="0" marL="0" rtl="0" algn="l">
              <a:spcBef>
                <a:spcPts val="0"/>
              </a:spcBef>
              <a:spcAft>
                <a:spcPts val="0"/>
              </a:spcAft>
              <a:buNone/>
            </a:pPr>
            <a:r>
              <a:rPr lang="en-US" sz="1100">
                <a:solidFill>
                  <a:srgbClr val="0C343D"/>
                </a:solidFill>
              </a:rPr>
              <a:t>    if is_url_processed(current_url, parsed_urls):</a:t>
            </a:r>
            <a:endParaRPr sz="1100">
              <a:solidFill>
                <a:srgbClr val="0C343D"/>
              </a:solidFill>
            </a:endParaRPr>
          </a:p>
          <a:p>
            <a:pPr indent="0" lvl="0" marL="0" rtl="0" algn="l">
              <a:spcBef>
                <a:spcPts val="0"/>
              </a:spcBef>
              <a:spcAft>
                <a:spcPts val="0"/>
              </a:spcAft>
              <a:buNone/>
            </a:pPr>
            <a:r>
              <a:rPr lang="en-US" sz="1100">
                <a:solidFill>
                  <a:srgbClr val="0C343D"/>
                </a:solidFill>
              </a:rPr>
              <a:t>        return</a:t>
            </a:r>
            <a:endParaRPr sz="1100">
              <a:solidFill>
                <a:srgbClr val="0C343D"/>
              </a:solidFill>
            </a:endParaRPr>
          </a:p>
          <a:p>
            <a:pPr indent="0" lvl="0" marL="0" rtl="0" algn="l">
              <a:spcBef>
                <a:spcPts val="0"/>
              </a:spcBef>
              <a:spcAft>
                <a:spcPts val="0"/>
              </a:spcAft>
              <a:buNone/>
            </a:pPr>
            <a:r>
              <a:rPr lang="en-US" sz="1100">
                <a:solidFill>
                  <a:srgbClr val="0C343D"/>
                </a:solidFill>
              </a:rPr>
              <a:t>    encoded_url = encode_url(current_url)</a:t>
            </a:r>
            <a:endParaRPr sz="1100">
              <a:solidFill>
                <a:srgbClr val="0C343D"/>
              </a:solidFill>
            </a:endParaRPr>
          </a:p>
          <a:p>
            <a:pPr indent="0" lvl="0" marL="0" rtl="0" algn="l">
              <a:spcBef>
                <a:spcPts val="0"/>
              </a:spcBef>
              <a:spcAft>
                <a:spcPts val="0"/>
              </a:spcAft>
              <a:buNone/>
            </a:pPr>
            <a:r>
              <a:rPr lang="en-US" sz="1100">
                <a:solidFill>
                  <a:srgbClr val="0C343D"/>
                </a:solidFill>
              </a:rPr>
              <a:t>    url_content_path = os.path.join(CONTENT_FOLDER, encoded_url)</a:t>
            </a:r>
            <a:endParaRPr sz="1100">
              <a:solidFill>
                <a:srgbClr val="0C343D"/>
              </a:solidFill>
            </a:endParaRPr>
          </a:p>
          <a:p>
            <a:pPr indent="0" lvl="0" marL="0" rtl="0" algn="l">
              <a:spcBef>
                <a:spcPts val="0"/>
              </a:spcBef>
              <a:spcAft>
                <a:spcPts val="0"/>
              </a:spcAft>
              <a:buNone/>
            </a:pPr>
            <a:r>
              <a:rPr lang="en-US" sz="1100">
                <a:solidFill>
                  <a:srgbClr val="0C343D"/>
                </a:solidFill>
              </a:rPr>
              <a:t>    url_html_path = os.path.join(HTML_FOLDER, encoded_url)</a:t>
            </a:r>
            <a:endParaRPr sz="1100">
              <a:solidFill>
                <a:srgbClr val="0C343D"/>
              </a:solidFill>
            </a:endParaRPr>
          </a:p>
          <a:p>
            <a:pPr indent="0" lvl="0" marL="0" rtl="0" algn="l">
              <a:spcBef>
                <a:spcPts val="0"/>
              </a:spcBef>
              <a:spcAft>
                <a:spcPts val="0"/>
              </a:spcAft>
              <a:buNone/>
            </a:pPr>
            <a:r>
              <a:rPr lang="en-US" sz="1100">
                <a:solidFill>
                  <a:srgbClr val="0C343D"/>
                </a:solidFill>
              </a:rPr>
              <a:t>    parser  = parse_page(current_url)</a:t>
            </a:r>
            <a:endParaRPr sz="1100">
              <a:solidFill>
                <a:srgbClr val="0C343D"/>
              </a:solidFill>
            </a:endParaRPr>
          </a:p>
          <a:p>
            <a:pPr indent="0" lvl="0" marL="0" rtl="0" algn="l">
              <a:spcBef>
                <a:spcPts val="0"/>
              </a:spcBef>
              <a:spcAft>
                <a:spcPts val="0"/>
              </a:spcAft>
              <a:buNone/>
            </a:pPr>
            <a:r>
              <a:rPr lang="en-US" sz="1100">
                <a:solidFill>
                  <a:srgbClr val="0C343D"/>
                </a:solidFill>
              </a:rPr>
              <a:t>    if parser is None:</a:t>
            </a:r>
            <a:endParaRPr sz="1100">
              <a:solidFill>
                <a:srgbClr val="0C343D"/>
              </a:solidFill>
            </a:endParaRPr>
          </a:p>
          <a:p>
            <a:pPr indent="0" lvl="0" marL="0" rtl="0" algn="l">
              <a:spcBef>
                <a:spcPts val="0"/>
              </a:spcBef>
              <a:spcAft>
                <a:spcPts val="0"/>
              </a:spcAft>
              <a:buNone/>
            </a:pPr>
            <a:r>
              <a:rPr lang="en-US" sz="1100">
                <a:solidFill>
                  <a:srgbClr val="0C343D"/>
                </a:solidFill>
              </a:rPr>
              <a:t>        return</a:t>
            </a:r>
            <a:endParaRPr sz="1100">
              <a:solidFill>
                <a:srgbClr val="0C343D"/>
              </a:solidFill>
            </a:endParaRPr>
          </a:p>
          <a:p>
            <a:pPr indent="0" lvl="0" marL="0" rtl="0" algn="l">
              <a:spcBef>
                <a:spcPts val="0"/>
              </a:spcBef>
              <a:spcAft>
                <a:spcPts val="0"/>
              </a:spcAft>
              <a:buNone/>
            </a:pPr>
            <a:r>
              <a:rPr lang="en-US" sz="1100">
                <a:solidFill>
                  <a:srgbClr val="0C343D"/>
                </a:solidFill>
              </a:rPr>
              <a:t>    if not os.path.exists(url_content_path) :</a:t>
            </a:r>
            <a:endParaRPr sz="1100">
              <a:solidFill>
                <a:srgbClr val="0C343D"/>
              </a:solidFill>
            </a:endParaRPr>
          </a:p>
          <a:p>
            <a:pPr indent="0" lvl="0" marL="0" rtl="0" algn="l">
              <a:spcBef>
                <a:spcPts val="0"/>
              </a:spcBef>
              <a:spcAft>
                <a:spcPts val="0"/>
              </a:spcAft>
              <a:buNone/>
            </a:pPr>
            <a:r>
              <a:rPr lang="en-US" sz="1100">
                <a:solidFill>
                  <a:srgbClr val="0C343D"/>
                </a:solidFill>
              </a:rPr>
              <a:t>        try :</a:t>
            </a:r>
            <a:endParaRPr sz="1100">
              <a:solidFill>
                <a:srgbClr val="0C343D"/>
              </a:solidFill>
            </a:endParaRPr>
          </a:p>
          <a:p>
            <a:pPr indent="0" lvl="0" marL="0" rtl="0" algn="l">
              <a:spcBef>
                <a:spcPts val="0"/>
              </a:spcBef>
              <a:spcAft>
                <a:spcPts val="0"/>
              </a:spcAft>
              <a:buNone/>
            </a:pPr>
            <a:r>
              <a:rPr lang="en-US" sz="1100">
                <a:solidFill>
                  <a:srgbClr val="0C343D"/>
                </a:solidFill>
              </a:rPr>
              <a:t>            with open(url_content_path, "w+") as current_file:</a:t>
            </a:r>
            <a:endParaRPr sz="1100">
              <a:solidFill>
                <a:srgbClr val="0C343D"/>
              </a:solidFill>
            </a:endParaRPr>
          </a:p>
          <a:p>
            <a:pPr indent="0" lvl="0" marL="0" rtl="0" algn="l">
              <a:spcBef>
                <a:spcPts val="0"/>
              </a:spcBef>
              <a:spcAft>
                <a:spcPts val="0"/>
              </a:spcAft>
              <a:buNone/>
            </a:pPr>
            <a:r>
              <a:rPr lang="en-US" sz="1100">
                <a:solidFill>
                  <a:srgbClr val="0C343D"/>
                </a:solidFill>
              </a:rPr>
              <a:t>                current_file.write(parser.get_data())</a:t>
            </a:r>
            <a:endParaRPr sz="1100">
              <a:solidFill>
                <a:srgbClr val="0C343D"/>
              </a:solidFill>
            </a:endParaRPr>
          </a:p>
          <a:p>
            <a:pPr indent="0" lvl="0" marL="0" rtl="0" algn="l">
              <a:spcBef>
                <a:spcPts val="0"/>
              </a:spcBef>
              <a:spcAft>
                <a:spcPts val="0"/>
              </a:spcAft>
              <a:buNone/>
            </a:pPr>
            <a:r>
              <a:rPr lang="en-US" sz="1100">
                <a:solidFill>
                  <a:srgbClr val="0C343D"/>
                </a:solidFill>
              </a:rPr>
              <a:t>            with open(url_html_path, "w+") as current_file:</a:t>
            </a:r>
            <a:endParaRPr sz="1100">
              <a:solidFill>
                <a:srgbClr val="0C343D"/>
              </a:solidFill>
            </a:endParaRPr>
          </a:p>
          <a:p>
            <a:pPr indent="0" lvl="0" marL="0" rtl="0" algn="l">
              <a:spcBef>
                <a:spcPts val="0"/>
              </a:spcBef>
              <a:spcAft>
                <a:spcPts val="0"/>
              </a:spcAft>
              <a:buNone/>
            </a:pPr>
            <a:r>
              <a:rPr lang="en-US" sz="1100">
                <a:solidFill>
                  <a:srgbClr val="0C343D"/>
                </a:solidFill>
              </a:rPr>
              <a:t>                current_file.write(parser.get_html())</a:t>
            </a:r>
            <a:endParaRPr sz="1100">
              <a:solidFill>
                <a:srgbClr val="0C343D"/>
              </a:solidFill>
            </a:endParaRPr>
          </a:p>
          <a:p>
            <a:pPr indent="0" lvl="0" marL="0" rtl="0" algn="l">
              <a:spcBef>
                <a:spcPts val="0"/>
              </a:spcBef>
              <a:spcAft>
                <a:spcPts val="0"/>
              </a:spcAft>
              <a:buNone/>
            </a:pPr>
            <a:r>
              <a:rPr lang="en-US" sz="1100">
                <a:solidFill>
                  <a:srgbClr val="0C343D"/>
                </a:solidFill>
              </a:rPr>
              <a:t>        except Exception as e:</a:t>
            </a:r>
            <a:endParaRPr sz="1100">
              <a:solidFill>
                <a:srgbClr val="0C343D"/>
              </a:solidFill>
            </a:endParaRPr>
          </a:p>
          <a:p>
            <a:pPr indent="0" lvl="0" marL="0" rtl="0" algn="l">
              <a:spcBef>
                <a:spcPts val="0"/>
              </a:spcBef>
              <a:spcAft>
                <a:spcPts val="0"/>
              </a:spcAft>
              <a:buNone/>
            </a:pPr>
            <a:r>
              <a:rPr lang="en-US" sz="1100">
                <a:solidFill>
                  <a:srgbClr val="0C343D"/>
                </a:solidFill>
              </a:rPr>
              <a:t>            print("Error:", e)</a:t>
            </a:r>
            <a:endParaRPr sz="1100">
              <a:solidFill>
                <a:srgbClr val="0C343D"/>
              </a:solidFill>
            </a:endParaRPr>
          </a:p>
          <a:p>
            <a:pPr indent="0" lvl="0" marL="0" rtl="0" algn="l">
              <a:spcBef>
                <a:spcPts val="0"/>
              </a:spcBef>
              <a:spcAft>
                <a:spcPts val="0"/>
              </a:spcAft>
              <a:buNone/>
            </a:pPr>
            <a:r>
              <a:rPr lang="en-US" sz="1100">
                <a:solidFill>
                  <a:srgbClr val="0C343D"/>
                </a:solidFill>
              </a:rPr>
              <a:t>    nested_urls = parser.get_nested_urls()</a:t>
            </a:r>
            <a:endParaRPr sz="1100">
              <a:solidFill>
                <a:srgbClr val="0C343D"/>
              </a:solidFill>
            </a:endParaRPr>
          </a:p>
          <a:p>
            <a:pPr indent="0" lvl="0" marL="0" rtl="0" algn="l">
              <a:spcBef>
                <a:spcPts val="0"/>
              </a:spcBef>
              <a:spcAft>
                <a:spcPts val="0"/>
              </a:spcAft>
              <a:buNone/>
            </a:pPr>
            <a:r>
              <a:rPr lang="en-US" sz="1100">
                <a:solidFill>
                  <a:srgbClr val="0C343D"/>
                </a:solidFill>
              </a:rPr>
              <a:t>    parser.close()</a:t>
            </a:r>
            <a:endParaRPr sz="1100">
              <a:solidFill>
                <a:srgbClr val="0C343D"/>
              </a:solidFill>
            </a:endParaRPr>
          </a:p>
          <a:p>
            <a:pPr indent="0" lvl="0" marL="0" rtl="0" algn="l">
              <a:spcBef>
                <a:spcPts val="0"/>
              </a:spcBef>
              <a:spcAft>
                <a:spcPts val="0"/>
              </a:spcAft>
              <a:buNone/>
            </a:pPr>
            <a:r>
              <a:rPr lang="en-US" sz="1100">
                <a:solidFill>
                  <a:srgbClr val="0C343D"/>
                </a:solidFill>
              </a:rPr>
              <a:t>    parsed_urls.append(current_url)</a:t>
            </a:r>
            <a:endParaRPr sz="1100">
              <a:solidFill>
                <a:srgbClr val="0C343D"/>
              </a:solidFill>
            </a:endParaRPr>
          </a:p>
          <a:p>
            <a:pPr indent="0" lvl="0" marL="0" rtl="0" algn="l">
              <a:spcBef>
                <a:spcPts val="0"/>
              </a:spcBef>
              <a:spcAft>
                <a:spcPts val="0"/>
              </a:spcAft>
              <a:buNone/>
            </a:pPr>
            <a:r>
              <a:rPr lang="en-US" sz="1100">
                <a:solidFill>
                  <a:srgbClr val="0C343D"/>
                </a:solidFill>
              </a:rPr>
              <a:t>    for nested_url in nested_urls:</a:t>
            </a:r>
            <a:endParaRPr sz="1100">
              <a:solidFill>
                <a:srgbClr val="0C343D"/>
              </a:solidFill>
            </a:endParaRPr>
          </a:p>
          <a:p>
            <a:pPr indent="0" lvl="0" marL="0" rtl="0" algn="l">
              <a:spcBef>
                <a:spcPts val="0"/>
              </a:spcBef>
              <a:spcAft>
                <a:spcPts val="0"/>
              </a:spcAft>
              <a:buNone/>
            </a:pPr>
            <a:r>
              <a:rPr lang="en-US" sz="1100">
                <a:solidFill>
                  <a:srgbClr val="0C343D"/>
                </a:solidFill>
              </a:rPr>
              <a:t>        if nested_url not in parsed_urls :</a:t>
            </a:r>
            <a:endParaRPr sz="1100">
              <a:solidFill>
                <a:srgbClr val="0C343D"/>
              </a:solidFill>
            </a:endParaRPr>
          </a:p>
          <a:p>
            <a:pPr indent="0" lvl="0" marL="0" rtl="0" algn="l">
              <a:spcBef>
                <a:spcPts val="0"/>
              </a:spcBef>
              <a:spcAft>
                <a:spcPts val="0"/>
              </a:spcAft>
              <a:buNone/>
            </a:pPr>
            <a:r>
              <a:rPr lang="en-US" sz="1100">
                <a:solidFill>
                  <a:srgbClr val="0C343D"/>
                </a:solidFill>
              </a:rPr>
              <a:t>            raw_urls.append(nested_url)</a:t>
            </a:r>
            <a:endParaRPr sz="1100">
              <a:solidFill>
                <a:srgbClr val="0C343D"/>
              </a:solidFill>
            </a:endParaRPr>
          </a:p>
          <a:p>
            <a:pPr indent="0" lvl="0" marL="0" rtl="0" algn="l">
              <a:spcBef>
                <a:spcPts val="0"/>
              </a:spcBef>
              <a:spcAft>
                <a:spcPts val="0"/>
              </a:spcAft>
              <a:buNone/>
            </a:pPr>
            <a:r>
              <a:rPr lang="en-US" sz="1100">
                <a:solidFill>
                  <a:srgbClr val="0C343D"/>
                </a:solidFill>
              </a:rPr>
              <a:t>    print("URL processed - ", current_url)</a:t>
            </a:r>
            <a:endParaRPr sz="1100">
              <a:solidFill>
                <a:srgbClr val="0C343D"/>
              </a:solidFill>
            </a:endParaRPr>
          </a:p>
          <a:p>
            <a:pPr indent="0" lvl="0" marL="0" rtl="0" algn="l">
              <a:spcBef>
                <a:spcPts val="0"/>
              </a:spcBef>
              <a:spcAft>
                <a:spcPts val="0"/>
              </a:spcAft>
              <a:buNone/>
            </a:pPr>
            <a:r>
              <a:t/>
            </a:r>
            <a:endParaRPr sz="1000">
              <a:solidFill>
                <a:srgbClr val="0C343D"/>
              </a:solidFill>
            </a:endParaRPr>
          </a:p>
        </p:txBody>
      </p:sp>
      <p:pic>
        <p:nvPicPr>
          <p:cNvPr id="153" name="Google Shape;153;p20"/>
          <p:cNvPicPr preferRelativeResize="0"/>
          <p:nvPr/>
        </p:nvPicPr>
        <p:blipFill>
          <a:blip r:embed="rId3">
            <a:alphaModFix/>
          </a:blip>
          <a:stretch>
            <a:fillRect/>
          </a:stretch>
        </p:blipFill>
        <p:spPr>
          <a:xfrm>
            <a:off x="6537150" y="2750939"/>
            <a:ext cx="892118" cy="1073287"/>
          </a:xfrm>
          <a:prstGeom prst="rect">
            <a:avLst/>
          </a:prstGeom>
          <a:noFill/>
          <a:ln>
            <a:noFill/>
          </a:ln>
        </p:spPr>
      </p:pic>
      <p:grpSp>
        <p:nvGrpSpPr>
          <p:cNvPr id="154" name="Google Shape;154;p20"/>
          <p:cNvGrpSpPr/>
          <p:nvPr/>
        </p:nvGrpSpPr>
        <p:grpSpPr>
          <a:xfrm>
            <a:off x="8045353" y="2857925"/>
            <a:ext cx="1076000" cy="1011471"/>
            <a:chOff x="4837825" y="3693863"/>
            <a:chExt cx="1892700" cy="1707412"/>
          </a:xfrm>
        </p:grpSpPr>
        <p:sp>
          <p:nvSpPr>
            <p:cNvPr id="155" name="Google Shape;155;p20"/>
            <p:cNvSpPr/>
            <p:nvPr/>
          </p:nvSpPr>
          <p:spPr>
            <a:xfrm>
              <a:off x="4837825" y="3693863"/>
              <a:ext cx="1892700" cy="15162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0"/>
            <p:cNvPicPr preferRelativeResize="0"/>
            <p:nvPr/>
          </p:nvPicPr>
          <p:blipFill>
            <a:blip r:embed="rId4">
              <a:alphaModFix/>
            </a:blip>
            <a:stretch>
              <a:fillRect/>
            </a:stretch>
          </p:blipFill>
          <p:spPr>
            <a:xfrm>
              <a:off x="5290863" y="3880850"/>
              <a:ext cx="986625" cy="1084525"/>
            </a:xfrm>
            <a:prstGeom prst="rect">
              <a:avLst/>
            </a:prstGeom>
            <a:noFill/>
            <a:ln>
              <a:noFill/>
            </a:ln>
          </p:spPr>
        </p:pic>
        <p:sp>
          <p:nvSpPr>
            <p:cNvPr id="157" name="Google Shape;157;p20"/>
            <p:cNvSpPr/>
            <p:nvPr/>
          </p:nvSpPr>
          <p:spPr>
            <a:xfrm>
              <a:off x="5034625" y="4965375"/>
              <a:ext cx="1499100" cy="4359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158" name="Google Shape;158;p20"/>
            <p:cNvSpPr txBox="1"/>
            <p:nvPr/>
          </p:nvSpPr>
          <p:spPr>
            <a:xfrm>
              <a:off x="5082475" y="5018475"/>
              <a:ext cx="14034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
                  <a:solidFill>
                    <a:srgbClr val="85200C"/>
                  </a:solidFill>
                  <a:latin typeface="Corbel"/>
                  <a:ea typeface="Corbel"/>
                  <a:cs typeface="Corbel"/>
                  <a:sym typeface="Corbel"/>
                </a:rPr>
                <a:t>HTMLParser</a:t>
              </a:r>
              <a:endParaRPr sz="600">
                <a:solidFill>
                  <a:srgbClr val="85200C"/>
                </a:solidFill>
                <a:latin typeface="Corbel"/>
                <a:ea typeface="Corbel"/>
                <a:cs typeface="Corbel"/>
                <a:sym typeface="Corbel"/>
              </a:endParaRPr>
            </a:p>
          </p:txBody>
        </p:sp>
      </p:grpSp>
      <p:sp>
        <p:nvSpPr>
          <p:cNvPr id="159" name="Google Shape;159;p20"/>
          <p:cNvSpPr/>
          <p:nvPr/>
        </p:nvSpPr>
        <p:spPr>
          <a:xfrm>
            <a:off x="7356741" y="3211960"/>
            <a:ext cx="701100" cy="1512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URL 0</a:t>
            </a:r>
            <a:endParaRPr b="1" sz="1100"/>
          </a:p>
        </p:txBody>
      </p:sp>
      <p:cxnSp>
        <p:nvCxnSpPr>
          <p:cNvPr id="160" name="Google Shape;160;p20"/>
          <p:cNvCxnSpPr>
            <a:stCxn id="155" idx="3"/>
            <a:endCxn id="161" idx="1"/>
          </p:cNvCxnSpPr>
          <p:nvPr/>
        </p:nvCxnSpPr>
        <p:spPr>
          <a:xfrm flipH="1" rot="10800000">
            <a:off x="9121353" y="2691123"/>
            <a:ext cx="1407900" cy="615900"/>
          </a:xfrm>
          <a:prstGeom prst="straightConnector1">
            <a:avLst/>
          </a:prstGeom>
          <a:noFill/>
          <a:ln cap="flat" cmpd="sng" w="76200">
            <a:solidFill>
              <a:srgbClr val="00FF00"/>
            </a:solidFill>
            <a:prstDash val="solid"/>
            <a:round/>
            <a:headEnd len="med" w="med" type="none"/>
            <a:tailEnd len="med" w="med" type="stealth"/>
          </a:ln>
        </p:spPr>
      </p:cxnSp>
      <p:grpSp>
        <p:nvGrpSpPr>
          <p:cNvPr id="162" name="Google Shape;162;p20"/>
          <p:cNvGrpSpPr/>
          <p:nvPr/>
        </p:nvGrpSpPr>
        <p:grpSpPr>
          <a:xfrm>
            <a:off x="10529143" y="2262193"/>
            <a:ext cx="595390" cy="857677"/>
            <a:chOff x="8054225" y="2900925"/>
            <a:chExt cx="1047300" cy="1447800"/>
          </a:xfrm>
        </p:grpSpPr>
        <p:sp>
          <p:nvSpPr>
            <p:cNvPr id="161" name="Google Shape;161;p20"/>
            <p:cNvSpPr/>
            <p:nvPr/>
          </p:nvSpPr>
          <p:spPr>
            <a:xfrm>
              <a:off x="8054225" y="2900925"/>
              <a:ext cx="1047300" cy="1447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txBox="1"/>
            <p:nvPr/>
          </p:nvSpPr>
          <p:spPr>
            <a:xfrm>
              <a:off x="8334325" y="2900925"/>
              <a:ext cx="6078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85200C"/>
                  </a:solidFill>
                  <a:latin typeface="Corbel"/>
                  <a:ea typeface="Corbel"/>
                  <a:cs typeface="Corbel"/>
                  <a:sym typeface="Corbel"/>
                </a:rPr>
                <a:t>URL 1</a:t>
              </a:r>
              <a:endParaRPr sz="1200">
                <a:solidFill>
                  <a:srgbClr val="85200C"/>
                </a:solidFill>
                <a:latin typeface="Corbel"/>
                <a:ea typeface="Corbel"/>
                <a:cs typeface="Corbel"/>
                <a:sym typeface="Corbel"/>
              </a:endParaRPr>
            </a:p>
          </p:txBody>
        </p:sp>
        <p:sp>
          <p:nvSpPr>
            <p:cNvPr id="164" name="Google Shape;164;p20"/>
            <p:cNvSpPr txBox="1"/>
            <p:nvPr/>
          </p:nvSpPr>
          <p:spPr>
            <a:xfrm>
              <a:off x="8334325" y="3156225"/>
              <a:ext cx="6078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85200C"/>
                  </a:solidFill>
                  <a:latin typeface="Corbel"/>
                  <a:ea typeface="Corbel"/>
                  <a:cs typeface="Corbel"/>
                  <a:sym typeface="Corbel"/>
                </a:rPr>
                <a:t>URL 2</a:t>
              </a:r>
              <a:endParaRPr sz="1200">
                <a:solidFill>
                  <a:srgbClr val="85200C"/>
                </a:solidFill>
                <a:latin typeface="Corbel"/>
                <a:ea typeface="Corbel"/>
                <a:cs typeface="Corbel"/>
                <a:sym typeface="Corbel"/>
              </a:endParaRPr>
            </a:p>
          </p:txBody>
        </p:sp>
        <p:sp>
          <p:nvSpPr>
            <p:cNvPr id="165" name="Google Shape;165;p20"/>
            <p:cNvSpPr txBox="1"/>
            <p:nvPr/>
          </p:nvSpPr>
          <p:spPr>
            <a:xfrm>
              <a:off x="8334325" y="3722250"/>
              <a:ext cx="607800" cy="255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85200C"/>
                  </a:solidFill>
                  <a:latin typeface="Corbel"/>
                  <a:ea typeface="Corbel"/>
                  <a:cs typeface="Corbel"/>
                  <a:sym typeface="Corbel"/>
                </a:rPr>
                <a:t>URL n</a:t>
              </a:r>
              <a:endParaRPr sz="1200">
                <a:solidFill>
                  <a:srgbClr val="85200C"/>
                </a:solidFill>
                <a:latin typeface="Corbel"/>
                <a:ea typeface="Corbel"/>
                <a:cs typeface="Corbel"/>
                <a:sym typeface="Corbel"/>
              </a:endParaRPr>
            </a:p>
          </p:txBody>
        </p:sp>
        <p:cxnSp>
          <p:nvCxnSpPr>
            <p:cNvPr id="166" name="Google Shape;166;p20"/>
            <p:cNvCxnSpPr/>
            <p:nvPr/>
          </p:nvCxnSpPr>
          <p:spPr>
            <a:xfrm>
              <a:off x="8440475" y="3615075"/>
              <a:ext cx="308400" cy="10500"/>
            </a:xfrm>
            <a:prstGeom prst="straightConnector1">
              <a:avLst/>
            </a:prstGeom>
            <a:noFill/>
            <a:ln cap="flat" cmpd="sng" w="28575">
              <a:solidFill>
                <a:srgbClr val="A61C00"/>
              </a:solidFill>
              <a:prstDash val="dash"/>
              <a:round/>
              <a:headEnd len="med" w="med" type="none"/>
              <a:tailEnd len="med" w="med" type="none"/>
            </a:ln>
          </p:spPr>
        </p:cxnSp>
      </p:grpSp>
      <p:cxnSp>
        <p:nvCxnSpPr>
          <p:cNvPr id="167" name="Google Shape;167;p20"/>
          <p:cNvCxnSpPr>
            <a:stCxn id="155" idx="3"/>
            <a:endCxn id="168" idx="2"/>
          </p:cNvCxnSpPr>
          <p:nvPr/>
        </p:nvCxnSpPr>
        <p:spPr>
          <a:xfrm>
            <a:off x="9121353" y="3307023"/>
            <a:ext cx="1391100" cy="426300"/>
          </a:xfrm>
          <a:prstGeom prst="straightConnector1">
            <a:avLst/>
          </a:prstGeom>
          <a:noFill/>
          <a:ln cap="flat" cmpd="sng" w="76200">
            <a:solidFill>
              <a:srgbClr val="00FF00"/>
            </a:solidFill>
            <a:prstDash val="solid"/>
            <a:round/>
            <a:headEnd len="med" w="med" type="none"/>
            <a:tailEnd len="med" w="med" type="stealth"/>
          </a:ln>
        </p:spPr>
      </p:cxnSp>
      <p:sp>
        <p:nvSpPr>
          <p:cNvPr id="168" name="Google Shape;168;p20"/>
          <p:cNvSpPr/>
          <p:nvPr/>
        </p:nvSpPr>
        <p:spPr>
          <a:xfrm>
            <a:off x="10512510" y="3453011"/>
            <a:ext cx="628500" cy="560700"/>
          </a:xfrm>
          <a:prstGeom prst="can">
            <a:avLst>
              <a:gd fmla="val 25000"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(URL,HTML)</a:t>
            </a:r>
            <a:endParaRPr sz="1200"/>
          </a:p>
        </p:txBody>
      </p:sp>
      <p:sp>
        <p:nvSpPr>
          <p:cNvPr id="169" name="Google Shape;169;p20"/>
          <p:cNvSpPr/>
          <p:nvPr/>
        </p:nvSpPr>
        <p:spPr>
          <a:xfrm>
            <a:off x="11124599" y="2619717"/>
            <a:ext cx="568200" cy="1751100"/>
          </a:xfrm>
          <a:prstGeom prst="curvedLeftArrow">
            <a:avLst>
              <a:gd fmla="val 15322" name="adj1"/>
              <a:gd fmla="val 4214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rot="-5400000">
            <a:off x="9329638" y="2397448"/>
            <a:ext cx="384300" cy="3386100"/>
          </a:xfrm>
          <a:prstGeom prst="bentArrow">
            <a:avLst>
              <a:gd fmla="val 24686" name="adj1"/>
              <a:gd fmla="val 25000" name="adj2"/>
              <a:gd fmla="val 25000" name="adj3"/>
              <a:gd fmla="val 45815"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4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ppt_w</p:attrName>
                                        </p:attrNameLst>
                                      </p:cBhvr>
                                      <p:tavLst>
                                        <p:tav fmla="" tm="0">
                                          <p:val>
                                            <p:strVal val="0"/>
                                          </p:val>
                                        </p:tav>
                                        <p:tav fmla="" tm="100000">
                                          <p:val>
                                            <p:strVal val="#ppt_w"/>
                                          </p:val>
                                        </p:tav>
                                      </p:tavLst>
                                    </p:anim>
                                    <p:anim calcmode="lin" valueType="num">
                                      <p:cBhvr additive="base">
                                        <p:cTn dur="1000"/>
                                        <p:tgtEl>
                                          <p:spTgt spid="15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2044525" y="536275"/>
            <a:ext cx="7883100" cy="78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URL Categorization</a:t>
            </a:r>
            <a:endParaRPr/>
          </a:p>
        </p:txBody>
      </p:sp>
      <p:sp>
        <p:nvSpPr>
          <p:cNvPr id="176" name="Google Shape;176;p21"/>
          <p:cNvSpPr txBox="1"/>
          <p:nvPr>
            <p:ph idx="1" type="body"/>
          </p:nvPr>
        </p:nvSpPr>
        <p:spPr>
          <a:xfrm>
            <a:off x="2044513" y="1878449"/>
            <a:ext cx="9134400" cy="4114800"/>
          </a:xfrm>
          <a:prstGeom prst="rect">
            <a:avLst/>
          </a:prstGeom>
          <a:noFill/>
          <a:ln>
            <a:noFill/>
          </a:ln>
        </p:spPr>
        <p:txBody>
          <a:bodyPr anchorCtr="0" anchor="t" bIns="45700" lIns="91425" spcFirstLastPara="1" rIns="91425" wrap="square" tIns="45700">
            <a:noAutofit/>
          </a:bodyPr>
          <a:lstStyle/>
          <a:p>
            <a:pPr indent="-223837" lvl="0" marL="223837" rtl="0" algn="l">
              <a:lnSpc>
                <a:spcPct val="90000"/>
              </a:lnSpc>
              <a:spcBef>
                <a:spcPts val="1800"/>
              </a:spcBef>
              <a:spcAft>
                <a:spcPts val="0"/>
              </a:spcAft>
              <a:buSzPts val="2400"/>
              <a:buChar char="•"/>
            </a:pPr>
            <a:r>
              <a:rPr lang="en-US"/>
              <a:t>Final stage of the collection </a:t>
            </a:r>
            <a:endParaRPr/>
          </a:p>
          <a:p>
            <a:pPr indent="-185737" lvl="0" marL="223837" rtl="0" algn="l">
              <a:lnSpc>
                <a:spcPct val="90000"/>
              </a:lnSpc>
              <a:spcBef>
                <a:spcPts val="1800"/>
              </a:spcBef>
              <a:spcAft>
                <a:spcPts val="0"/>
              </a:spcAft>
              <a:buSzPts val="1800"/>
              <a:buChar char="•"/>
            </a:pPr>
            <a:r>
              <a:rPr lang="en-US"/>
              <a:t>Categorizes the collected urls by domain</a:t>
            </a:r>
            <a:endParaRPr/>
          </a:p>
        </p:txBody>
      </p:sp>
    </p:spTree>
  </p:cSld>
  <p:clrMapOvr>
    <a:masterClrMapping/>
  </p:clrMapOvr>
  <mc:AlternateContent>
    <mc:Choice Requires="p14">
      <p:transition spd="slow" p14:dur="42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