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6858000" cy="5143500"/>
  <p:notesSz cx="6858000" cy="9144000"/>
  <p:embeddedFontLst>
    <p:embeddedFont>
      <p:font typeface="Poppins" panose="00000500000000000000" pitchFamily="2" charset="0"/>
      <p:regular r:id="rId11"/>
      <p:bold r:id="rId12"/>
      <p:italic r:id="rId13"/>
      <p:boldItalic r:id="rId14"/>
    </p:embeddedFont>
    <p:embeddedFont>
      <p:font typeface="Poppins SemiBold" panose="00000700000000000000" pitchFamily="2" charset="0"/>
      <p:regular r:id="rId15"/>
      <p:bold r:id="rId16"/>
      <p:italic r:id="rId17"/>
      <p:boldItalic r:id="rId18"/>
    </p:embeddedFont>
    <p:embeddedFont>
      <p:font typeface="Roboto" panose="02000000000000000000" pitchFamily="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747775"/>
          </p15:clr>
        </p15:guide>
        <p15:guide id="2" pos="216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162" y="67"/>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9fcf8ef43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9fcf8ef4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fcf8ef437_0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fcf8ef43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a0653a876d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a0653a876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a0653a876d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a0653a876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fcf8ef437_0_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fcf8ef43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0653a876d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0653a876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0653a876d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0653a876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2" name="Google Shape;12;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3" name="Google Shape;13;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7" name="Google Shape;47;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rmAutofit/>
          </a:bodyPr>
          <a:lstStyle>
            <a:lvl1pPr marL="342900" lvl="0" indent="-257175" algn="ctr">
              <a:spcBef>
                <a:spcPts val="0"/>
              </a:spcBef>
              <a:spcAft>
                <a:spcPts val="0"/>
              </a:spcAft>
              <a:buSzPts val="1800"/>
              <a:buChar char="●"/>
              <a:defRPr/>
            </a:lvl1pPr>
            <a:lvl2pPr marL="685800" lvl="1" indent="-238125" algn="ctr">
              <a:spcBef>
                <a:spcPts val="0"/>
              </a:spcBef>
              <a:spcAft>
                <a:spcPts val="0"/>
              </a:spcAft>
              <a:buSzPts val="1400"/>
              <a:buChar char="○"/>
              <a:defRPr/>
            </a:lvl2pPr>
            <a:lvl3pPr marL="1028700" lvl="2" indent="-238125" algn="ctr">
              <a:spcBef>
                <a:spcPts val="0"/>
              </a:spcBef>
              <a:spcAft>
                <a:spcPts val="0"/>
              </a:spcAft>
              <a:buSzPts val="1400"/>
              <a:buChar char="■"/>
              <a:defRPr/>
            </a:lvl3pPr>
            <a:lvl4pPr marL="1371600" lvl="3" indent="-238125" algn="ctr">
              <a:spcBef>
                <a:spcPts val="0"/>
              </a:spcBef>
              <a:spcAft>
                <a:spcPts val="0"/>
              </a:spcAft>
              <a:buSzPts val="1400"/>
              <a:buChar char="●"/>
              <a:defRPr/>
            </a:lvl4pPr>
            <a:lvl5pPr marL="1714500" lvl="4" indent="-238125" algn="ctr">
              <a:spcBef>
                <a:spcPts val="0"/>
              </a:spcBef>
              <a:spcAft>
                <a:spcPts val="0"/>
              </a:spcAft>
              <a:buSzPts val="1400"/>
              <a:buChar char="○"/>
              <a:defRPr/>
            </a:lvl5pPr>
            <a:lvl6pPr marL="2057400" lvl="5" indent="-238125" algn="ctr">
              <a:spcBef>
                <a:spcPts val="0"/>
              </a:spcBef>
              <a:spcAft>
                <a:spcPts val="0"/>
              </a:spcAft>
              <a:buSzPts val="1400"/>
              <a:buChar char="■"/>
              <a:defRPr/>
            </a:lvl6pPr>
            <a:lvl7pPr marL="2400300" lvl="6" indent="-238125" algn="ctr">
              <a:spcBef>
                <a:spcPts val="0"/>
              </a:spcBef>
              <a:spcAft>
                <a:spcPts val="0"/>
              </a:spcAft>
              <a:buSzPts val="1400"/>
              <a:buChar char="●"/>
              <a:defRPr/>
            </a:lvl7pPr>
            <a:lvl8pPr marL="2743200" lvl="7" indent="-238125" algn="ctr">
              <a:spcBef>
                <a:spcPts val="0"/>
              </a:spcBef>
              <a:spcAft>
                <a:spcPts val="0"/>
              </a:spcAft>
              <a:buSzPts val="1400"/>
              <a:buChar char="○"/>
              <a:defRPr/>
            </a:lvl8pPr>
            <a:lvl9pPr marL="3086100" lvl="8" indent="-238125"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6" name="Google Shape;16;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rmAutofit/>
          </a:bodyPr>
          <a:lstStyle>
            <a:lvl1pPr marL="342900" lvl="0" indent="-257175">
              <a:spcBef>
                <a:spcPts val="0"/>
              </a:spcBef>
              <a:spcAft>
                <a:spcPts val="0"/>
              </a:spcAft>
              <a:buSzPts val="1800"/>
              <a:buChar char="●"/>
              <a:defRPr/>
            </a:lvl1pPr>
            <a:lvl2pPr marL="685800" lvl="1" indent="-238125">
              <a:spcBef>
                <a:spcPts val="0"/>
              </a:spcBef>
              <a:spcAft>
                <a:spcPts val="0"/>
              </a:spcAft>
              <a:buSzPts val="1400"/>
              <a:buChar char="○"/>
              <a:defRPr/>
            </a:lvl2pPr>
            <a:lvl3pPr marL="1028700" lvl="2" indent="-238125">
              <a:spcBef>
                <a:spcPts val="0"/>
              </a:spcBef>
              <a:spcAft>
                <a:spcPts val="0"/>
              </a:spcAft>
              <a:buSzPts val="1400"/>
              <a:buChar char="■"/>
              <a:defRPr/>
            </a:lvl3pPr>
            <a:lvl4pPr marL="1371600" lvl="3" indent="-238125">
              <a:spcBef>
                <a:spcPts val="0"/>
              </a:spcBef>
              <a:spcAft>
                <a:spcPts val="0"/>
              </a:spcAft>
              <a:buSzPts val="1400"/>
              <a:buChar char="●"/>
              <a:defRPr/>
            </a:lvl4pPr>
            <a:lvl5pPr marL="1714500" lvl="4" indent="-238125">
              <a:spcBef>
                <a:spcPts val="0"/>
              </a:spcBef>
              <a:spcAft>
                <a:spcPts val="0"/>
              </a:spcAft>
              <a:buSzPts val="1400"/>
              <a:buChar char="○"/>
              <a:defRPr/>
            </a:lvl5pPr>
            <a:lvl6pPr marL="2057400" lvl="5" indent="-238125">
              <a:spcBef>
                <a:spcPts val="0"/>
              </a:spcBef>
              <a:spcAft>
                <a:spcPts val="0"/>
              </a:spcAft>
              <a:buSzPts val="1400"/>
              <a:buChar char="■"/>
              <a:defRPr/>
            </a:lvl6pPr>
            <a:lvl7pPr marL="2400300" lvl="6" indent="-238125">
              <a:spcBef>
                <a:spcPts val="0"/>
              </a:spcBef>
              <a:spcAft>
                <a:spcPts val="0"/>
              </a:spcAft>
              <a:buSzPts val="1400"/>
              <a:buChar char="●"/>
              <a:defRPr/>
            </a:lvl7pPr>
            <a:lvl8pPr marL="2743200" lvl="7" indent="-238125">
              <a:spcBef>
                <a:spcPts val="0"/>
              </a:spcBef>
              <a:spcAft>
                <a:spcPts val="0"/>
              </a:spcAft>
              <a:buSzPts val="1400"/>
              <a:buChar char="○"/>
              <a:defRPr/>
            </a:lvl8pPr>
            <a:lvl9pPr marL="3086100" lvl="8" indent="-238125">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rmAutofit/>
          </a:bodyPr>
          <a:lstStyle>
            <a:lvl1pPr marL="342900" lvl="0" indent="-238125">
              <a:spcBef>
                <a:spcPts val="0"/>
              </a:spcBef>
              <a:spcAft>
                <a:spcPts val="0"/>
              </a:spcAft>
              <a:buSzPts val="1400"/>
              <a:buChar char="●"/>
              <a:defRPr sz="1050"/>
            </a:lvl1pPr>
            <a:lvl2pPr marL="685800" lvl="1" indent="-228600">
              <a:spcBef>
                <a:spcPts val="0"/>
              </a:spcBef>
              <a:spcAft>
                <a:spcPts val="0"/>
              </a:spcAft>
              <a:buSzPts val="1200"/>
              <a:buChar char="○"/>
              <a:defRPr sz="900"/>
            </a:lvl2pPr>
            <a:lvl3pPr marL="1028700" lvl="2" indent="-228600">
              <a:spcBef>
                <a:spcPts val="0"/>
              </a:spcBef>
              <a:spcAft>
                <a:spcPts val="0"/>
              </a:spcAft>
              <a:buSzPts val="1200"/>
              <a:buChar char="■"/>
              <a:defRPr sz="900"/>
            </a:lvl3pPr>
            <a:lvl4pPr marL="1371600" lvl="3" indent="-228600">
              <a:spcBef>
                <a:spcPts val="0"/>
              </a:spcBef>
              <a:spcAft>
                <a:spcPts val="0"/>
              </a:spcAft>
              <a:buSzPts val="1200"/>
              <a:buChar char="●"/>
              <a:defRPr sz="900"/>
            </a:lvl4pPr>
            <a:lvl5pPr marL="1714500" lvl="4" indent="-228600">
              <a:spcBef>
                <a:spcPts val="0"/>
              </a:spcBef>
              <a:spcAft>
                <a:spcPts val="0"/>
              </a:spcAft>
              <a:buSzPts val="1200"/>
              <a:buChar char="○"/>
              <a:defRPr sz="900"/>
            </a:lvl5pPr>
            <a:lvl6pPr marL="2057400" lvl="5" indent="-228600">
              <a:spcBef>
                <a:spcPts val="0"/>
              </a:spcBef>
              <a:spcAft>
                <a:spcPts val="0"/>
              </a:spcAft>
              <a:buSzPts val="1200"/>
              <a:buChar char="■"/>
              <a:defRPr sz="900"/>
            </a:lvl6pPr>
            <a:lvl7pPr marL="2400300" lvl="6" indent="-228600">
              <a:spcBef>
                <a:spcPts val="0"/>
              </a:spcBef>
              <a:spcAft>
                <a:spcPts val="0"/>
              </a:spcAft>
              <a:buSzPts val="1200"/>
              <a:buChar char="●"/>
              <a:defRPr sz="900"/>
            </a:lvl7pPr>
            <a:lvl8pPr marL="2743200" lvl="7" indent="-228600">
              <a:spcBef>
                <a:spcPts val="0"/>
              </a:spcBef>
              <a:spcAft>
                <a:spcPts val="0"/>
              </a:spcAft>
              <a:buSzPts val="1200"/>
              <a:buChar char="○"/>
              <a:defRPr sz="900"/>
            </a:lvl8pPr>
            <a:lvl9pPr marL="3086100" lvl="8" indent="-228600">
              <a:spcBef>
                <a:spcPts val="0"/>
              </a:spcBef>
              <a:spcAft>
                <a:spcPts val="0"/>
              </a:spcAft>
              <a:buSzPts val="1200"/>
              <a:buChar char="■"/>
              <a:defRPr sz="900"/>
            </a:lvl9pPr>
          </a:lstStyle>
          <a:p>
            <a:endParaRPr/>
          </a:p>
        </p:txBody>
      </p:sp>
      <p:sp>
        <p:nvSpPr>
          <p:cNvPr id="24" name="Google Shape;24;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rmAutofit/>
          </a:bodyPr>
          <a:lstStyle>
            <a:lvl1pPr marL="342900" lvl="0" indent="-238125">
              <a:spcBef>
                <a:spcPts val="0"/>
              </a:spcBef>
              <a:spcAft>
                <a:spcPts val="0"/>
              </a:spcAft>
              <a:buSzPts val="1400"/>
              <a:buChar char="●"/>
              <a:defRPr sz="1050"/>
            </a:lvl1pPr>
            <a:lvl2pPr marL="685800" lvl="1" indent="-228600">
              <a:spcBef>
                <a:spcPts val="0"/>
              </a:spcBef>
              <a:spcAft>
                <a:spcPts val="0"/>
              </a:spcAft>
              <a:buSzPts val="1200"/>
              <a:buChar char="○"/>
              <a:defRPr sz="900"/>
            </a:lvl2pPr>
            <a:lvl3pPr marL="1028700" lvl="2" indent="-228600">
              <a:spcBef>
                <a:spcPts val="0"/>
              </a:spcBef>
              <a:spcAft>
                <a:spcPts val="0"/>
              </a:spcAft>
              <a:buSzPts val="1200"/>
              <a:buChar char="■"/>
              <a:defRPr sz="900"/>
            </a:lvl3pPr>
            <a:lvl4pPr marL="1371600" lvl="3" indent="-228600">
              <a:spcBef>
                <a:spcPts val="0"/>
              </a:spcBef>
              <a:spcAft>
                <a:spcPts val="0"/>
              </a:spcAft>
              <a:buSzPts val="1200"/>
              <a:buChar char="●"/>
              <a:defRPr sz="900"/>
            </a:lvl4pPr>
            <a:lvl5pPr marL="1714500" lvl="4" indent="-228600">
              <a:spcBef>
                <a:spcPts val="0"/>
              </a:spcBef>
              <a:spcAft>
                <a:spcPts val="0"/>
              </a:spcAft>
              <a:buSzPts val="1200"/>
              <a:buChar char="○"/>
              <a:defRPr sz="900"/>
            </a:lvl5pPr>
            <a:lvl6pPr marL="2057400" lvl="5" indent="-228600">
              <a:spcBef>
                <a:spcPts val="0"/>
              </a:spcBef>
              <a:spcAft>
                <a:spcPts val="0"/>
              </a:spcAft>
              <a:buSzPts val="1200"/>
              <a:buChar char="■"/>
              <a:defRPr sz="900"/>
            </a:lvl6pPr>
            <a:lvl7pPr marL="2400300" lvl="6" indent="-228600">
              <a:spcBef>
                <a:spcPts val="0"/>
              </a:spcBef>
              <a:spcAft>
                <a:spcPts val="0"/>
              </a:spcAft>
              <a:buSzPts val="1200"/>
              <a:buChar char="●"/>
              <a:defRPr sz="900"/>
            </a:lvl7pPr>
            <a:lvl8pPr marL="2743200" lvl="7" indent="-228600">
              <a:spcBef>
                <a:spcPts val="0"/>
              </a:spcBef>
              <a:spcAft>
                <a:spcPts val="0"/>
              </a:spcAft>
              <a:buSzPts val="1200"/>
              <a:buChar char="○"/>
              <a:defRPr sz="900"/>
            </a:lvl8pPr>
            <a:lvl9pPr marL="3086100" lvl="8" indent="-228600">
              <a:spcBef>
                <a:spcPts val="0"/>
              </a:spcBef>
              <a:spcAft>
                <a:spcPts val="0"/>
              </a:spcAft>
              <a:buSzPts val="1200"/>
              <a:buChar char="■"/>
              <a:defRPr sz="900"/>
            </a:lvl9pPr>
          </a:lstStyle>
          <a:p>
            <a:endParaRPr/>
          </a:p>
        </p:txBody>
      </p:sp>
      <p:sp>
        <p:nvSpPr>
          <p:cNvPr id="25" name="Google Shape;25;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1" name="Google Shape;31;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rmAutofit/>
          </a:bodyPr>
          <a:lstStyle>
            <a:lvl1pPr marL="342900" lvl="0" indent="-228600">
              <a:spcBef>
                <a:spcPts val="0"/>
              </a:spcBef>
              <a:spcAft>
                <a:spcPts val="0"/>
              </a:spcAft>
              <a:buSzPts val="1200"/>
              <a:buChar char="●"/>
              <a:defRPr sz="900"/>
            </a:lvl1pPr>
            <a:lvl2pPr marL="685800" lvl="1" indent="-228600">
              <a:spcBef>
                <a:spcPts val="0"/>
              </a:spcBef>
              <a:spcAft>
                <a:spcPts val="0"/>
              </a:spcAft>
              <a:buSzPts val="1200"/>
              <a:buChar char="○"/>
              <a:defRPr sz="900"/>
            </a:lvl2pPr>
            <a:lvl3pPr marL="1028700" lvl="2" indent="-228600">
              <a:spcBef>
                <a:spcPts val="0"/>
              </a:spcBef>
              <a:spcAft>
                <a:spcPts val="0"/>
              </a:spcAft>
              <a:buSzPts val="1200"/>
              <a:buChar char="■"/>
              <a:defRPr sz="900"/>
            </a:lvl3pPr>
            <a:lvl4pPr marL="1371600" lvl="3" indent="-228600">
              <a:spcBef>
                <a:spcPts val="0"/>
              </a:spcBef>
              <a:spcAft>
                <a:spcPts val="0"/>
              </a:spcAft>
              <a:buSzPts val="1200"/>
              <a:buChar char="●"/>
              <a:defRPr sz="900"/>
            </a:lvl4pPr>
            <a:lvl5pPr marL="1714500" lvl="4" indent="-228600">
              <a:spcBef>
                <a:spcPts val="0"/>
              </a:spcBef>
              <a:spcAft>
                <a:spcPts val="0"/>
              </a:spcAft>
              <a:buSzPts val="1200"/>
              <a:buChar char="○"/>
              <a:defRPr sz="900"/>
            </a:lvl5pPr>
            <a:lvl6pPr marL="2057400" lvl="5" indent="-228600">
              <a:spcBef>
                <a:spcPts val="0"/>
              </a:spcBef>
              <a:spcAft>
                <a:spcPts val="0"/>
              </a:spcAft>
              <a:buSzPts val="1200"/>
              <a:buChar char="■"/>
              <a:defRPr sz="900"/>
            </a:lvl6pPr>
            <a:lvl7pPr marL="2400300" lvl="6" indent="-228600">
              <a:spcBef>
                <a:spcPts val="0"/>
              </a:spcBef>
              <a:spcAft>
                <a:spcPts val="0"/>
              </a:spcAft>
              <a:buSzPts val="1200"/>
              <a:buChar char="●"/>
              <a:defRPr sz="900"/>
            </a:lvl7pPr>
            <a:lvl8pPr marL="2743200" lvl="7" indent="-228600">
              <a:spcBef>
                <a:spcPts val="0"/>
              </a:spcBef>
              <a:spcAft>
                <a:spcPts val="0"/>
              </a:spcAft>
              <a:buSzPts val="1200"/>
              <a:buChar char="○"/>
              <a:defRPr sz="900"/>
            </a:lvl8pPr>
            <a:lvl9pPr marL="3086100" lvl="8" indent="-228600">
              <a:spcBef>
                <a:spcPts val="0"/>
              </a:spcBef>
              <a:spcAft>
                <a:spcPts val="0"/>
              </a:spcAft>
              <a:buSzPts val="1200"/>
              <a:buChar char="■"/>
              <a:defRPr sz="900"/>
            </a:lvl9pPr>
          </a:lstStyle>
          <a:p>
            <a:endParaRPr/>
          </a:p>
        </p:txBody>
      </p:sp>
      <p:sp>
        <p:nvSpPr>
          <p:cNvPr id="32" name="Google Shape;32;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5" name="Google Shape;35;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8" name="Google Shape;38;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9" name="Google Shape;39;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40" name="Google Shape;40;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rmAutofit/>
          </a:bodyPr>
          <a:lstStyle>
            <a:lvl1pPr marL="342900" lvl="0" indent="-257175">
              <a:spcBef>
                <a:spcPts val="0"/>
              </a:spcBef>
              <a:spcAft>
                <a:spcPts val="0"/>
              </a:spcAft>
              <a:buSzPts val="1800"/>
              <a:buChar char="●"/>
              <a:defRPr/>
            </a:lvl1pPr>
            <a:lvl2pPr marL="685800" lvl="1" indent="-238125">
              <a:spcBef>
                <a:spcPts val="0"/>
              </a:spcBef>
              <a:spcAft>
                <a:spcPts val="0"/>
              </a:spcAft>
              <a:buSzPts val="1400"/>
              <a:buChar char="○"/>
              <a:defRPr/>
            </a:lvl2pPr>
            <a:lvl3pPr marL="1028700" lvl="2" indent="-238125">
              <a:spcBef>
                <a:spcPts val="0"/>
              </a:spcBef>
              <a:spcAft>
                <a:spcPts val="0"/>
              </a:spcAft>
              <a:buSzPts val="1400"/>
              <a:buChar char="■"/>
              <a:defRPr/>
            </a:lvl3pPr>
            <a:lvl4pPr marL="1371600" lvl="3" indent="-238125">
              <a:spcBef>
                <a:spcPts val="0"/>
              </a:spcBef>
              <a:spcAft>
                <a:spcPts val="0"/>
              </a:spcAft>
              <a:buSzPts val="1400"/>
              <a:buChar char="●"/>
              <a:defRPr/>
            </a:lvl4pPr>
            <a:lvl5pPr marL="1714500" lvl="4" indent="-238125">
              <a:spcBef>
                <a:spcPts val="0"/>
              </a:spcBef>
              <a:spcAft>
                <a:spcPts val="0"/>
              </a:spcAft>
              <a:buSzPts val="1400"/>
              <a:buChar char="○"/>
              <a:defRPr/>
            </a:lvl5pPr>
            <a:lvl6pPr marL="2057400" lvl="5" indent="-238125">
              <a:spcBef>
                <a:spcPts val="0"/>
              </a:spcBef>
              <a:spcAft>
                <a:spcPts val="0"/>
              </a:spcAft>
              <a:buSzPts val="1400"/>
              <a:buChar char="■"/>
              <a:defRPr/>
            </a:lvl6pPr>
            <a:lvl7pPr marL="2400300" lvl="6" indent="-238125">
              <a:spcBef>
                <a:spcPts val="0"/>
              </a:spcBef>
              <a:spcAft>
                <a:spcPts val="0"/>
              </a:spcAft>
              <a:buSzPts val="1400"/>
              <a:buChar char="●"/>
              <a:defRPr/>
            </a:lvl7pPr>
            <a:lvl8pPr marL="2743200" lvl="7" indent="-238125">
              <a:spcBef>
                <a:spcPts val="0"/>
              </a:spcBef>
              <a:spcAft>
                <a:spcPts val="0"/>
              </a:spcAft>
              <a:buSzPts val="1400"/>
              <a:buChar char="○"/>
              <a:defRPr/>
            </a:lvl8pPr>
            <a:lvl9pPr marL="3086100" lvl="8" indent="-238125">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rmAutofit/>
          </a:bodyPr>
          <a:lstStyle>
            <a:lvl1pPr marL="342900" lvl="0" indent="-17145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rm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pic>
        <p:nvPicPr>
          <p:cNvPr id="9" name="Google Shape;9;p1"/>
          <p:cNvPicPr preferRelativeResize="0"/>
          <p:nvPr/>
        </p:nvPicPr>
        <p:blipFill rotWithShape="1">
          <a:blip r:embed="rId13">
            <a:alphaModFix/>
          </a:blip>
          <a:srcRect l="19"/>
          <a:stretch/>
        </p:blipFill>
        <p:spPr>
          <a:xfrm>
            <a:off x="-988885" y="-1566550"/>
            <a:ext cx="8835769" cy="6710475"/>
          </a:xfrm>
          <a:prstGeom prst="rect">
            <a:avLst/>
          </a:prstGeom>
          <a:noFill/>
          <a:ln>
            <a:noFill/>
          </a:ln>
          <a:effectLst>
            <a:outerShdw blurRad="57150" dist="19050" dir="5400000" algn="bl" rotWithShape="0">
              <a:srgbClr val="000000">
                <a:alpha val="50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classic-encryption-455.azurewebsites.net/classi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33781" y="1201369"/>
            <a:ext cx="6390450" cy="1539450"/>
          </a:xfrm>
          <a:prstGeom prst="rect">
            <a:avLst/>
          </a:prstGeom>
        </p:spPr>
        <p:txBody>
          <a:bodyPr spcFirstLastPara="1" wrap="square" lIns="68569" tIns="68569" rIns="68569" bIns="68569" anchor="b" anchorCtr="0">
            <a:normAutofit/>
          </a:bodyPr>
          <a:lstStyle/>
          <a:p>
            <a:r>
              <a:rPr lang="en" b="1">
                <a:solidFill>
                  <a:schemeClr val="lt1"/>
                </a:solidFill>
                <a:latin typeface="Poppins"/>
                <a:ea typeface="Poppins"/>
                <a:cs typeface="Poppins"/>
                <a:sym typeface="Poppins"/>
              </a:rPr>
              <a:t>Classical Encryption</a:t>
            </a:r>
            <a:endParaRPr b="1">
              <a:solidFill>
                <a:schemeClr val="lt1"/>
              </a:solidFill>
              <a:latin typeface="Poppins"/>
              <a:ea typeface="Poppins"/>
              <a:cs typeface="Poppins"/>
              <a:sym typeface="Poppins"/>
            </a:endParaRPr>
          </a:p>
        </p:txBody>
      </p:sp>
      <p:sp>
        <p:nvSpPr>
          <p:cNvPr id="56" name="Google Shape;56;p13"/>
          <p:cNvSpPr txBox="1">
            <a:spLocks noGrp="1"/>
          </p:cNvSpPr>
          <p:nvPr>
            <p:ph type="subTitle" idx="1"/>
          </p:nvPr>
        </p:nvSpPr>
        <p:spPr>
          <a:xfrm>
            <a:off x="233775" y="2768531"/>
            <a:ext cx="6390450" cy="946575"/>
          </a:xfrm>
          <a:prstGeom prst="rect">
            <a:avLst/>
          </a:prstGeom>
        </p:spPr>
        <p:txBody>
          <a:bodyPr spcFirstLastPara="1" wrap="square" lIns="68569" tIns="68569" rIns="68569" bIns="68569" anchor="t" anchorCtr="0">
            <a:normAutofit fontScale="77500" lnSpcReduction="20000"/>
          </a:bodyPr>
          <a:lstStyle/>
          <a:p>
            <a:pPr marL="0" indent="0"/>
            <a:r>
              <a:rPr lang="en-US">
                <a:solidFill>
                  <a:schemeClr val="lt1"/>
                </a:solidFill>
              </a:rPr>
              <a:t>Sarjoun Radiyeh</a:t>
            </a:r>
            <a:endParaRPr lang="en" dirty="0">
              <a:solidFill>
                <a:schemeClr val="lt1"/>
              </a:solidFill>
            </a:endParaRPr>
          </a:p>
          <a:p>
            <a:pPr marL="0" indent="0"/>
            <a:r>
              <a:rPr lang="en" dirty="0">
                <a:solidFill>
                  <a:schemeClr val="lt1"/>
                </a:solidFill>
              </a:rPr>
              <a:t>Antoine Abou Faycal</a:t>
            </a:r>
            <a:endParaRPr dirty="0">
              <a:solidFill>
                <a:schemeClr val="lt1"/>
              </a:solidFill>
            </a:endParaRPr>
          </a:p>
          <a:p>
            <a:pPr marL="0" indent="0"/>
            <a:r>
              <a:rPr lang="en" dirty="0">
                <a:solidFill>
                  <a:schemeClr val="lt1"/>
                </a:solidFill>
              </a:rPr>
              <a:t>Wael Dgheim</a:t>
            </a:r>
            <a:endParaRPr dirty="0">
              <a:solidFill>
                <a:schemeClr val="lt1"/>
              </a:solidFill>
            </a:endParaRPr>
          </a:p>
          <a:p>
            <a:pPr marL="0" indent="0"/>
            <a:r>
              <a:rPr lang="en" dirty="0">
                <a:solidFill>
                  <a:schemeClr val="lt1"/>
                </a:solidFill>
              </a:rPr>
              <a:t>Adel El Kadi</a:t>
            </a:r>
            <a:endParaRPr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320229" y="750338"/>
            <a:ext cx="2772450" cy="686025"/>
          </a:xfrm>
          <a:prstGeom prst="rect">
            <a:avLst/>
          </a:prstGeom>
        </p:spPr>
        <p:txBody>
          <a:bodyPr spcFirstLastPara="1" wrap="square" lIns="68569" tIns="68569" rIns="68569" bIns="68569" anchor="t" anchorCtr="0">
            <a:noAutofit/>
          </a:bodyPr>
          <a:lstStyle/>
          <a:p>
            <a:r>
              <a:rPr lang="en" sz="3900" b="1">
                <a:solidFill>
                  <a:schemeClr val="lt1"/>
                </a:solidFill>
                <a:latin typeface="Poppins"/>
                <a:ea typeface="Poppins"/>
                <a:cs typeface="Poppins"/>
                <a:sym typeface="Poppins"/>
              </a:rPr>
              <a:t>OUTLINE</a:t>
            </a:r>
            <a:endParaRPr sz="3900" b="1">
              <a:solidFill>
                <a:schemeClr val="lt1"/>
              </a:solidFill>
              <a:latin typeface="Poppins"/>
              <a:ea typeface="Poppins"/>
              <a:cs typeface="Poppins"/>
              <a:sym typeface="Poppins"/>
            </a:endParaRPr>
          </a:p>
        </p:txBody>
      </p:sp>
      <p:sp>
        <p:nvSpPr>
          <p:cNvPr id="62" name="Google Shape;62;p14"/>
          <p:cNvSpPr/>
          <p:nvPr/>
        </p:nvSpPr>
        <p:spPr>
          <a:xfrm>
            <a:off x="2213794" y="1386638"/>
            <a:ext cx="2463300" cy="49725"/>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grpSp>
        <p:nvGrpSpPr>
          <p:cNvPr id="63" name="Google Shape;63;p14"/>
          <p:cNvGrpSpPr/>
          <p:nvPr/>
        </p:nvGrpSpPr>
        <p:grpSpPr>
          <a:xfrm>
            <a:off x="341083" y="1968429"/>
            <a:ext cx="1252664" cy="1140615"/>
            <a:chOff x="-848400" y="1444950"/>
            <a:chExt cx="2240400" cy="2180700"/>
          </a:xfrm>
        </p:grpSpPr>
        <p:sp>
          <p:nvSpPr>
            <p:cNvPr id="64" name="Google Shape;64;p14"/>
            <p:cNvSpPr/>
            <p:nvPr/>
          </p:nvSpPr>
          <p:spPr>
            <a:xfrm>
              <a:off x="-848400" y="1444950"/>
              <a:ext cx="2240400" cy="2180700"/>
            </a:xfrm>
            <a:prstGeom prst="rect">
              <a:avLst/>
            </a:prstGeom>
            <a:solidFill>
              <a:srgbClr val="000000">
                <a:alpha val="4392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pic>
          <p:nvPicPr>
            <p:cNvPr id="65" name="Google Shape;65;p14"/>
            <p:cNvPicPr preferRelativeResize="0"/>
            <p:nvPr/>
          </p:nvPicPr>
          <p:blipFill>
            <a:blip r:embed="rId3">
              <a:alphaModFix/>
            </a:blip>
            <a:stretch>
              <a:fillRect/>
            </a:stretch>
          </p:blipFill>
          <p:spPr>
            <a:xfrm>
              <a:off x="-251820" y="1649500"/>
              <a:ext cx="1169123" cy="1169129"/>
            </a:xfrm>
            <a:prstGeom prst="rect">
              <a:avLst/>
            </a:prstGeom>
            <a:noFill/>
            <a:ln>
              <a:noFill/>
            </a:ln>
          </p:spPr>
        </p:pic>
        <p:sp>
          <p:nvSpPr>
            <p:cNvPr id="66" name="Google Shape;66;p14"/>
            <p:cNvSpPr txBox="1"/>
            <p:nvPr/>
          </p:nvSpPr>
          <p:spPr>
            <a:xfrm>
              <a:off x="-542209" y="2933349"/>
              <a:ext cx="1749900" cy="530400"/>
            </a:xfrm>
            <a:prstGeom prst="rect">
              <a:avLst/>
            </a:prstGeom>
            <a:noFill/>
            <a:ln>
              <a:noFill/>
            </a:ln>
          </p:spPr>
          <p:txBody>
            <a:bodyPr spcFirstLastPara="1" wrap="square" lIns="68569" tIns="68569" rIns="68569" bIns="68569" anchor="t" anchorCtr="0">
              <a:noAutofit/>
            </a:bodyPr>
            <a:lstStyle/>
            <a:p>
              <a:r>
                <a:rPr lang="en" sz="900" b="1">
                  <a:solidFill>
                    <a:schemeClr val="lt1"/>
                  </a:solidFill>
                  <a:latin typeface="Poppins"/>
                  <a:ea typeface="Poppins"/>
                  <a:cs typeface="Poppins"/>
                  <a:sym typeface="Poppins"/>
                </a:rPr>
                <a:t>Introduction</a:t>
              </a:r>
              <a:endParaRPr sz="900" b="1">
                <a:solidFill>
                  <a:schemeClr val="lt1"/>
                </a:solidFill>
                <a:latin typeface="Poppins"/>
                <a:ea typeface="Poppins"/>
                <a:cs typeface="Poppins"/>
                <a:sym typeface="Poppins"/>
              </a:endParaRPr>
            </a:p>
          </p:txBody>
        </p:sp>
      </p:grpSp>
      <p:grpSp>
        <p:nvGrpSpPr>
          <p:cNvPr id="67" name="Google Shape;67;p14"/>
          <p:cNvGrpSpPr/>
          <p:nvPr/>
        </p:nvGrpSpPr>
        <p:grpSpPr>
          <a:xfrm>
            <a:off x="4077807" y="1968429"/>
            <a:ext cx="1300028" cy="1140615"/>
            <a:chOff x="7373611" y="1444950"/>
            <a:chExt cx="2366700" cy="2180700"/>
          </a:xfrm>
        </p:grpSpPr>
        <p:sp>
          <p:nvSpPr>
            <p:cNvPr id="68" name="Google Shape;68;p14"/>
            <p:cNvSpPr/>
            <p:nvPr/>
          </p:nvSpPr>
          <p:spPr>
            <a:xfrm>
              <a:off x="7436775" y="1444950"/>
              <a:ext cx="2240400" cy="2180700"/>
            </a:xfrm>
            <a:prstGeom prst="rect">
              <a:avLst/>
            </a:prstGeom>
            <a:solidFill>
              <a:srgbClr val="000000">
                <a:alpha val="4392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pic>
          <p:nvPicPr>
            <p:cNvPr id="69" name="Google Shape;69;p14"/>
            <p:cNvPicPr preferRelativeResize="0"/>
            <p:nvPr/>
          </p:nvPicPr>
          <p:blipFill>
            <a:blip r:embed="rId4">
              <a:alphaModFix/>
            </a:blip>
            <a:stretch>
              <a:fillRect/>
            </a:stretch>
          </p:blipFill>
          <p:spPr>
            <a:xfrm>
              <a:off x="7912300" y="1590812"/>
              <a:ext cx="1289350" cy="1289350"/>
            </a:xfrm>
            <a:prstGeom prst="rect">
              <a:avLst/>
            </a:prstGeom>
            <a:noFill/>
            <a:ln>
              <a:noFill/>
            </a:ln>
          </p:spPr>
        </p:pic>
        <p:sp>
          <p:nvSpPr>
            <p:cNvPr id="70" name="Google Shape;70;p14"/>
            <p:cNvSpPr txBox="1"/>
            <p:nvPr/>
          </p:nvSpPr>
          <p:spPr>
            <a:xfrm>
              <a:off x="7373611" y="3067301"/>
              <a:ext cx="2366700" cy="499500"/>
            </a:xfrm>
            <a:prstGeom prst="rect">
              <a:avLst/>
            </a:prstGeom>
            <a:noFill/>
            <a:ln>
              <a:noFill/>
            </a:ln>
          </p:spPr>
          <p:txBody>
            <a:bodyPr spcFirstLastPara="1" wrap="square" lIns="68569" tIns="68569" rIns="68569" bIns="68569" anchor="t" anchorCtr="0">
              <a:noAutofit/>
            </a:bodyPr>
            <a:lstStyle/>
            <a:p>
              <a:r>
                <a:rPr lang="en" sz="900" b="1">
                  <a:solidFill>
                    <a:schemeClr val="lt1"/>
                  </a:solidFill>
                  <a:latin typeface="Poppins"/>
                  <a:ea typeface="Poppins"/>
                  <a:cs typeface="Poppins"/>
                  <a:sym typeface="Poppins"/>
                </a:rPr>
                <a:t>Testing and Results</a:t>
              </a:r>
              <a:endParaRPr sz="900" b="1">
                <a:solidFill>
                  <a:schemeClr val="lt1"/>
                </a:solidFill>
                <a:latin typeface="Poppins"/>
                <a:ea typeface="Poppins"/>
                <a:cs typeface="Poppins"/>
                <a:sym typeface="Poppins"/>
              </a:endParaRPr>
            </a:p>
            <a:p>
              <a:endParaRPr sz="1350" b="1">
                <a:solidFill>
                  <a:schemeClr val="lt1"/>
                </a:solidFill>
                <a:latin typeface="Poppins"/>
                <a:ea typeface="Poppins"/>
                <a:cs typeface="Poppins"/>
                <a:sym typeface="Poppins"/>
              </a:endParaRPr>
            </a:p>
            <a:p>
              <a:endParaRPr sz="1350" b="1">
                <a:solidFill>
                  <a:schemeClr val="lt1"/>
                </a:solidFill>
                <a:latin typeface="Poppins"/>
                <a:ea typeface="Poppins"/>
                <a:cs typeface="Poppins"/>
                <a:sym typeface="Poppins"/>
              </a:endParaRPr>
            </a:p>
          </p:txBody>
        </p:sp>
      </p:grpSp>
      <p:grpSp>
        <p:nvGrpSpPr>
          <p:cNvPr id="71" name="Google Shape;71;p14"/>
          <p:cNvGrpSpPr/>
          <p:nvPr/>
        </p:nvGrpSpPr>
        <p:grpSpPr>
          <a:xfrm>
            <a:off x="1618162" y="1968427"/>
            <a:ext cx="1252664" cy="1140642"/>
            <a:chOff x="-1" y="3002671"/>
            <a:chExt cx="2240400" cy="1859919"/>
          </a:xfrm>
        </p:grpSpPr>
        <p:grpSp>
          <p:nvGrpSpPr>
            <p:cNvPr id="72" name="Google Shape;72;p14"/>
            <p:cNvGrpSpPr/>
            <p:nvPr/>
          </p:nvGrpSpPr>
          <p:grpSpPr>
            <a:xfrm>
              <a:off x="-1" y="3002671"/>
              <a:ext cx="2240400" cy="1859919"/>
              <a:chOff x="-848400" y="1444950"/>
              <a:chExt cx="2240400" cy="2180700"/>
            </a:xfrm>
          </p:grpSpPr>
          <p:sp>
            <p:nvSpPr>
              <p:cNvPr id="73" name="Google Shape;73;p14"/>
              <p:cNvSpPr/>
              <p:nvPr/>
            </p:nvSpPr>
            <p:spPr>
              <a:xfrm>
                <a:off x="-848400" y="1444950"/>
                <a:ext cx="2240400" cy="2180700"/>
              </a:xfrm>
              <a:prstGeom prst="rect">
                <a:avLst/>
              </a:prstGeom>
              <a:solidFill>
                <a:srgbClr val="000000">
                  <a:alpha val="4392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sp>
            <p:nvSpPr>
              <p:cNvPr id="74" name="Google Shape;74;p14"/>
              <p:cNvSpPr txBox="1"/>
              <p:nvPr/>
            </p:nvSpPr>
            <p:spPr>
              <a:xfrm>
                <a:off x="-603150" y="2874642"/>
                <a:ext cx="1858200" cy="530400"/>
              </a:xfrm>
              <a:prstGeom prst="rect">
                <a:avLst/>
              </a:prstGeom>
              <a:noFill/>
              <a:ln>
                <a:noFill/>
              </a:ln>
            </p:spPr>
            <p:txBody>
              <a:bodyPr spcFirstLastPara="1" wrap="square" lIns="68569" tIns="68569" rIns="68569" bIns="68569" anchor="t" anchorCtr="0">
                <a:noAutofit/>
              </a:bodyPr>
              <a:lstStyle/>
              <a:p>
                <a:r>
                  <a:rPr lang="en" sz="900" b="1">
                    <a:solidFill>
                      <a:schemeClr val="lt1"/>
                    </a:solidFill>
                    <a:latin typeface="Poppins"/>
                    <a:ea typeface="Poppins"/>
                    <a:cs typeface="Poppins"/>
                    <a:sym typeface="Poppins"/>
                  </a:rPr>
                  <a:t>Project Description</a:t>
                </a:r>
                <a:endParaRPr sz="900" b="1">
                  <a:solidFill>
                    <a:schemeClr val="lt1"/>
                  </a:solidFill>
                  <a:latin typeface="Poppins"/>
                  <a:ea typeface="Poppins"/>
                  <a:cs typeface="Poppins"/>
                  <a:sym typeface="Poppins"/>
                </a:endParaRPr>
              </a:p>
              <a:p>
                <a:endParaRPr sz="1350" b="1">
                  <a:solidFill>
                    <a:schemeClr val="lt1"/>
                  </a:solidFill>
                  <a:latin typeface="Poppins"/>
                  <a:ea typeface="Poppins"/>
                  <a:cs typeface="Poppins"/>
                  <a:sym typeface="Poppins"/>
                </a:endParaRPr>
              </a:p>
            </p:txBody>
          </p:sp>
        </p:grpSp>
        <p:pic>
          <p:nvPicPr>
            <p:cNvPr id="75" name="Google Shape;75;p14"/>
            <p:cNvPicPr preferRelativeResize="0"/>
            <p:nvPr/>
          </p:nvPicPr>
          <p:blipFill>
            <a:blip r:embed="rId5">
              <a:alphaModFix/>
            </a:blip>
            <a:stretch>
              <a:fillRect/>
            </a:stretch>
          </p:blipFill>
          <p:spPr>
            <a:xfrm>
              <a:off x="496428" y="3032021"/>
              <a:ext cx="1247556" cy="1180425"/>
            </a:xfrm>
            <a:prstGeom prst="rect">
              <a:avLst/>
            </a:prstGeom>
            <a:noFill/>
            <a:ln>
              <a:noFill/>
            </a:ln>
          </p:spPr>
        </p:pic>
      </p:grpSp>
      <p:grpSp>
        <p:nvGrpSpPr>
          <p:cNvPr id="76" name="Google Shape;76;p14"/>
          <p:cNvGrpSpPr/>
          <p:nvPr/>
        </p:nvGrpSpPr>
        <p:grpSpPr>
          <a:xfrm>
            <a:off x="2895250" y="1968402"/>
            <a:ext cx="1181078" cy="1140675"/>
            <a:chOff x="1455000" y="1559601"/>
            <a:chExt cx="2848200" cy="2420274"/>
          </a:xfrm>
        </p:grpSpPr>
        <p:grpSp>
          <p:nvGrpSpPr>
            <p:cNvPr id="77" name="Google Shape;77;p14"/>
            <p:cNvGrpSpPr/>
            <p:nvPr/>
          </p:nvGrpSpPr>
          <p:grpSpPr>
            <a:xfrm>
              <a:off x="1455000" y="1559601"/>
              <a:ext cx="2848200" cy="2420274"/>
              <a:chOff x="-1659849" y="1933700"/>
              <a:chExt cx="2848200" cy="2837700"/>
            </a:xfrm>
          </p:grpSpPr>
          <p:sp>
            <p:nvSpPr>
              <p:cNvPr id="78" name="Google Shape;78;p14"/>
              <p:cNvSpPr/>
              <p:nvPr/>
            </p:nvSpPr>
            <p:spPr>
              <a:xfrm>
                <a:off x="-1659849" y="1933700"/>
                <a:ext cx="2848200" cy="2837700"/>
              </a:xfrm>
              <a:prstGeom prst="rect">
                <a:avLst/>
              </a:prstGeom>
              <a:solidFill>
                <a:srgbClr val="000000">
                  <a:alpha val="4392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sp>
            <p:nvSpPr>
              <p:cNvPr id="79" name="Google Shape;79;p14"/>
              <p:cNvSpPr txBox="1"/>
              <p:nvPr/>
            </p:nvSpPr>
            <p:spPr>
              <a:xfrm>
                <a:off x="-1179808" y="3771935"/>
                <a:ext cx="2096400" cy="530400"/>
              </a:xfrm>
              <a:prstGeom prst="rect">
                <a:avLst/>
              </a:prstGeom>
              <a:noFill/>
              <a:ln>
                <a:noFill/>
              </a:ln>
            </p:spPr>
            <p:txBody>
              <a:bodyPr spcFirstLastPara="1" wrap="square" lIns="68569" tIns="68569" rIns="68569" bIns="68569" anchor="t" anchorCtr="0">
                <a:noAutofit/>
              </a:bodyPr>
              <a:lstStyle/>
              <a:p>
                <a:r>
                  <a:rPr lang="en" sz="900" b="1">
                    <a:solidFill>
                      <a:schemeClr val="lt1"/>
                    </a:solidFill>
                    <a:latin typeface="Poppins"/>
                    <a:ea typeface="Poppins"/>
                    <a:cs typeface="Poppins"/>
                    <a:sym typeface="Poppins"/>
                  </a:rPr>
                  <a:t>Interface Discussion</a:t>
                </a:r>
                <a:endParaRPr sz="900" b="1">
                  <a:solidFill>
                    <a:schemeClr val="lt1"/>
                  </a:solidFill>
                  <a:latin typeface="Poppins"/>
                  <a:ea typeface="Poppins"/>
                  <a:cs typeface="Poppins"/>
                  <a:sym typeface="Poppins"/>
                </a:endParaRPr>
              </a:p>
              <a:p>
                <a:endParaRPr sz="1350" b="1">
                  <a:solidFill>
                    <a:schemeClr val="lt1"/>
                  </a:solidFill>
                  <a:latin typeface="Poppins"/>
                  <a:ea typeface="Poppins"/>
                  <a:cs typeface="Poppins"/>
                  <a:sym typeface="Poppins"/>
                </a:endParaRPr>
              </a:p>
            </p:txBody>
          </p:sp>
        </p:grpSp>
        <p:pic>
          <p:nvPicPr>
            <p:cNvPr id="80" name="Google Shape;80;p14"/>
            <p:cNvPicPr preferRelativeResize="0"/>
            <p:nvPr/>
          </p:nvPicPr>
          <p:blipFill>
            <a:blip r:embed="rId6">
              <a:alphaModFix/>
            </a:blip>
            <a:stretch>
              <a:fillRect/>
            </a:stretch>
          </p:blipFill>
          <p:spPr>
            <a:xfrm>
              <a:off x="2166959" y="1793869"/>
              <a:ext cx="1489395" cy="1333545"/>
            </a:xfrm>
            <a:prstGeom prst="rect">
              <a:avLst/>
            </a:prstGeom>
            <a:noFill/>
            <a:ln>
              <a:noFill/>
            </a:ln>
          </p:spPr>
        </p:pic>
      </p:grpSp>
      <p:grpSp>
        <p:nvGrpSpPr>
          <p:cNvPr id="81" name="Google Shape;81;p14"/>
          <p:cNvGrpSpPr/>
          <p:nvPr/>
        </p:nvGrpSpPr>
        <p:grpSpPr>
          <a:xfrm>
            <a:off x="5377840" y="1968436"/>
            <a:ext cx="1139075" cy="1140615"/>
            <a:chOff x="6028663" y="1207238"/>
            <a:chExt cx="2240400" cy="2180700"/>
          </a:xfrm>
        </p:grpSpPr>
        <p:grpSp>
          <p:nvGrpSpPr>
            <p:cNvPr id="82" name="Google Shape;82;p14"/>
            <p:cNvGrpSpPr/>
            <p:nvPr/>
          </p:nvGrpSpPr>
          <p:grpSpPr>
            <a:xfrm>
              <a:off x="6028663" y="1207238"/>
              <a:ext cx="2240400" cy="2180700"/>
              <a:chOff x="5180113" y="1481388"/>
              <a:chExt cx="2240400" cy="2180700"/>
            </a:xfrm>
          </p:grpSpPr>
          <p:sp>
            <p:nvSpPr>
              <p:cNvPr id="83" name="Google Shape;83;p14"/>
              <p:cNvSpPr/>
              <p:nvPr/>
            </p:nvSpPr>
            <p:spPr>
              <a:xfrm>
                <a:off x="5180113" y="1481388"/>
                <a:ext cx="2240400" cy="2180700"/>
              </a:xfrm>
              <a:prstGeom prst="rect">
                <a:avLst/>
              </a:prstGeom>
              <a:solidFill>
                <a:srgbClr val="000000">
                  <a:alpha val="43920"/>
                </a:srgbClr>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sp>
            <p:nvSpPr>
              <p:cNvPr id="84" name="Google Shape;84;p14"/>
              <p:cNvSpPr txBox="1"/>
              <p:nvPr/>
            </p:nvSpPr>
            <p:spPr>
              <a:xfrm>
                <a:off x="5425375" y="3101063"/>
                <a:ext cx="1749900" cy="530400"/>
              </a:xfrm>
              <a:prstGeom prst="rect">
                <a:avLst/>
              </a:prstGeom>
              <a:noFill/>
              <a:ln>
                <a:noFill/>
              </a:ln>
            </p:spPr>
            <p:txBody>
              <a:bodyPr spcFirstLastPara="1" wrap="square" lIns="68569" tIns="68569" rIns="68569" bIns="68569" anchor="t" anchorCtr="0">
                <a:noAutofit/>
              </a:bodyPr>
              <a:lstStyle/>
              <a:p>
                <a:r>
                  <a:rPr lang="en" sz="900" b="1">
                    <a:solidFill>
                      <a:schemeClr val="lt1"/>
                    </a:solidFill>
                    <a:latin typeface="Poppins"/>
                    <a:ea typeface="Poppins"/>
                    <a:cs typeface="Poppins"/>
                    <a:sym typeface="Poppins"/>
                  </a:rPr>
                  <a:t>Group Work</a:t>
                </a:r>
                <a:endParaRPr sz="900" b="1">
                  <a:solidFill>
                    <a:schemeClr val="lt1"/>
                  </a:solidFill>
                  <a:latin typeface="Poppins"/>
                  <a:ea typeface="Poppins"/>
                  <a:cs typeface="Poppins"/>
                  <a:sym typeface="Poppins"/>
                </a:endParaRPr>
              </a:p>
            </p:txBody>
          </p:sp>
        </p:grpSp>
        <p:pic>
          <p:nvPicPr>
            <p:cNvPr id="85" name="Google Shape;85;p14"/>
            <p:cNvPicPr preferRelativeResize="0"/>
            <p:nvPr/>
          </p:nvPicPr>
          <p:blipFill>
            <a:blip r:embed="rId7">
              <a:alphaModFix/>
            </a:blip>
            <a:stretch>
              <a:fillRect/>
            </a:stretch>
          </p:blipFill>
          <p:spPr>
            <a:xfrm>
              <a:off x="6394663" y="1318491"/>
              <a:ext cx="1508425" cy="150842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144281" y="642938"/>
            <a:ext cx="6390450" cy="429525"/>
          </a:xfrm>
          <a:prstGeom prst="rect">
            <a:avLst/>
          </a:prstGeom>
        </p:spPr>
        <p:txBody>
          <a:bodyPr spcFirstLastPara="1" wrap="square" lIns="68569" tIns="68569" rIns="68569" bIns="68569" anchor="t" anchorCtr="0">
            <a:noAutofit/>
          </a:bodyPr>
          <a:lstStyle/>
          <a:p>
            <a:r>
              <a:rPr lang="en" sz="3900" b="1">
                <a:solidFill>
                  <a:schemeClr val="lt1"/>
                </a:solidFill>
                <a:latin typeface="Poppins"/>
                <a:ea typeface="Poppins"/>
                <a:cs typeface="Poppins"/>
                <a:sym typeface="Poppins"/>
              </a:rPr>
              <a:t>Introduction</a:t>
            </a:r>
            <a:endParaRPr sz="3900" b="1">
              <a:solidFill>
                <a:schemeClr val="lt1"/>
              </a:solidFill>
              <a:latin typeface="Poppins"/>
              <a:ea typeface="Poppins"/>
              <a:cs typeface="Poppins"/>
              <a:sym typeface="Poppins"/>
            </a:endParaRPr>
          </a:p>
        </p:txBody>
      </p:sp>
      <p:sp>
        <p:nvSpPr>
          <p:cNvPr id="91" name="Google Shape;91;p15"/>
          <p:cNvSpPr txBox="1">
            <a:spLocks noGrp="1"/>
          </p:cNvSpPr>
          <p:nvPr>
            <p:ph type="body" idx="1"/>
          </p:nvPr>
        </p:nvSpPr>
        <p:spPr>
          <a:xfrm>
            <a:off x="233775" y="1507294"/>
            <a:ext cx="6390450" cy="2906325"/>
          </a:xfrm>
          <a:prstGeom prst="rect">
            <a:avLst/>
          </a:prstGeom>
        </p:spPr>
        <p:txBody>
          <a:bodyPr spcFirstLastPara="1" wrap="square" lIns="68569" tIns="68569" rIns="68569" bIns="68569" anchor="t" anchorCtr="0">
            <a:normAutofit/>
          </a:bodyPr>
          <a:lstStyle/>
          <a:p>
            <a:pPr indent="-238125">
              <a:lnSpc>
                <a:spcPct val="150000"/>
              </a:lnSpc>
              <a:spcBef>
                <a:spcPts val="1125"/>
              </a:spcBef>
              <a:buClr>
                <a:schemeClr val="lt1"/>
              </a:buClr>
              <a:buSzPts val="1400"/>
              <a:buFont typeface="Poppins SemiBold"/>
              <a:buChar char="●"/>
            </a:pPr>
            <a:r>
              <a:rPr lang="en">
                <a:solidFill>
                  <a:schemeClr val="lt1"/>
                </a:solidFill>
                <a:latin typeface="Poppins SemiBold"/>
                <a:ea typeface="Poppins SemiBold"/>
                <a:cs typeface="Poppins SemiBold"/>
                <a:sym typeface="Poppins SemiBold"/>
              </a:rPr>
              <a:t>Focus</a:t>
            </a:r>
            <a:r>
              <a:rPr lang="en" sz="1050">
                <a:solidFill>
                  <a:schemeClr val="lt1"/>
                </a:solidFill>
                <a:latin typeface="Poppins SemiBold"/>
                <a:ea typeface="Poppins SemiBold"/>
                <a:cs typeface="Poppins SemiBold"/>
                <a:sym typeface="Poppins SemiBold"/>
              </a:rPr>
              <a:t>: This project aims to explore and showcase the functionality of historic ciphers within a modern web-based application.</a:t>
            </a:r>
            <a:endParaRPr sz="1050">
              <a:solidFill>
                <a:schemeClr val="lt1"/>
              </a:solidFill>
              <a:latin typeface="Poppins SemiBold"/>
              <a:ea typeface="Poppins SemiBold"/>
              <a:cs typeface="Poppins SemiBold"/>
              <a:sym typeface="Poppins SemiBold"/>
            </a:endParaRPr>
          </a:p>
          <a:p>
            <a:pPr indent="-238125">
              <a:lnSpc>
                <a:spcPct val="150000"/>
              </a:lnSpc>
              <a:buClr>
                <a:schemeClr val="lt1"/>
              </a:buClr>
              <a:buSzPts val="1400"/>
              <a:buFont typeface="Poppins SemiBold"/>
              <a:buChar char="●"/>
            </a:pPr>
            <a:r>
              <a:rPr lang="en">
                <a:solidFill>
                  <a:schemeClr val="lt1"/>
                </a:solidFill>
                <a:latin typeface="Poppins SemiBold"/>
                <a:ea typeface="Poppins SemiBold"/>
                <a:cs typeface="Poppins SemiBold"/>
                <a:sym typeface="Poppins SemiBold"/>
              </a:rPr>
              <a:t>Key Points</a:t>
            </a:r>
            <a:r>
              <a:rPr lang="en" sz="1050">
                <a:solidFill>
                  <a:schemeClr val="lt1"/>
                </a:solidFill>
                <a:latin typeface="Poppins SemiBold"/>
                <a:ea typeface="Poppins SemiBold"/>
                <a:cs typeface="Poppins SemiBold"/>
                <a:sym typeface="Poppins SemiBold"/>
              </a:rPr>
              <a:t>: </a:t>
            </a:r>
            <a:endParaRPr>
              <a:solidFill>
                <a:schemeClr val="lt1"/>
              </a:solidFill>
              <a:latin typeface="Poppins SemiBold"/>
              <a:ea typeface="Poppins SemiBold"/>
              <a:cs typeface="Poppins SemiBold"/>
              <a:sym typeface="Poppins SemiBold"/>
            </a:endParaRPr>
          </a:p>
          <a:p>
            <a:pPr lvl="1">
              <a:lnSpc>
                <a:spcPct val="150000"/>
              </a:lnSpc>
              <a:buClr>
                <a:schemeClr val="lt1"/>
              </a:buClr>
              <a:buFont typeface="Poppins SemiBold"/>
              <a:buChar char="○"/>
            </a:pPr>
            <a:r>
              <a:rPr lang="en">
                <a:solidFill>
                  <a:schemeClr val="lt1"/>
                </a:solidFill>
                <a:latin typeface="Poppins SemiBold"/>
                <a:ea typeface="Poppins SemiBold"/>
                <a:cs typeface="Poppins SemiBold"/>
                <a:sym typeface="Poppins SemiBold"/>
              </a:rPr>
              <a:t>Highlighting Affine, Vigenère, Hill, and other classic encryption methods.</a:t>
            </a:r>
            <a:endParaRPr>
              <a:solidFill>
                <a:schemeClr val="lt1"/>
              </a:solidFill>
              <a:latin typeface="Poppins SemiBold"/>
              <a:ea typeface="Poppins SemiBold"/>
              <a:cs typeface="Poppins SemiBold"/>
              <a:sym typeface="Poppins SemiBold"/>
            </a:endParaRPr>
          </a:p>
          <a:p>
            <a:pPr lvl="1">
              <a:lnSpc>
                <a:spcPct val="150000"/>
              </a:lnSpc>
              <a:buClr>
                <a:schemeClr val="lt1"/>
              </a:buClr>
              <a:buFont typeface="Poppins SemiBold"/>
              <a:buChar char="○"/>
            </a:pPr>
            <a:r>
              <a:rPr lang="en">
                <a:solidFill>
                  <a:schemeClr val="lt1"/>
                </a:solidFill>
                <a:latin typeface="Poppins SemiBold"/>
                <a:ea typeface="Poppins SemiBold"/>
                <a:cs typeface="Poppins SemiBold"/>
                <a:sym typeface="Poppins SemiBold"/>
              </a:rPr>
              <a:t>Showcasing user-friendly interfaces for encryption/decryption operations.</a:t>
            </a:r>
            <a:endParaRPr>
              <a:solidFill>
                <a:schemeClr val="lt1"/>
              </a:solidFill>
              <a:latin typeface="Poppins SemiBold"/>
              <a:ea typeface="Poppins SemiBold"/>
              <a:cs typeface="Poppins SemiBold"/>
              <a:sym typeface="Poppins SemiBold"/>
            </a:endParaRPr>
          </a:p>
          <a:p>
            <a:pPr indent="-238125">
              <a:lnSpc>
                <a:spcPct val="150000"/>
              </a:lnSpc>
              <a:buClr>
                <a:schemeClr val="lt1"/>
              </a:buClr>
              <a:buSzPts val="1400"/>
              <a:buFont typeface="Poppins SemiBold"/>
              <a:buChar char="●"/>
            </a:pPr>
            <a:r>
              <a:rPr lang="en">
                <a:solidFill>
                  <a:schemeClr val="lt1"/>
                </a:solidFill>
                <a:latin typeface="Poppins SemiBold"/>
                <a:ea typeface="Poppins SemiBold"/>
                <a:cs typeface="Poppins SemiBold"/>
                <a:sym typeface="Poppins SemiBold"/>
              </a:rPr>
              <a:t>User Experience</a:t>
            </a:r>
            <a:r>
              <a:rPr lang="en" sz="1050">
                <a:solidFill>
                  <a:schemeClr val="lt1"/>
                </a:solidFill>
                <a:latin typeface="Poppins SemiBold"/>
                <a:ea typeface="Poppins SemiBold"/>
                <a:cs typeface="Poppins SemiBold"/>
                <a:sym typeface="Poppins SemiBold"/>
              </a:rPr>
              <a:t>: Transforming encryption algorithms into an intuitive cloud-hosted experience.</a:t>
            </a:r>
            <a:endParaRPr sz="1050">
              <a:solidFill>
                <a:schemeClr val="lt1"/>
              </a:solidFill>
              <a:latin typeface="Poppins SemiBold"/>
              <a:ea typeface="Poppins SemiBold"/>
              <a:cs typeface="Poppins SemiBold"/>
              <a:sym typeface="Poppins SemiBold"/>
            </a:endParaRPr>
          </a:p>
          <a:p>
            <a:pPr indent="0">
              <a:lnSpc>
                <a:spcPct val="150000"/>
              </a:lnSpc>
              <a:spcBef>
                <a:spcPts val="1125"/>
              </a:spcBef>
              <a:buNone/>
            </a:pPr>
            <a:endParaRPr>
              <a:solidFill>
                <a:schemeClr val="lt1"/>
              </a:solidFill>
              <a:latin typeface="Poppins SemiBold"/>
              <a:ea typeface="Poppins SemiBold"/>
              <a:cs typeface="Poppins SemiBold"/>
              <a:sym typeface="Poppins SemiBold"/>
            </a:endParaRPr>
          </a:p>
          <a:p>
            <a:pPr marL="0" indent="0">
              <a:spcAft>
                <a:spcPts val="900"/>
              </a:spcAft>
              <a:buNone/>
            </a:pPr>
            <a:endParaRPr sz="1050">
              <a:solidFill>
                <a:schemeClr val="lt1"/>
              </a:solidFill>
              <a:latin typeface="Poppins SemiBold"/>
              <a:ea typeface="Poppins SemiBold"/>
              <a:cs typeface="Poppins SemiBold"/>
              <a:sym typeface="Poppins SemiBold"/>
            </a:endParaRPr>
          </a:p>
        </p:txBody>
      </p:sp>
      <p:sp>
        <p:nvSpPr>
          <p:cNvPr id="92" name="Google Shape;92;p15"/>
          <p:cNvSpPr/>
          <p:nvPr/>
        </p:nvSpPr>
        <p:spPr>
          <a:xfrm>
            <a:off x="144281" y="1319006"/>
            <a:ext cx="3284775" cy="49725"/>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144281" y="642938"/>
            <a:ext cx="6390450" cy="429525"/>
          </a:xfrm>
          <a:prstGeom prst="rect">
            <a:avLst/>
          </a:prstGeom>
        </p:spPr>
        <p:txBody>
          <a:bodyPr spcFirstLastPara="1" wrap="square" lIns="68569" tIns="68569" rIns="68569" bIns="68569" anchor="t" anchorCtr="0">
            <a:noAutofit/>
          </a:bodyPr>
          <a:lstStyle/>
          <a:p>
            <a:r>
              <a:rPr lang="en" sz="3900" b="1">
                <a:solidFill>
                  <a:schemeClr val="lt1"/>
                </a:solidFill>
                <a:latin typeface="Poppins"/>
                <a:ea typeface="Poppins"/>
                <a:cs typeface="Poppins"/>
                <a:sym typeface="Poppins"/>
              </a:rPr>
              <a:t>Project Description</a:t>
            </a:r>
            <a:endParaRPr sz="3900" b="1">
              <a:solidFill>
                <a:schemeClr val="lt1"/>
              </a:solidFill>
              <a:latin typeface="Poppins"/>
              <a:ea typeface="Poppins"/>
              <a:cs typeface="Poppins"/>
              <a:sym typeface="Poppins"/>
            </a:endParaRPr>
          </a:p>
        </p:txBody>
      </p:sp>
      <p:sp>
        <p:nvSpPr>
          <p:cNvPr id="98" name="Google Shape;98;p16"/>
          <p:cNvSpPr txBox="1">
            <a:spLocks noGrp="1"/>
          </p:cNvSpPr>
          <p:nvPr>
            <p:ph type="body" idx="1"/>
          </p:nvPr>
        </p:nvSpPr>
        <p:spPr>
          <a:xfrm>
            <a:off x="233775" y="1487700"/>
            <a:ext cx="6390450" cy="2906325"/>
          </a:xfrm>
          <a:prstGeom prst="rect">
            <a:avLst/>
          </a:prstGeom>
        </p:spPr>
        <p:txBody>
          <a:bodyPr spcFirstLastPara="1" wrap="square" lIns="68569" tIns="68569" rIns="68569" bIns="68569" anchor="t" anchorCtr="0">
            <a:normAutofit fontScale="85000" lnSpcReduction="10000"/>
          </a:bodyPr>
          <a:lstStyle/>
          <a:p>
            <a:pPr indent="-238125">
              <a:lnSpc>
                <a:spcPct val="150000"/>
              </a:lnSpc>
              <a:spcBef>
                <a:spcPts val="1125"/>
              </a:spcBef>
              <a:buClr>
                <a:schemeClr val="lt1"/>
              </a:buClr>
              <a:buSzPts val="1400"/>
              <a:buFont typeface="Poppins SemiBold"/>
              <a:buChar char="●"/>
            </a:pPr>
            <a:r>
              <a:rPr lang="en">
                <a:solidFill>
                  <a:schemeClr val="lt1"/>
                </a:solidFill>
                <a:latin typeface="Poppins SemiBold"/>
                <a:ea typeface="Poppins SemiBold"/>
                <a:cs typeface="Poppins SemiBold"/>
                <a:sym typeface="Poppins SemiBold"/>
              </a:rPr>
              <a:t>Main Features</a:t>
            </a:r>
            <a:r>
              <a:rPr lang="en" sz="1050">
                <a:solidFill>
                  <a:schemeClr val="lt1"/>
                </a:solidFill>
                <a:latin typeface="Poppins SemiBold"/>
                <a:ea typeface="Poppins SemiBold"/>
                <a:cs typeface="Poppins SemiBold"/>
                <a:sym typeface="Poppins SemiBold"/>
              </a:rPr>
              <a:t>: Covered encryption and decryption for Affine, Vigenere, Monoalphabetic, Playfair, and Hill ciphers as well as the Extended Euclidean Algorithm.</a:t>
            </a:r>
            <a:endParaRPr sz="1050">
              <a:solidFill>
                <a:schemeClr val="lt1"/>
              </a:solidFill>
              <a:latin typeface="Poppins SemiBold"/>
              <a:ea typeface="Poppins SemiBold"/>
              <a:cs typeface="Poppins SemiBold"/>
              <a:sym typeface="Poppins SemiBold"/>
            </a:endParaRPr>
          </a:p>
          <a:p>
            <a:pPr indent="-238125">
              <a:lnSpc>
                <a:spcPct val="150000"/>
              </a:lnSpc>
              <a:buClr>
                <a:schemeClr val="lt1"/>
              </a:buClr>
              <a:buSzPts val="1400"/>
              <a:buFont typeface="Poppins SemiBold"/>
              <a:buChar char="●"/>
            </a:pPr>
            <a:r>
              <a:rPr lang="en">
                <a:solidFill>
                  <a:schemeClr val="lt1"/>
                </a:solidFill>
                <a:latin typeface="Poppins SemiBold"/>
                <a:ea typeface="Poppins SemiBold"/>
                <a:cs typeface="Poppins SemiBold"/>
                <a:sym typeface="Poppins SemiBold"/>
              </a:rPr>
              <a:t>Additional Features</a:t>
            </a:r>
            <a:r>
              <a:rPr lang="en" sz="1050">
                <a:solidFill>
                  <a:schemeClr val="lt1"/>
                </a:solidFill>
                <a:latin typeface="Poppins SemiBold"/>
                <a:ea typeface="Poppins SemiBold"/>
                <a:cs typeface="Poppins SemiBold"/>
                <a:sym typeface="Poppins SemiBold"/>
              </a:rPr>
              <a:t>: Added two functionalities for cracking Affine Cipher. </a:t>
            </a:r>
            <a:endParaRPr sz="1050">
              <a:solidFill>
                <a:schemeClr val="lt1"/>
              </a:solidFill>
              <a:latin typeface="Poppins SemiBold"/>
              <a:ea typeface="Poppins SemiBold"/>
              <a:cs typeface="Poppins SemiBold"/>
              <a:sym typeface="Poppins SemiBold"/>
            </a:endParaRPr>
          </a:p>
          <a:p>
            <a:pPr indent="-238125">
              <a:lnSpc>
                <a:spcPct val="150000"/>
              </a:lnSpc>
              <a:buClr>
                <a:schemeClr val="lt1"/>
              </a:buClr>
              <a:buSzPts val="1400"/>
              <a:buFont typeface="Poppins SemiBold"/>
              <a:buChar char="●"/>
            </a:pPr>
            <a:r>
              <a:rPr lang="en">
                <a:solidFill>
                  <a:schemeClr val="lt1"/>
                </a:solidFill>
                <a:latin typeface="Poppins SemiBold"/>
                <a:ea typeface="Poppins SemiBold"/>
                <a:cs typeface="Poppins SemiBold"/>
                <a:sym typeface="Poppins SemiBold"/>
              </a:rPr>
              <a:t>Framework Choice</a:t>
            </a:r>
            <a:r>
              <a:rPr lang="en" sz="1050">
                <a:solidFill>
                  <a:schemeClr val="lt1"/>
                </a:solidFill>
                <a:latin typeface="Poppins SemiBold"/>
                <a:ea typeface="Poppins SemiBold"/>
                <a:cs typeface="Poppins SemiBold"/>
                <a:sym typeface="Poppins SemiBold"/>
              </a:rPr>
              <a:t>: Utilized Django, a high-level Python web framework, for its rapid development and practical design capabilities.</a:t>
            </a:r>
            <a:endParaRPr sz="1050">
              <a:solidFill>
                <a:schemeClr val="lt1"/>
              </a:solidFill>
              <a:latin typeface="Poppins SemiBold"/>
              <a:ea typeface="Poppins SemiBold"/>
              <a:cs typeface="Poppins SemiBold"/>
              <a:sym typeface="Poppins SemiBold"/>
            </a:endParaRPr>
          </a:p>
          <a:p>
            <a:pPr indent="-238125">
              <a:lnSpc>
                <a:spcPct val="150000"/>
              </a:lnSpc>
              <a:buClr>
                <a:schemeClr val="lt1"/>
              </a:buClr>
              <a:buSzPts val="1400"/>
              <a:buFont typeface="Poppins SemiBold"/>
              <a:buChar char="●"/>
            </a:pPr>
            <a:r>
              <a:rPr lang="en">
                <a:solidFill>
                  <a:schemeClr val="lt1"/>
                </a:solidFill>
                <a:latin typeface="Poppins SemiBold"/>
                <a:ea typeface="Poppins SemiBold"/>
                <a:cs typeface="Poppins SemiBold"/>
                <a:sym typeface="Poppins SemiBold"/>
              </a:rPr>
              <a:t>Cloud Platform</a:t>
            </a:r>
            <a:r>
              <a:rPr lang="en" sz="1050">
                <a:solidFill>
                  <a:schemeClr val="lt1"/>
                </a:solidFill>
                <a:latin typeface="Poppins SemiBold"/>
                <a:ea typeface="Poppins SemiBold"/>
                <a:cs typeface="Poppins SemiBold"/>
                <a:sym typeface="Poppins SemiBold"/>
              </a:rPr>
              <a:t>: Opted for Azure, known for scalability and consistency, to host the project.</a:t>
            </a:r>
            <a:endParaRPr sz="1050">
              <a:solidFill>
                <a:schemeClr val="lt1"/>
              </a:solidFill>
              <a:latin typeface="Poppins SemiBold"/>
              <a:ea typeface="Poppins SemiBold"/>
              <a:cs typeface="Poppins SemiBold"/>
              <a:sym typeface="Poppins SemiBold"/>
            </a:endParaRPr>
          </a:p>
          <a:p>
            <a:pPr>
              <a:lnSpc>
                <a:spcPct val="150000"/>
              </a:lnSpc>
              <a:buClr>
                <a:schemeClr val="lt1"/>
              </a:buClr>
              <a:buFont typeface="Poppins SemiBold"/>
              <a:buChar char="●"/>
            </a:pPr>
            <a:r>
              <a:rPr lang="en">
                <a:solidFill>
                  <a:schemeClr val="lt1"/>
                </a:solidFill>
                <a:latin typeface="Poppins SemiBold"/>
                <a:ea typeface="Poppins SemiBold"/>
                <a:cs typeface="Poppins SemiBold"/>
                <a:sym typeface="Poppins SemiBold"/>
              </a:rPr>
              <a:t>Work Division:</a:t>
            </a:r>
            <a:endParaRPr>
              <a:solidFill>
                <a:schemeClr val="lt1"/>
              </a:solidFill>
              <a:latin typeface="Poppins SemiBold"/>
              <a:ea typeface="Poppins SemiBold"/>
              <a:cs typeface="Poppins SemiBold"/>
              <a:sym typeface="Poppins SemiBold"/>
            </a:endParaRPr>
          </a:p>
          <a:p>
            <a:pPr lvl="1">
              <a:lnSpc>
                <a:spcPct val="150000"/>
              </a:lnSpc>
              <a:buClr>
                <a:schemeClr val="lt1"/>
              </a:buClr>
              <a:buFont typeface="Poppins SemiBold"/>
              <a:buChar char="●"/>
            </a:pPr>
            <a:r>
              <a:rPr lang="en" i="1">
                <a:solidFill>
                  <a:schemeClr val="lt1"/>
                </a:solidFill>
                <a:latin typeface="Poppins SemiBold"/>
                <a:ea typeface="Poppins SemiBold"/>
                <a:cs typeface="Poppins SemiBold"/>
                <a:sym typeface="Poppins SemiBold"/>
              </a:rPr>
              <a:t>Frontend</a:t>
            </a:r>
            <a:r>
              <a:rPr lang="en">
                <a:solidFill>
                  <a:schemeClr val="lt1"/>
                </a:solidFill>
                <a:latin typeface="Poppins SemiBold"/>
                <a:ea typeface="Poppins SemiBold"/>
                <a:cs typeface="Poppins SemiBold"/>
                <a:sym typeface="Poppins SemiBold"/>
              </a:rPr>
              <a:t>: Implemented using HTML and CSS for website design.</a:t>
            </a:r>
            <a:endParaRPr>
              <a:solidFill>
                <a:schemeClr val="lt1"/>
              </a:solidFill>
              <a:latin typeface="Poppins SemiBold"/>
              <a:ea typeface="Poppins SemiBold"/>
              <a:cs typeface="Poppins SemiBold"/>
              <a:sym typeface="Poppins SemiBold"/>
            </a:endParaRPr>
          </a:p>
          <a:p>
            <a:pPr lvl="1">
              <a:lnSpc>
                <a:spcPct val="150000"/>
              </a:lnSpc>
              <a:buClr>
                <a:schemeClr val="lt1"/>
              </a:buClr>
              <a:buFont typeface="Roboto"/>
              <a:buChar char="●"/>
            </a:pPr>
            <a:r>
              <a:rPr lang="en" i="1">
                <a:solidFill>
                  <a:schemeClr val="lt1"/>
                </a:solidFill>
                <a:latin typeface="Poppins SemiBold"/>
                <a:ea typeface="Poppins SemiBold"/>
                <a:cs typeface="Poppins SemiBold"/>
                <a:sym typeface="Poppins SemiBold"/>
              </a:rPr>
              <a:t>Backend</a:t>
            </a:r>
            <a:r>
              <a:rPr lang="en">
                <a:solidFill>
                  <a:schemeClr val="lt1"/>
                </a:solidFill>
                <a:latin typeface="Poppins SemiBold"/>
                <a:ea typeface="Poppins SemiBold"/>
                <a:cs typeface="Poppins SemiBold"/>
                <a:sym typeface="Poppins SemiBold"/>
              </a:rPr>
              <a:t>: Developed using Python to implement encryption techniques</a:t>
            </a:r>
            <a:endParaRPr>
              <a:solidFill>
                <a:schemeClr val="lt1"/>
              </a:solidFill>
              <a:latin typeface="Poppins SemiBold"/>
              <a:ea typeface="Poppins SemiBold"/>
              <a:cs typeface="Poppins SemiBold"/>
              <a:sym typeface="Poppins SemiBold"/>
            </a:endParaRPr>
          </a:p>
          <a:p>
            <a:pPr marL="0" indent="0">
              <a:spcAft>
                <a:spcPts val="900"/>
              </a:spcAft>
              <a:buNone/>
            </a:pPr>
            <a:endParaRPr sz="1050">
              <a:solidFill>
                <a:schemeClr val="lt1"/>
              </a:solidFill>
              <a:latin typeface="Poppins SemiBold"/>
              <a:ea typeface="Poppins SemiBold"/>
              <a:cs typeface="Poppins SemiBold"/>
              <a:sym typeface="Poppins SemiBold"/>
            </a:endParaRPr>
          </a:p>
        </p:txBody>
      </p:sp>
      <p:sp>
        <p:nvSpPr>
          <p:cNvPr id="99" name="Google Shape;99;p16"/>
          <p:cNvSpPr/>
          <p:nvPr/>
        </p:nvSpPr>
        <p:spPr>
          <a:xfrm>
            <a:off x="144281" y="1319006"/>
            <a:ext cx="4924350" cy="49725"/>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654019" y="642938"/>
            <a:ext cx="6390450" cy="429525"/>
          </a:xfrm>
          <a:prstGeom prst="rect">
            <a:avLst/>
          </a:prstGeom>
        </p:spPr>
        <p:txBody>
          <a:bodyPr spcFirstLastPara="1" wrap="square" lIns="68569" tIns="68569" rIns="68569" bIns="68569" anchor="t" anchorCtr="0">
            <a:noAutofit/>
          </a:bodyPr>
          <a:lstStyle/>
          <a:p>
            <a:r>
              <a:rPr lang="en" sz="3900" b="1">
                <a:solidFill>
                  <a:schemeClr val="lt1"/>
                </a:solidFill>
                <a:latin typeface="Poppins"/>
                <a:ea typeface="Poppins"/>
                <a:cs typeface="Poppins"/>
                <a:sym typeface="Poppins"/>
              </a:rPr>
              <a:t>Interface Discussion</a:t>
            </a:r>
            <a:endParaRPr sz="3900" b="1">
              <a:solidFill>
                <a:schemeClr val="lt1"/>
              </a:solidFill>
              <a:latin typeface="Poppins"/>
              <a:ea typeface="Poppins"/>
              <a:cs typeface="Poppins"/>
              <a:sym typeface="Poppins"/>
            </a:endParaRPr>
          </a:p>
        </p:txBody>
      </p:sp>
      <p:sp>
        <p:nvSpPr>
          <p:cNvPr id="105" name="Google Shape;105;p17"/>
          <p:cNvSpPr/>
          <p:nvPr/>
        </p:nvSpPr>
        <p:spPr>
          <a:xfrm>
            <a:off x="654019" y="1319006"/>
            <a:ext cx="5323725" cy="49725"/>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pic>
        <p:nvPicPr>
          <p:cNvPr id="106" name="Google Shape;106;p17"/>
          <p:cNvPicPr preferRelativeResize="0"/>
          <p:nvPr/>
        </p:nvPicPr>
        <p:blipFill>
          <a:blip r:embed="rId3">
            <a:alphaModFix/>
          </a:blip>
          <a:stretch>
            <a:fillRect/>
          </a:stretch>
        </p:blipFill>
        <p:spPr>
          <a:xfrm>
            <a:off x="437006" y="1460512"/>
            <a:ext cx="5898788" cy="2736131"/>
          </a:xfrm>
          <a:prstGeom prst="rect">
            <a:avLst/>
          </a:prstGeom>
          <a:noFill/>
          <a:ln>
            <a:noFill/>
          </a:ln>
        </p:spPr>
      </p:pic>
      <p:sp>
        <p:nvSpPr>
          <p:cNvPr id="107" name="Google Shape;107;p17"/>
          <p:cNvSpPr txBox="1"/>
          <p:nvPr/>
        </p:nvSpPr>
        <p:spPr>
          <a:xfrm>
            <a:off x="1964719" y="3850369"/>
            <a:ext cx="3008475" cy="346226"/>
          </a:xfrm>
          <a:prstGeom prst="rect">
            <a:avLst/>
          </a:prstGeom>
          <a:noFill/>
          <a:ln>
            <a:noFill/>
          </a:ln>
        </p:spPr>
        <p:txBody>
          <a:bodyPr spcFirstLastPara="1" wrap="square" lIns="68569" tIns="68569" rIns="68569" bIns="68569" anchor="t" anchorCtr="0">
            <a:spAutoFit/>
          </a:bodyPr>
          <a:lstStyle/>
          <a:p>
            <a:r>
              <a:rPr lang="en" sz="1350" u="sng">
                <a:solidFill>
                  <a:schemeClr val="hlink"/>
                </a:solidFill>
                <a:hlinkClick r:id="rId4"/>
              </a:rPr>
              <a:t>Link to Classical Techniques Website</a:t>
            </a:r>
            <a:endParaRPr sz="135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144281" y="642938"/>
            <a:ext cx="6390450" cy="429525"/>
          </a:xfrm>
          <a:prstGeom prst="rect">
            <a:avLst/>
          </a:prstGeom>
        </p:spPr>
        <p:txBody>
          <a:bodyPr spcFirstLastPara="1" wrap="square" lIns="68569" tIns="68569" rIns="68569" bIns="68569" anchor="t" anchorCtr="0">
            <a:noAutofit/>
          </a:bodyPr>
          <a:lstStyle/>
          <a:p>
            <a:r>
              <a:rPr lang="en" sz="3900" b="1">
                <a:solidFill>
                  <a:schemeClr val="lt1"/>
                </a:solidFill>
                <a:latin typeface="Poppins"/>
                <a:ea typeface="Poppins"/>
                <a:cs typeface="Poppins"/>
                <a:sym typeface="Poppins"/>
              </a:rPr>
              <a:t>Testing and Results</a:t>
            </a:r>
            <a:endParaRPr sz="3900" b="1">
              <a:solidFill>
                <a:schemeClr val="lt1"/>
              </a:solidFill>
              <a:latin typeface="Poppins"/>
              <a:ea typeface="Poppins"/>
              <a:cs typeface="Poppins"/>
              <a:sym typeface="Poppins"/>
            </a:endParaRPr>
          </a:p>
        </p:txBody>
      </p:sp>
      <p:sp>
        <p:nvSpPr>
          <p:cNvPr id="113" name="Google Shape;113;p18"/>
          <p:cNvSpPr txBox="1">
            <a:spLocks noGrp="1"/>
          </p:cNvSpPr>
          <p:nvPr>
            <p:ph type="body" idx="1"/>
          </p:nvPr>
        </p:nvSpPr>
        <p:spPr>
          <a:xfrm>
            <a:off x="0" y="1546331"/>
            <a:ext cx="3377925" cy="2386125"/>
          </a:xfrm>
          <a:prstGeom prst="rect">
            <a:avLst/>
          </a:prstGeom>
        </p:spPr>
        <p:txBody>
          <a:bodyPr spcFirstLastPara="1" wrap="square" lIns="68569" tIns="68569" rIns="68569" bIns="68569" anchor="t" anchorCtr="0">
            <a:normAutofit lnSpcReduction="10000"/>
          </a:bodyPr>
          <a:lstStyle/>
          <a:p>
            <a:pPr marL="0" indent="0">
              <a:buNone/>
            </a:pPr>
            <a:r>
              <a:rPr lang="en" sz="1050" b="1">
                <a:solidFill>
                  <a:schemeClr val="lt1"/>
                </a:solidFill>
                <a:latin typeface="Poppins"/>
                <a:ea typeface="Poppins"/>
                <a:cs typeface="Poppins"/>
                <a:sym typeface="Poppins"/>
              </a:rPr>
              <a:t>This section rigorously evaluates our code's performance through diverse test cases. The subsequent presentation highlights outcomes, offering a comprehensive overview of the code's functionality and robustness across various scenarios</a:t>
            </a:r>
            <a:endParaRPr sz="1050" b="1">
              <a:solidFill>
                <a:schemeClr val="lt1"/>
              </a:solidFill>
              <a:latin typeface="Poppins"/>
              <a:ea typeface="Poppins"/>
              <a:cs typeface="Poppins"/>
              <a:sym typeface="Poppins"/>
            </a:endParaRPr>
          </a:p>
          <a:p>
            <a:pPr marL="0" indent="0">
              <a:spcBef>
                <a:spcPts val="900"/>
              </a:spcBef>
              <a:spcAft>
                <a:spcPts val="900"/>
              </a:spcAft>
              <a:buNone/>
            </a:pPr>
            <a:r>
              <a:rPr lang="en" sz="1050" b="1">
                <a:solidFill>
                  <a:schemeClr val="lt1"/>
                </a:solidFill>
                <a:latin typeface="Poppins"/>
                <a:ea typeface="Poppins"/>
                <a:cs typeface="Poppins"/>
                <a:sym typeface="Poppins"/>
              </a:rPr>
              <a:t>We showcased how each technique worked on our website in addition to also showcasing cases when the website would not run for example when the user would input invalid characters an error message would pop up .</a:t>
            </a:r>
            <a:endParaRPr sz="1050" b="1">
              <a:solidFill>
                <a:schemeClr val="lt1"/>
              </a:solidFill>
              <a:latin typeface="Poppins"/>
              <a:ea typeface="Poppins"/>
              <a:cs typeface="Poppins"/>
              <a:sym typeface="Poppins"/>
            </a:endParaRPr>
          </a:p>
        </p:txBody>
      </p:sp>
      <p:sp>
        <p:nvSpPr>
          <p:cNvPr id="114" name="Google Shape;114;p18"/>
          <p:cNvSpPr/>
          <p:nvPr/>
        </p:nvSpPr>
        <p:spPr>
          <a:xfrm rot="10800000" flipH="1">
            <a:off x="144281" y="1348959"/>
            <a:ext cx="5133375" cy="3555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pic>
        <p:nvPicPr>
          <p:cNvPr id="115" name="Google Shape;115;p18"/>
          <p:cNvPicPr preferRelativeResize="0"/>
          <p:nvPr/>
        </p:nvPicPr>
        <p:blipFill>
          <a:blip r:embed="rId3">
            <a:alphaModFix/>
          </a:blip>
          <a:stretch>
            <a:fillRect/>
          </a:stretch>
        </p:blipFill>
        <p:spPr>
          <a:xfrm>
            <a:off x="3377925" y="1754476"/>
            <a:ext cx="3303113" cy="1138031"/>
          </a:xfrm>
          <a:prstGeom prst="rect">
            <a:avLst/>
          </a:prstGeom>
          <a:noFill/>
          <a:ln>
            <a:noFill/>
          </a:ln>
        </p:spPr>
      </p:pic>
      <p:sp>
        <p:nvSpPr>
          <p:cNvPr id="116" name="Google Shape;116;p18"/>
          <p:cNvSpPr txBox="1"/>
          <p:nvPr/>
        </p:nvSpPr>
        <p:spPr>
          <a:xfrm>
            <a:off x="3377925" y="2892506"/>
            <a:ext cx="3480075" cy="274275"/>
          </a:xfrm>
          <a:prstGeom prst="rect">
            <a:avLst/>
          </a:prstGeom>
          <a:noFill/>
          <a:ln>
            <a:noFill/>
          </a:ln>
        </p:spPr>
        <p:txBody>
          <a:bodyPr spcFirstLastPara="1" wrap="square" lIns="68569" tIns="68569" rIns="68569" bIns="68569" anchor="t" anchorCtr="0">
            <a:noAutofit/>
          </a:bodyPr>
          <a:lstStyle/>
          <a:p>
            <a:r>
              <a:rPr lang="en" sz="1350">
                <a:solidFill>
                  <a:schemeClr val="lt1"/>
                </a:solidFill>
              </a:rPr>
              <a:t>Encryption/Decryption of the monoalphabetic cipher</a:t>
            </a:r>
            <a:endParaRPr sz="135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233775" y="682988"/>
            <a:ext cx="6390450" cy="429525"/>
          </a:xfrm>
          <a:prstGeom prst="rect">
            <a:avLst/>
          </a:prstGeom>
        </p:spPr>
        <p:txBody>
          <a:bodyPr spcFirstLastPara="1" wrap="square" lIns="68569" tIns="68569" rIns="68569" bIns="68569" anchor="t" anchorCtr="0">
            <a:normAutofit fontScale="90000"/>
          </a:bodyPr>
          <a:lstStyle/>
          <a:p>
            <a:pPr>
              <a:buSzPts val="990"/>
            </a:pPr>
            <a:r>
              <a:rPr lang="en" sz="3900" b="1">
                <a:solidFill>
                  <a:schemeClr val="lt1"/>
                </a:solidFill>
                <a:latin typeface="Poppins"/>
                <a:ea typeface="Poppins"/>
                <a:cs typeface="Poppins"/>
                <a:sym typeface="Poppins"/>
              </a:rPr>
              <a:t>Group Work </a:t>
            </a:r>
            <a:endParaRPr sz="3900" b="1">
              <a:solidFill>
                <a:schemeClr val="lt1"/>
              </a:solidFill>
              <a:latin typeface="Poppins"/>
              <a:ea typeface="Poppins"/>
              <a:cs typeface="Poppins"/>
              <a:sym typeface="Poppins"/>
            </a:endParaRPr>
          </a:p>
          <a:p>
            <a:endParaRPr/>
          </a:p>
        </p:txBody>
      </p:sp>
      <p:sp>
        <p:nvSpPr>
          <p:cNvPr id="122" name="Google Shape;122;p19"/>
          <p:cNvSpPr/>
          <p:nvPr/>
        </p:nvSpPr>
        <p:spPr>
          <a:xfrm>
            <a:off x="233775" y="1349456"/>
            <a:ext cx="3395250" cy="49725"/>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sp>
        <p:nvSpPr>
          <p:cNvPr id="123" name="Google Shape;123;p19"/>
          <p:cNvSpPr txBox="1"/>
          <p:nvPr/>
        </p:nvSpPr>
        <p:spPr>
          <a:xfrm>
            <a:off x="97913" y="1661194"/>
            <a:ext cx="6295500" cy="2555550"/>
          </a:xfrm>
          <a:prstGeom prst="rect">
            <a:avLst/>
          </a:prstGeom>
          <a:noFill/>
          <a:ln>
            <a:noFill/>
          </a:ln>
        </p:spPr>
        <p:txBody>
          <a:bodyPr spcFirstLastPara="1" wrap="square" lIns="68569" tIns="68569" rIns="68569" bIns="68569" anchor="t" anchorCtr="0">
            <a:noAutofit/>
          </a:bodyPr>
          <a:lstStyle/>
          <a:p>
            <a:r>
              <a:rPr lang="en" sz="1350">
                <a:solidFill>
                  <a:schemeClr val="lt1"/>
                </a:solidFill>
                <a:latin typeface="Poppins"/>
                <a:ea typeface="Poppins"/>
                <a:cs typeface="Poppins"/>
                <a:sym typeface="Poppins"/>
              </a:rPr>
              <a:t>As a group we divided work amongst ourselves assigning each member an equal amount of work for the website:</a:t>
            </a:r>
            <a:endParaRPr sz="1350">
              <a:solidFill>
                <a:schemeClr val="lt1"/>
              </a:solidFill>
              <a:latin typeface="Poppins"/>
              <a:ea typeface="Poppins"/>
              <a:cs typeface="Poppins"/>
              <a:sym typeface="Poppins"/>
            </a:endParaRPr>
          </a:p>
          <a:p>
            <a:pPr marL="342900" indent="-257175">
              <a:buClr>
                <a:schemeClr val="lt1"/>
              </a:buClr>
              <a:buSzPts val="1800"/>
              <a:buFont typeface="Poppins"/>
              <a:buChar char="●"/>
            </a:pPr>
            <a:r>
              <a:rPr lang="en" sz="1350">
                <a:solidFill>
                  <a:schemeClr val="lt1"/>
                </a:solidFill>
                <a:latin typeface="Poppins"/>
                <a:ea typeface="Poppins"/>
                <a:cs typeface="Poppins"/>
                <a:sym typeface="Poppins"/>
              </a:rPr>
              <a:t>Backend: Sarjoun and Wael</a:t>
            </a:r>
            <a:endParaRPr sz="1350">
              <a:solidFill>
                <a:schemeClr val="lt1"/>
              </a:solidFill>
              <a:latin typeface="Poppins"/>
              <a:ea typeface="Poppins"/>
              <a:cs typeface="Poppins"/>
              <a:sym typeface="Poppins"/>
            </a:endParaRPr>
          </a:p>
          <a:p>
            <a:pPr marL="342900" indent="-257175">
              <a:buClr>
                <a:schemeClr val="lt1"/>
              </a:buClr>
              <a:buSzPts val="1800"/>
              <a:buFont typeface="Poppins"/>
              <a:buChar char="●"/>
            </a:pPr>
            <a:r>
              <a:rPr lang="en" sz="1350">
                <a:solidFill>
                  <a:schemeClr val="lt1"/>
                </a:solidFill>
                <a:latin typeface="Poppins"/>
                <a:ea typeface="Poppins"/>
                <a:cs typeface="Poppins"/>
                <a:sym typeface="Poppins"/>
              </a:rPr>
              <a:t>Frontend: Adel and Antoine </a:t>
            </a:r>
            <a:endParaRPr sz="1350">
              <a:solidFill>
                <a:schemeClr val="lt1"/>
              </a:solidFill>
              <a:latin typeface="Poppins"/>
              <a:ea typeface="Poppins"/>
              <a:cs typeface="Poppins"/>
              <a:sym typeface="Poppins"/>
            </a:endParaRPr>
          </a:p>
          <a:p>
            <a:r>
              <a:rPr lang="en" sz="1350">
                <a:solidFill>
                  <a:schemeClr val="lt1"/>
                </a:solidFill>
                <a:latin typeface="Poppins"/>
                <a:ea typeface="Poppins"/>
                <a:cs typeface="Poppins"/>
                <a:sym typeface="Poppins"/>
              </a:rPr>
              <a:t>For the report each member was assigned an encryption technique to work on:</a:t>
            </a:r>
            <a:endParaRPr sz="1350">
              <a:solidFill>
                <a:schemeClr val="lt1"/>
              </a:solidFill>
              <a:latin typeface="Poppins"/>
              <a:ea typeface="Poppins"/>
              <a:cs typeface="Poppins"/>
              <a:sym typeface="Poppins"/>
            </a:endParaRPr>
          </a:p>
          <a:p>
            <a:pPr marL="342900" indent="-257175">
              <a:buClr>
                <a:schemeClr val="lt1"/>
              </a:buClr>
              <a:buSzPts val="1800"/>
              <a:buFont typeface="Poppins"/>
              <a:buChar char="●"/>
            </a:pPr>
            <a:r>
              <a:rPr lang="en" sz="1350">
                <a:solidFill>
                  <a:schemeClr val="lt1"/>
                </a:solidFill>
                <a:latin typeface="Poppins"/>
                <a:ea typeface="Poppins"/>
                <a:cs typeface="Poppins"/>
                <a:sym typeface="Poppins"/>
              </a:rPr>
              <a:t>Affine cipher: Sarjoun</a:t>
            </a:r>
            <a:endParaRPr sz="1350">
              <a:solidFill>
                <a:schemeClr val="lt1"/>
              </a:solidFill>
              <a:latin typeface="Poppins"/>
              <a:ea typeface="Poppins"/>
              <a:cs typeface="Poppins"/>
              <a:sym typeface="Poppins"/>
            </a:endParaRPr>
          </a:p>
          <a:p>
            <a:pPr marL="342900" indent="-257175">
              <a:buClr>
                <a:schemeClr val="lt1"/>
              </a:buClr>
              <a:buSzPts val="1800"/>
              <a:buFont typeface="Poppins"/>
              <a:buChar char="●"/>
            </a:pPr>
            <a:r>
              <a:rPr lang="en" sz="1350">
                <a:solidFill>
                  <a:schemeClr val="lt1"/>
                </a:solidFill>
                <a:latin typeface="Poppins"/>
                <a:ea typeface="Poppins"/>
                <a:cs typeface="Poppins"/>
                <a:sym typeface="Poppins"/>
              </a:rPr>
              <a:t>Monoalphabetic and Vigenere cipher: Adel</a:t>
            </a:r>
            <a:endParaRPr sz="1350">
              <a:solidFill>
                <a:schemeClr val="lt1"/>
              </a:solidFill>
              <a:latin typeface="Poppins"/>
              <a:ea typeface="Poppins"/>
              <a:cs typeface="Poppins"/>
              <a:sym typeface="Poppins"/>
            </a:endParaRPr>
          </a:p>
          <a:p>
            <a:pPr marL="342900" indent="-257175">
              <a:buClr>
                <a:schemeClr val="lt1"/>
              </a:buClr>
              <a:buSzPts val="1800"/>
              <a:buFont typeface="Poppins"/>
              <a:buChar char="●"/>
            </a:pPr>
            <a:r>
              <a:rPr lang="en" sz="1350">
                <a:solidFill>
                  <a:schemeClr val="lt1"/>
                </a:solidFill>
                <a:latin typeface="Poppins"/>
                <a:ea typeface="Poppins"/>
                <a:cs typeface="Poppins"/>
                <a:sym typeface="Poppins"/>
              </a:rPr>
              <a:t>Playfair cipher: Wael</a:t>
            </a:r>
            <a:endParaRPr sz="1350">
              <a:solidFill>
                <a:schemeClr val="lt1"/>
              </a:solidFill>
              <a:latin typeface="Poppins"/>
              <a:ea typeface="Poppins"/>
              <a:cs typeface="Poppins"/>
              <a:sym typeface="Poppins"/>
            </a:endParaRPr>
          </a:p>
          <a:p>
            <a:pPr marL="342900" indent="-257175">
              <a:buClr>
                <a:schemeClr val="lt1"/>
              </a:buClr>
              <a:buSzPts val="1800"/>
              <a:buFont typeface="Poppins"/>
              <a:buChar char="●"/>
            </a:pPr>
            <a:r>
              <a:rPr lang="en" sz="1350">
                <a:solidFill>
                  <a:schemeClr val="lt1"/>
                </a:solidFill>
                <a:latin typeface="Poppins"/>
                <a:ea typeface="Poppins"/>
                <a:cs typeface="Poppins"/>
                <a:sym typeface="Poppins"/>
              </a:rPr>
              <a:t>Hill cipher and Extended Euclid: Antoine </a:t>
            </a:r>
            <a:endParaRPr sz="1350">
              <a:solidFill>
                <a:schemeClr val="lt1"/>
              </a:solidFill>
              <a:latin typeface="Poppins"/>
              <a:ea typeface="Poppins"/>
              <a:cs typeface="Poppins"/>
              <a:sym typeface="Poppins"/>
            </a:endParaRPr>
          </a:p>
          <a:p>
            <a:pPr marL="342900"/>
            <a:endParaRPr sz="1350">
              <a:solidFill>
                <a:schemeClr val="lt1"/>
              </a:solidFill>
              <a:latin typeface="Poppins"/>
              <a:ea typeface="Poppins"/>
              <a:cs typeface="Poppins"/>
              <a:sym typeface="Poppins"/>
            </a:endParaRPr>
          </a:p>
          <a:p>
            <a:r>
              <a:rPr lang="en" sz="1350">
                <a:solidFill>
                  <a:schemeClr val="lt1"/>
                </a:solidFill>
                <a:latin typeface="Poppins"/>
                <a:ea typeface="Poppins"/>
                <a:cs typeface="Poppins"/>
                <a:sym typeface="Poppins"/>
              </a:rPr>
              <a:t>As a team we would meet up once a week to check on our progression either online or in person </a:t>
            </a:r>
            <a:endParaRPr sz="1350">
              <a:solidFill>
                <a:schemeClr val="lt1"/>
              </a:solidFill>
              <a:latin typeface="Poppins"/>
              <a:ea typeface="Poppins"/>
              <a:cs typeface="Poppins"/>
              <a:sym typeface="Poppins"/>
            </a:endParaRPr>
          </a:p>
          <a:p>
            <a:endParaRPr sz="1050">
              <a:solidFill>
                <a:schemeClr val="lt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body" idx="1"/>
          </p:nvPr>
        </p:nvSpPr>
        <p:spPr>
          <a:xfrm>
            <a:off x="1504538" y="1968994"/>
            <a:ext cx="3763800" cy="684450"/>
          </a:xfrm>
          <a:prstGeom prst="rect">
            <a:avLst/>
          </a:prstGeom>
        </p:spPr>
        <p:txBody>
          <a:bodyPr spcFirstLastPara="1" wrap="square" lIns="68569" tIns="68569" rIns="68569" bIns="68569" anchor="t" anchorCtr="0">
            <a:normAutofit fontScale="77500" lnSpcReduction="20000"/>
          </a:bodyPr>
          <a:lstStyle/>
          <a:p>
            <a:pPr marL="0" indent="0">
              <a:spcAft>
                <a:spcPts val="900"/>
              </a:spcAft>
              <a:buClr>
                <a:schemeClr val="dk1"/>
              </a:buClr>
              <a:buSzPts val="1018"/>
              <a:buNone/>
            </a:pPr>
            <a:r>
              <a:rPr lang="en" sz="3750" b="1">
                <a:solidFill>
                  <a:schemeClr val="lt1"/>
                </a:solidFill>
                <a:latin typeface="Poppins"/>
                <a:ea typeface="Poppins"/>
                <a:cs typeface="Poppins"/>
                <a:sym typeface="Poppins"/>
              </a:rPr>
              <a:t>Any Questions?</a:t>
            </a:r>
            <a:endParaRPr sz="4050"/>
          </a:p>
        </p:txBody>
      </p:sp>
      <p:sp>
        <p:nvSpPr>
          <p:cNvPr id="129" name="Google Shape;129;p20"/>
          <p:cNvSpPr/>
          <p:nvPr/>
        </p:nvSpPr>
        <p:spPr>
          <a:xfrm>
            <a:off x="1622213" y="2571750"/>
            <a:ext cx="3395250" cy="49725"/>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a:endParaRPr sz="105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Words>
  <Application>Microsoft Office PowerPoint</Application>
  <PresentationFormat>Custom</PresentationFormat>
  <Paragraphs>43</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Poppins</vt:lpstr>
      <vt:lpstr>Roboto</vt:lpstr>
      <vt:lpstr>Arial</vt:lpstr>
      <vt:lpstr>Poppins SemiBold</vt:lpstr>
      <vt:lpstr>Simple Light</vt:lpstr>
      <vt:lpstr>Classical Encryption</vt:lpstr>
      <vt:lpstr>OUTLINE</vt:lpstr>
      <vt:lpstr>Introduction</vt:lpstr>
      <vt:lpstr>Project Description</vt:lpstr>
      <vt:lpstr>Interface Discussion</vt:lpstr>
      <vt:lpstr>Testing and Results</vt:lpstr>
      <vt:lpstr>Group 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Classical Encryption</dc:title>
  <cp:lastModifiedBy>Sarjoun Radiyeh (Student)</cp:lastModifiedBy>
  <cp:revision>2</cp:revision>
  <dcterms:modified xsi:type="dcterms:W3CDTF">2025-02-13T15:26:13Z</dcterms:modified>
</cp:coreProperties>
</file>