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8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71" d="100"/>
          <a:sy n="171" d="100"/>
        </p:scale>
        <p:origin x="17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h Grousseau" userId="db937185e34b307d" providerId="LiveId" clId="{592C7190-1362-3843-837C-8FC5F8CC06F3}"/>
    <pc:docChg chg="custSel modSld">
      <pc:chgData name="Sarah Grousseau" userId="db937185e34b307d" providerId="LiveId" clId="{592C7190-1362-3843-837C-8FC5F8CC06F3}" dt="2023-01-10T17:36:43.711" v="58" actId="20577"/>
      <pc:docMkLst>
        <pc:docMk/>
      </pc:docMkLst>
      <pc:sldChg chg="modSp mod">
        <pc:chgData name="Sarah Grousseau" userId="db937185e34b307d" providerId="LiveId" clId="{592C7190-1362-3843-837C-8FC5F8CC06F3}" dt="2023-01-10T17:36:43.711" v="58" actId="20577"/>
        <pc:sldMkLst>
          <pc:docMk/>
          <pc:sldMk cId="3040138381" sldId="386"/>
        </pc:sldMkLst>
        <pc:spChg chg="mod">
          <ac:chgData name="Sarah Grousseau" userId="db937185e34b307d" providerId="LiveId" clId="{592C7190-1362-3843-837C-8FC5F8CC06F3}" dt="2023-01-10T17:36:20.560" v="52" actId="20577"/>
          <ac:spMkLst>
            <pc:docMk/>
            <pc:sldMk cId="3040138381" sldId="386"/>
            <ac:spMk id="18" creationId="{2DA0BBF1-64B3-4216-9AB0-39D1D27A4D33}"/>
          </ac:spMkLst>
        </pc:spChg>
        <pc:spChg chg="mod">
          <ac:chgData name="Sarah Grousseau" userId="db937185e34b307d" providerId="LiveId" clId="{592C7190-1362-3843-837C-8FC5F8CC06F3}" dt="2023-01-10T17:36:23.575" v="54" actId="20577"/>
          <ac:spMkLst>
            <pc:docMk/>
            <pc:sldMk cId="3040138381" sldId="386"/>
            <ac:spMk id="22" creationId="{019A6BCD-12FA-4E61-AF46-0EE7353CE7D2}"/>
          </ac:spMkLst>
        </pc:spChg>
        <pc:spChg chg="mod">
          <ac:chgData name="Sarah Grousseau" userId="db937185e34b307d" providerId="LiveId" clId="{592C7190-1362-3843-837C-8FC5F8CC06F3}" dt="2023-01-10T17:36:40.584" v="56" actId="20577"/>
          <ac:spMkLst>
            <pc:docMk/>
            <pc:sldMk cId="3040138381" sldId="386"/>
            <ac:spMk id="44" creationId="{5CE0816C-FD55-4507-A380-713111E8B6BF}"/>
          </ac:spMkLst>
        </pc:spChg>
        <pc:spChg chg="mod">
          <ac:chgData name="Sarah Grousseau" userId="db937185e34b307d" providerId="LiveId" clId="{592C7190-1362-3843-837C-8FC5F8CC06F3}" dt="2023-01-10T17:36:43.711" v="58" actId="20577"/>
          <ac:spMkLst>
            <pc:docMk/>
            <pc:sldMk cId="3040138381" sldId="386"/>
            <ac:spMk id="46" creationId="{9460EBEF-9016-45C7-9C57-5CD23DC4C450}"/>
          </ac:spMkLst>
        </pc:spChg>
        <pc:spChg chg="mod">
          <ac:chgData name="Sarah Grousseau" userId="db937185e34b307d" providerId="LiveId" clId="{592C7190-1362-3843-837C-8FC5F8CC06F3}" dt="2023-01-10T17:35:46.292" v="45" actId="20577"/>
          <ac:spMkLst>
            <pc:docMk/>
            <pc:sldMk cId="3040138381" sldId="386"/>
            <ac:spMk id="55" creationId="{FF8CD2BB-398A-491A-87C6-AB0C54FD36E3}"/>
          </ac:spMkLst>
        </pc:spChg>
        <pc:spChg chg="mod">
          <ac:chgData name="Sarah Grousseau" userId="db937185e34b307d" providerId="LiveId" clId="{592C7190-1362-3843-837C-8FC5F8CC06F3}" dt="2023-01-10T17:35:56.461" v="50" actId="20577"/>
          <ac:spMkLst>
            <pc:docMk/>
            <pc:sldMk cId="3040138381" sldId="386"/>
            <ac:spMk id="56" creationId="{4EA02A53-5337-4268-8961-7A079688873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BFDFB-4250-4591-8F0D-895B7AD37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123937-B7C7-467A-BA83-77A705DD85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95F04-5EE5-483B-A262-859F7A1A1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1C9B-B280-4EDA-9B6F-9E69993FCB4D}" type="datetimeFigureOut">
              <a:rPr lang="en-AU" smtClean="0"/>
              <a:t>10/1/2023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EB039-59DE-4748-AABA-5AAFDF4D0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F0EEB-3362-42E4-BE99-83E8F9E50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4E23-8D5E-4B20-814C-3B4936BE65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1351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11064592" y="37255"/>
            <a:ext cx="894152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3124132" y="2570857"/>
            <a:ext cx="5853024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5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5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3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3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3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3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3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233261" y="234864"/>
            <a:ext cx="11725484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423294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7BB8BDAB-CFC6-4A72-93AB-45C55F5E566B}"/>
              </a:ext>
            </a:extLst>
          </p:cNvPr>
          <p:cNvSpPr txBox="1"/>
          <p:nvPr/>
        </p:nvSpPr>
        <p:spPr>
          <a:xfrm>
            <a:off x="2175187" y="505461"/>
            <a:ext cx="81231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endParaRPr lang="en-AU" sz="1050" dirty="0">
              <a:solidFill>
                <a:srgbClr val="FFFFFF">
                  <a:lumMod val="50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457200"/>
            <a:r>
              <a:rPr lang="en-AU" sz="1050" dirty="0">
                <a:solidFill>
                  <a:srgbClr val="FFFFFF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Fill in the blanks with the relevant ‘issues’ that have been provided to you by your team – how might you structure the Issues?</a:t>
            </a:r>
          </a:p>
          <a:p>
            <a:pPr defTabSz="457200"/>
            <a:r>
              <a:rPr lang="en-AU" sz="1050" dirty="0">
                <a:solidFill>
                  <a:srgbClr val="FFFFFF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Don’t worry about the $9M for now – we’ll combine this with the Value Driver Tree Analysis later to close this exercise out.</a:t>
            </a:r>
          </a:p>
          <a:p>
            <a:pPr defTabSz="457200"/>
            <a:endParaRPr lang="en-AU" sz="1050" dirty="0">
              <a:solidFill>
                <a:srgbClr val="FFFFFF">
                  <a:lumMod val="50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69E757-9AB8-4617-BCB2-18DF6BB315A0}"/>
              </a:ext>
            </a:extLst>
          </p:cNvPr>
          <p:cNvSpPr/>
          <p:nvPr/>
        </p:nvSpPr>
        <p:spPr>
          <a:xfrm>
            <a:off x="1969842" y="3431894"/>
            <a:ext cx="1687758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 defTabSz="457200"/>
            <a:r>
              <a:rPr lang="en-AU" sz="700" b="1" dirty="0">
                <a:solidFill>
                  <a:srgbClr val="FBC14E">
                    <a:lumMod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an Data Analyst for Monalco Mining, how can we </a:t>
            </a:r>
            <a:r>
              <a:rPr lang="en-AU" sz="700" b="1" dirty="0">
                <a:solidFill>
                  <a:srgbClr val="379BB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our costs </a:t>
            </a:r>
            <a:r>
              <a:rPr lang="en-AU" sz="700" b="1" dirty="0">
                <a:solidFill>
                  <a:srgbClr val="FBC14E">
                    <a:lumMod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AU" sz="700" b="1" dirty="0">
                <a:solidFill>
                  <a:srgbClr val="379BB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least 20% ($9M) </a:t>
            </a:r>
            <a:r>
              <a:rPr lang="en-AU" sz="700" b="1" dirty="0">
                <a:solidFill>
                  <a:srgbClr val="FBC14E">
                    <a:lumMod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through </a:t>
            </a:r>
            <a:r>
              <a:rPr lang="en-AU" sz="700" b="1" dirty="0">
                <a:solidFill>
                  <a:srgbClr val="379BB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reductions in either Recurring or Non Recurring costs </a:t>
            </a:r>
            <a:r>
              <a:rPr lang="en-AU" sz="700" b="1" dirty="0">
                <a:solidFill>
                  <a:srgbClr val="FBC14E">
                    <a:lumMod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AU" sz="700" b="1" dirty="0">
                <a:solidFill>
                  <a:srgbClr val="379BB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  <a:r>
              <a:rPr lang="en-AU" sz="700" b="1" baseline="30000" dirty="0">
                <a:solidFill>
                  <a:srgbClr val="379BB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AU" sz="700" b="1" dirty="0">
                <a:solidFill>
                  <a:srgbClr val="379BB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December 2020?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725C11-424B-45E0-8037-3FF5AC9CE071}"/>
              </a:ext>
            </a:extLst>
          </p:cNvPr>
          <p:cNvSpPr/>
          <p:nvPr/>
        </p:nvSpPr>
        <p:spPr>
          <a:xfrm>
            <a:off x="1766089" y="492867"/>
            <a:ext cx="8659822" cy="6216770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AU" sz="135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C6297A-39C4-4A4D-AEA3-09D7B0A92BE8}"/>
              </a:ext>
            </a:extLst>
          </p:cNvPr>
          <p:cNvSpPr txBox="1"/>
          <p:nvPr/>
        </p:nvSpPr>
        <p:spPr>
          <a:xfrm>
            <a:off x="1685200" y="91710"/>
            <a:ext cx="459946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AU" sz="1350" b="1" dirty="0">
                <a:solidFill>
                  <a:srgbClr val="2FBE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Tree Practice Monalco Mining Template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99B678-CD6C-447E-8D72-4FEAB43BAB1D}"/>
              </a:ext>
            </a:extLst>
          </p:cNvPr>
          <p:cNvSpPr/>
          <p:nvPr/>
        </p:nvSpPr>
        <p:spPr>
          <a:xfrm>
            <a:off x="4110039" y="2903531"/>
            <a:ext cx="923925" cy="349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AU" sz="8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3C3776-EBBE-4FD0-85F2-756B5A0B8D56}"/>
              </a:ext>
            </a:extLst>
          </p:cNvPr>
          <p:cNvSpPr/>
          <p:nvPr/>
        </p:nvSpPr>
        <p:spPr>
          <a:xfrm>
            <a:off x="4110039" y="4465138"/>
            <a:ext cx="923925" cy="349931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AU" sz="800" b="1" dirty="0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C7D3E4D4-D42F-43E3-8C89-7AC949D64252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 flipV="1">
            <a:off x="3657600" y="3078496"/>
            <a:ext cx="452438" cy="7227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55683762-9015-47AC-8385-872557F7FCE5}"/>
              </a:ext>
            </a:extLst>
          </p:cNvPr>
          <p:cNvCxnSpPr>
            <a:stCxn id="4" idx="3"/>
            <a:endCxn id="12" idx="1"/>
          </p:cNvCxnSpPr>
          <p:nvPr/>
        </p:nvCxnSpPr>
        <p:spPr>
          <a:xfrm>
            <a:off x="3657600" y="3801227"/>
            <a:ext cx="452438" cy="83887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DA0BBF1-64B3-4216-9AB0-39D1D27A4D33}"/>
              </a:ext>
            </a:extLst>
          </p:cNvPr>
          <p:cNvSpPr/>
          <p:nvPr/>
        </p:nvSpPr>
        <p:spPr>
          <a:xfrm>
            <a:off x="5500688" y="2219329"/>
            <a:ext cx="1028700" cy="333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AU" sz="800" b="1" dirty="0">
                <a:solidFill>
                  <a:schemeClr val="tx1"/>
                </a:solidFill>
                <a:latin typeface="Arial"/>
              </a:rPr>
              <a:t>Maintenance Related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19A6BCD-12FA-4E61-AF46-0EE7353CE7D2}"/>
              </a:ext>
            </a:extLst>
          </p:cNvPr>
          <p:cNvSpPr/>
          <p:nvPr/>
        </p:nvSpPr>
        <p:spPr>
          <a:xfrm>
            <a:off x="5500688" y="3371906"/>
            <a:ext cx="1028700" cy="333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AU" sz="700" b="1" dirty="0">
                <a:solidFill>
                  <a:schemeClr val="tx1"/>
                </a:solidFill>
                <a:latin typeface="Arial"/>
              </a:rPr>
              <a:t>Non Maintenance Related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38153048-B457-4B43-BED5-892116D5A2D8}"/>
              </a:ext>
            </a:extLst>
          </p:cNvPr>
          <p:cNvCxnSpPr>
            <a:stCxn id="10" idx="3"/>
            <a:endCxn id="18" idx="1"/>
          </p:cNvCxnSpPr>
          <p:nvPr/>
        </p:nvCxnSpPr>
        <p:spPr>
          <a:xfrm flipV="1">
            <a:off x="5033964" y="2386016"/>
            <a:ext cx="466725" cy="69248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069FCA16-BC7A-4800-A566-1281F5D71230}"/>
              </a:ext>
            </a:extLst>
          </p:cNvPr>
          <p:cNvCxnSpPr>
            <a:stCxn id="10" idx="3"/>
            <a:endCxn id="22" idx="1"/>
          </p:cNvCxnSpPr>
          <p:nvPr/>
        </p:nvCxnSpPr>
        <p:spPr>
          <a:xfrm>
            <a:off x="5033964" y="3078497"/>
            <a:ext cx="466725" cy="46009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A3FEBB0B-D1CF-4C38-9CFD-65C4E8EEC2A8}"/>
              </a:ext>
            </a:extLst>
          </p:cNvPr>
          <p:cNvSpPr/>
          <p:nvPr/>
        </p:nvSpPr>
        <p:spPr>
          <a:xfrm>
            <a:off x="6905626" y="1811135"/>
            <a:ext cx="1028700" cy="333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AU" sz="700" b="1" dirty="0">
                <a:solidFill>
                  <a:schemeClr val="tx1"/>
                </a:solidFill>
                <a:latin typeface="Arial"/>
              </a:rPr>
              <a:t>Scheduled Maintenance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A0DE54F-5E2E-48C1-856C-6DE30CD6AA19}"/>
              </a:ext>
            </a:extLst>
          </p:cNvPr>
          <p:cNvSpPr/>
          <p:nvPr/>
        </p:nvSpPr>
        <p:spPr>
          <a:xfrm>
            <a:off x="6905626" y="2523856"/>
            <a:ext cx="1028700" cy="333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AU" sz="700" b="1" dirty="0">
                <a:solidFill>
                  <a:schemeClr val="tx1"/>
                </a:solidFill>
                <a:latin typeface="Arial"/>
              </a:rPr>
              <a:t>Non Scheduled Maintenance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385188A4-7376-4430-AADF-5AA1326B88C3}"/>
              </a:ext>
            </a:extLst>
          </p:cNvPr>
          <p:cNvCxnSpPr>
            <a:stCxn id="18" idx="3"/>
            <a:endCxn id="28" idx="1"/>
          </p:cNvCxnSpPr>
          <p:nvPr/>
        </p:nvCxnSpPr>
        <p:spPr>
          <a:xfrm flipV="1">
            <a:off x="6529388" y="1977822"/>
            <a:ext cx="376238" cy="40819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D9DD0710-FBBE-4FA0-90B0-E91C6E0CB6D8}"/>
              </a:ext>
            </a:extLst>
          </p:cNvPr>
          <p:cNvCxnSpPr>
            <a:stCxn id="18" idx="3"/>
            <a:endCxn id="29" idx="1"/>
          </p:cNvCxnSpPr>
          <p:nvPr/>
        </p:nvCxnSpPr>
        <p:spPr>
          <a:xfrm>
            <a:off x="6529388" y="2386017"/>
            <a:ext cx="376238" cy="30452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CE070461-FEF6-42E7-94D6-C93595F7B245}"/>
              </a:ext>
            </a:extLst>
          </p:cNvPr>
          <p:cNvSpPr/>
          <p:nvPr/>
        </p:nvSpPr>
        <p:spPr>
          <a:xfrm>
            <a:off x="6905626" y="3094391"/>
            <a:ext cx="1028700" cy="333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AU" sz="700" b="1" dirty="0">
                <a:solidFill>
                  <a:schemeClr val="tx1"/>
                </a:solidFill>
                <a:latin typeface="Arial"/>
              </a:rPr>
              <a:t>Facility Costs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B5E055A-FA74-48D9-BCEA-28E580BBA9C3}"/>
              </a:ext>
            </a:extLst>
          </p:cNvPr>
          <p:cNvSpPr/>
          <p:nvPr/>
        </p:nvSpPr>
        <p:spPr>
          <a:xfrm>
            <a:off x="6909495" y="3730564"/>
            <a:ext cx="1028700" cy="333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AU" sz="700" b="1" dirty="0">
                <a:solidFill>
                  <a:schemeClr val="tx1"/>
                </a:solidFill>
                <a:latin typeface="Arial"/>
              </a:rPr>
              <a:t>Non Facility Costs</a:t>
            </a:r>
          </a:p>
          <a:p>
            <a:pPr algn="ctr" defTabSz="457200"/>
            <a:endParaRPr lang="en-AU" sz="700" b="1" dirty="0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F84F6BED-27B4-4C4A-99E0-39A0D3C663FE}"/>
              </a:ext>
            </a:extLst>
          </p:cNvPr>
          <p:cNvCxnSpPr>
            <a:stCxn id="22" idx="3"/>
            <a:endCxn id="38" idx="1"/>
          </p:cNvCxnSpPr>
          <p:nvPr/>
        </p:nvCxnSpPr>
        <p:spPr>
          <a:xfrm flipV="1">
            <a:off x="6529388" y="3261079"/>
            <a:ext cx="376238" cy="27751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C68554C4-6C69-40CD-BBA7-73F90DD765F3}"/>
              </a:ext>
            </a:extLst>
          </p:cNvPr>
          <p:cNvCxnSpPr>
            <a:stCxn id="22" idx="3"/>
            <a:endCxn id="39" idx="1"/>
          </p:cNvCxnSpPr>
          <p:nvPr/>
        </p:nvCxnSpPr>
        <p:spPr>
          <a:xfrm>
            <a:off x="6529389" y="3538593"/>
            <a:ext cx="380107" cy="35865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CE0816C-FD55-4507-A380-713111E8B6BF}"/>
              </a:ext>
            </a:extLst>
          </p:cNvPr>
          <p:cNvSpPr/>
          <p:nvPr/>
        </p:nvSpPr>
        <p:spPr>
          <a:xfrm>
            <a:off x="8520113" y="1319796"/>
            <a:ext cx="1028700" cy="333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AU" sz="700" b="1" dirty="0">
                <a:solidFill>
                  <a:schemeClr val="tx1"/>
                </a:solidFill>
                <a:latin typeface="Arial"/>
              </a:rPr>
              <a:t>Ore Crusher Related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460EBEF-9016-45C7-9C57-5CD23DC4C450}"/>
              </a:ext>
            </a:extLst>
          </p:cNvPr>
          <p:cNvSpPr/>
          <p:nvPr/>
        </p:nvSpPr>
        <p:spPr>
          <a:xfrm>
            <a:off x="8520113" y="1997172"/>
            <a:ext cx="1028700" cy="333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AU" sz="700" b="1" dirty="0">
                <a:solidFill>
                  <a:schemeClr val="tx1"/>
                </a:solidFill>
                <a:latin typeface="Arial"/>
              </a:rPr>
              <a:t>Non Ore </a:t>
            </a:r>
            <a:r>
              <a:rPr lang="en-AU" sz="700" b="1">
                <a:solidFill>
                  <a:schemeClr val="tx1"/>
                </a:solidFill>
                <a:latin typeface="Arial"/>
              </a:rPr>
              <a:t>Crusher Related</a:t>
            </a:r>
            <a:endParaRPr lang="en-AU" sz="700" b="1" dirty="0">
              <a:solidFill>
                <a:schemeClr val="tx1"/>
              </a:solidFill>
              <a:latin typeface="Arial"/>
            </a:endParaRP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0866152D-02C8-4478-9CCF-9464DF4DD2F0}"/>
              </a:ext>
            </a:extLst>
          </p:cNvPr>
          <p:cNvCxnSpPr>
            <a:stCxn id="28" idx="3"/>
            <a:endCxn id="44" idx="1"/>
          </p:cNvCxnSpPr>
          <p:nvPr/>
        </p:nvCxnSpPr>
        <p:spPr>
          <a:xfrm flipV="1">
            <a:off x="7934327" y="1486484"/>
            <a:ext cx="585787" cy="49133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03A622AC-E58F-43C4-AD3D-890E870A74B7}"/>
              </a:ext>
            </a:extLst>
          </p:cNvPr>
          <p:cNvCxnSpPr>
            <a:stCxn id="28" idx="3"/>
            <a:endCxn id="46" idx="1"/>
          </p:cNvCxnSpPr>
          <p:nvPr/>
        </p:nvCxnSpPr>
        <p:spPr>
          <a:xfrm>
            <a:off x="7934327" y="1977823"/>
            <a:ext cx="585787" cy="18603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F8CD2BB-398A-491A-87C6-AB0C54FD36E3}"/>
              </a:ext>
            </a:extLst>
          </p:cNvPr>
          <p:cNvSpPr txBox="1"/>
          <p:nvPr/>
        </p:nvSpPr>
        <p:spPr>
          <a:xfrm>
            <a:off x="4111973" y="2867006"/>
            <a:ext cx="9200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AU" sz="700" b="1" dirty="0">
                <a:solidFill>
                  <a:srgbClr val="002C46"/>
                </a:solidFill>
                <a:latin typeface="Arial"/>
              </a:rPr>
              <a:t>Operations Related - Recurring Costs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EA02A53-5337-4268-8961-7A079688873E}"/>
              </a:ext>
            </a:extLst>
          </p:cNvPr>
          <p:cNvSpPr txBox="1"/>
          <p:nvPr/>
        </p:nvSpPr>
        <p:spPr>
          <a:xfrm>
            <a:off x="4113906" y="4440923"/>
            <a:ext cx="9200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AU" sz="700" b="1" dirty="0">
                <a:solidFill>
                  <a:srgbClr val="002C46"/>
                </a:solidFill>
                <a:latin typeface="Arial"/>
              </a:rPr>
              <a:t>Non Operations Related – Non Recurring Costs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4358EC7-D132-40D4-A0F0-2EF0474D444E}"/>
              </a:ext>
            </a:extLst>
          </p:cNvPr>
          <p:cNvSpPr/>
          <p:nvPr/>
        </p:nvSpPr>
        <p:spPr>
          <a:xfrm>
            <a:off x="5486402" y="4141970"/>
            <a:ext cx="1042987" cy="33337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en-US" sz="800" b="1" i="0" u="none" strike="noStrike" dirty="0">
              <a:solidFill>
                <a:srgbClr val="002C46"/>
              </a:solidFill>
              <a:effectLst/>
              <a:latin typeface="+mj-lt"/>
            </a:endParaRPr>
          </a:p>
          <a:p>
            <a:pPr algn="ctr"/>
            <a:endParaRPr lang="en-US" sz="700" b="1" i="0" u="none" strike="noStrike" dirty="0">
              <a:solidFill>
                <a:srgbClr val="002C46"/>
              </a:solidFill>
              <a:effectLst/>
              <a:latin typeface="+mj-lt"/>
            </a:endParaRPr>
          </a:p>
          <a:p>
            <a:pPr algn="ctr"/>
            <a:r>
              <a:rPr lang="en-US" sz="700" b="1" i="0" u="none" strike="noStrike" dirty="0">
                <a:solidFill>
                  <a:srgbClr val="002C46"/>
                </a:solidFill>
                <a:effectLst/>
                <a:latin typeface="+mj-lt"/>
              </a:rPr>
              <a:t>People Costs</a:t>
            </a:r>
            <a:endParaRPr lang="en-US" sz="700" b="0" dirty="0">
              <a:effectLst/>
              <a:latin typeface="+mj-lt"/>
            </a:endParaRPr>
          </a:p>
          <a:p>
            <a:br>
              <a:rPr lang="en-US" sz="800" dirty="0"/>
            </a:br>
            <a:endParaRPr lang="en-AU" sz="7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8EAB6F2-BA55-42BD-8DC2-DE6F12AAB474}"/>
              </a:ext>
            </a:extLst>
          </p:cNvPr>
          <p:cNvSpPr/>
          <p:nvPr/>
        </p:nvSpPr>
        <p:spPr>
          <a:xfrm>
            <a:off x="5486401" y="4881432"/>
            <a:ext cx="1042987" cy="33337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800" b="1" i="0" u="none" strike="noStrike" dirty="0">
              <a:solidFill>
                <a:srgbClr val="002C46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800" b="1" dirty="0">
              <a:solidFill>
                <a:srgbClr val="002C46"/>
              </a:solidFill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700" b="1" i="0" u="none" strike="noStrike" dirty="0">
                <a:solidFill>
                  <a:srgbClr val="002C46"/>
                </a:solidFill>
                <a:effectLst/>
              </a:rPr>
              <a:t>Non People Costs</a:t>
            </a:r>
            <a:endParaRPr lang="en-US" sz="700" b="0" dirty="0">
              <a:effectLst/>
            </a:endParaRPr>
          </a:p>
          <a:p>
            <a:br>
              <a:rPr lang="en-US" sz="800" dirty="0"/>
            </a:br>
            <a:endParaRPr lang="en-AU" sz="700" b="1" dirty="0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E2298FFB-765A-40E3-82B1-A57D3DD3BCA1}"/>
              </a:ext>
            </a:extLst>
          </p:cNvPr>
          <p:cNvCxnSpPr>
            <a:stCxn id="12" idx="3"/>
            <a:endCxn id="57" idx="1"/>
          </p:cNvCxnSpPr>
          <p:nvPr/>
        </p:nvCxnSpPr>
        <p:spPr>
          <a:xfrm flipV="1">
            <a:off x="5033963" y="4308657"/>
            <a:ext cx="452438" cy="33144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C4F02151-BC18-4426-BE5C-857253CE40B6}"/>
              </a:ext>
            </a:extLst>
          </p:cNvPr>
          <p:cNvCxnSpPr>
            <a:stCxn id="12" idx="3"/>
            <a:endCxn id="59" idx="1"/>
          </p:cNvCxnSpPr>
          <p:nvPr/>
        </p:nvCxnSpPr>
        <p:spPr>
          <a:xfrm>
            <a:off x="5033964" y="4640103"/>
            <a:ext cx="452437" cy="40801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138381"/>
      </p:ext>
    </p:extLst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135</Words>
  <Application>Microsoft Macintosh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Synergy_CF_YNR002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Hui</dc:creator>
  <cp:lastModifiedBy>Sarah Grousseau</cp:lastModifiedBy>
  <cp:revision>2</cp:revision>
  <dcterms:created xsi:type="dcterms:W3CDTF">2022-08-15T09:01:39Z</dcterms:created>
  <dcterms:modified xsi:type="dcterms:W3CDTF">2023-01-10T17:36:46Z</dcterms:modified>
</cp:coreProperties>
</file>