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8"/>
  </p:notesMasterIdLst>
  <p:sldIdLst>
    <p:sldId id="397" r:id="rId2"/>
    <p:sldId id="399" r:id="rId3"/>
    <p:sldId id="392" r:id="rId4"/>
    <p:sldId id="395" r:id="rId5"/>
    <p:sldId id="396" r:id="rId6"/>
    <p:sldId id="391" r:id="rId7"/>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2C91BA-C53D-764A-9EEB-71070BDED2FD}" v="22" dt="2023-02-07T00:35:23.631"/>
    <p1510:client id="{79252517-68AC-44A7-9E94-2200C71A6855}" v="1" dt="2023-02-07T01:53:45.384"/>
    <p1510:client id="{C69E65D2-9D7C-BA49-B580-17EECCF3148A}" v="1" dt="2023-02-07T13:57:47.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autoAdjust="0"/>
    <p:restoredTop sz="92789" autoAdjust="0"/>
  </p:normalViewPr>
  <p:slideViewPr>
    <p:cSldViewPr snapToGrid="0">
      <p:cViewPr varScale="1">
        <p:scale>
          <a:sx n="121" d="100"/>
          <a:sy n="121" d="100"/>
        </p:scale>
        <p:origin x="21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Grousseau" userId="db937185e34b307d" providerId="LiveId" clId="{C69E65D2-9D7C-BA49-B580-17EECCF3148A}"/>
    <pc:docChg chg="custSel modSld">
      <pc:chgData name="Sarah Grousseau" userId="db937185e34b307d" providerId="LiveId" clId="{C69E65D2-9D7C-BA49-B580-17EECCF3148A}" dt="2023-02-07T13:57:55.564" v="4" actId="1076"/>
      <pc:docMkLst>
        <pc:docMk/>
      </pc:docMkLst>
      <pc:sldChg chg="addSp delSp modSp mod">
        <pc:chgData name="Sarah Grousseau" userId="db937185e34b307d" providerId="LiveId" clId="{C69E65D2-9D7C-BA49-B580-17EECCF3148A}" dt="2023-02-07T13:57:55.564" v="4" actId="1076"/>
        <pc:sldMkLst>
          <pc:docMk/>
          <pc:sldMk cId="2748477053" sldId="397"/>
        </pc:sldMkLst>
        <pc:picChg chg="add mod">
          <ac:chgData name="Sarah Grousseau" userId="db937185e34b307d" providerId="LiveId" clId="{C69E65D2-9D7C-BA49-B580-17EECCF3148A}" dt="2023-02-07T13:57:55.564" v="4" actId="1076"/>
          <ac:picMkLst>
            <pc:docMk/>
            <pc:sldMk cId="2748477053" sldId="397"/>
            <ac:picMk id="3" creationId="{CD7A72AD-F6D8-EC78-5F6F-0256AE3B26E1}"/>
          </ac:picMkLst>
        </pc:picChg>
        <pc:picChg chg="del">
          <ac:chgData name="Sarah Grousseau" userId="db937185e34b307d" providerId="LiveId" clId="{C69E65D2-9D7C-BA49-B580-17EECCF3148A}" dt="2023-02-07T13:57:43.010" v="0" actId="478"/>
          <ac:picMkLst>
            <pc:docMk/>
            <pc:sldMk cId="2748477053" sldId="397"/>
            <ac:picMk id="4" creationId="{21013184-1D6B-40DA-9213-4A78DCE0D5E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7/2/2023</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2A352E8-A3D8-466D-9C64-BEFAB9E6BDD7}" type="slidenum">
              <a:rPr lang="en-AU" smtClean="0"/>
              <a:t>1</a:t>
            </a:fld>
            <a:endParaRPr lang="en-AU"/>
          </a:p>
        </p:txBody>
      </p:sp>
    </p:spTree>
    <p:extLst>
      <p:ext uri="{BB962C8B-B14F-4D97-AF65-F5344CB8AC3E}">
        <p14:creationId xmlns:p14="http://schemas.microsoft.com/office/powerpoint/2010/main" val="2351917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Segmentation of the revenues by unit, reveals that of the three (3) customer segments, 001 Private Water Hedge Sales ($187.4M) are the most popular, followed by 002 Public Sales ($146.9M) and lastly 003 Residential  Sales ($102.5M).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13442"/>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6805C81-7BF1-484D-8586-0AB9B293FF59}"/>
              </a:ext>
            </a:extLst>
          </p:cNvPr>
          <p:cNvSpPr/>
          <p:nvPr/>
        </p:nvSpPr>
        <p:spPr>
          <a:xfrm>
            <a:off x="303213" y="1238975"/>
            <a:ext cx="3665537" cy="3416320"/>
          </a:xfrm>
          <a:prstGeom prst="rect">
            <a:avLst/>
          </a:prstGeom>
        </p:spPr>
        <p:txBody>
          <a:bodyPr wrap="square">
            <a:spAutoFit/>
          </a:bodyPr>
          <a:lstStyle/>
          <a:p>
            <a:pPr lvl="0">
              <a:defRPr/>
            </a:pPr>
            <a:r>
              <a:rPr lang="en-AU" sz="1200" b="1" dirty="0"/>
              <a:t>The first slide we want to show is our segmented analysis of the revenues for each customer group.</a:t>
            </a:r>
          </a:p>
          <a:p>
            <a:pPr lvl="0">
              <a:defRPr/>
            </a:pPr>
            <a:endParaRPr lang="en-AU" sz="1200" b="1" dirty="0"/>
          </a:p>
          <a:p>
            <a:pPr lvl="0">
              <a:defRPr/>
            </a:pPr>
            <a:r>
              <a:rPr lang="en-AU" sz="1200" b="1" dirty="0"/>
              <a:t>On this slide, we would like you to show the following:</a:t>
            </a:r>
            <a:br>
              <a:rPr lang="en-AU" sz="1200" b="1" dirty="0"/>
            </a:br>
            <a:r>
              <a:rPr lang="en-AU" sz="1200" b="1" dirty="0"/>
              <a:t>A) In a Stacked Column Chart, please include a chart which shows the % that is contributed by each Sales Segment per Unit (Kootha, Surjek and Jutik) </a:t>
            </a:r>
          </a:p>
          <a:p>
            <a:endParaRPr lang="en-AU" sz="1200" b="1" dirty="0"/>
          </a:p>
          <a:p>
            <a:r>
              <a:rPr lang="en-AU" sz="1200" b="1" dirty="0"/>
              <a:t>Remember, when you show these charts, it should clearly show which segments generate the </a:t>
            </a:r>
            <a:r>
              <a:rPr lang="en-AU" sz="1200" b="1" u="sng" dirty="0"/>
              <a:t>most</a:t>
            </a:r>
            <a:r>
              <a:rPr lang="en-AU" sz="1200" b="1" dirty="0"/>
              <a:t> revenues</a:t>
            </a:r>
          </a:p>
          <a:p>
            <a:endParaRPr lang="en-AU" sz="1200" b="1" dirty="0"/>
          </a:p>
          <a:p>
            <a:r>
              <a:rPr lang="en-AU" sz="1200" b="1" dirty="0"/>
              <a:t>Hint: The Chart you’ve created for the Revenues Tab, Q3, may be helpful.</a:t>
            </a:r>
          </a:p>
          <a:p>
            <a:endParaRPr lang="en-AU" sz="1200" b="1" dirty="0"/>
          </a:p>
        </p:txBody>
      </p:sp>
      <p:pic>
        <p:nvPicPr>
          <p:cNvPr id="3" name="Picture 2">
            <a:extLst>
              <a:ext uri="{FF2B5EF4-FFF2-40B4-BE49-F238E27FC236}">
                <a16:creationId xmlns:a16="http://schemas.microsoft.com/office/drawing/2014/main" id="{CD7A72AD-F6D8-EC78-5F6F-0256AE3B26E1}"/>
              </a:ext>
            </a:extLst>
          </p:cNvPr>
          <p:cNvPicPr>
            <a:picLocks noChangeAspect="1"/>
          </p:cNvPicPr>
          <p:nvPr/>
        </p:nvPicPr>
        <p:blipFill>
          <a:blip r:embed="rId3"/>
          <a:stretch>
            <a:fillRect/>
          </a:stretch>
        </p:blipFill>
        <p:spPr>
          <a:xfrm>
            <a:off x="3968750" y="1238975"/>
            <a:ext cx="4826108" cy="2387729"/>
          </a:xfrm>
          <a:prstGeom prst="rect">
            <a:avLst/>
          </a:prstGeom>
        </p:spPr>
      </p:pic>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430887"/>
          </a:xfrm>
        </p:spPr>
        <p:txBody>
          <a:bodyPr/>
          <a:lstStyle/>
          <a:p>
            <a:r>
              <a:rPr lang="en-GB" sz="1400" b="1" dirty="0"/>
              <a:t>Of the ($436.8M)¹ in Revenue Sales over the July-2013 to June-2014 Period, </a:t>
            </a:r>
            <a:r>
              <a:rPr lang="en-GB" sz="1400" b="1" dirty="0" err="1"/>
              <a:t>Surjek</a:t>
            </a:r>
            <a:r>
              <a:rPr lang="en-GB" sz="1400" b="1" dirty="0"/>
              <a:t> provides close to 50% of Sales Volumes ($202.25M), with </a:t>
            </a:r>
            <a:r>
              <a:rPr lang="en-GB" sz="1400" b="1" dirty="0" err="1"/>
              <a:t>Jutik</a:t>
            </a:r>
            <a:r>
              <a:rPr lang="en-GB" sz="1400" b="1" dirty="0"/>
              <a:t> ($163.66M) and </a:t>
            </a:r>
            <a:r>
              <a:rPr lang="en-GB" sz="1400" b="1" dirty="0" err="1"/>
              <a:t>Kootha</a:t>
            </a:r>
            <a:r>
              <a:rPr lang="en-GB" sz="1400" b="1" dirty="0"/>
              <a:t> ($70.94M) providing the remaining.</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35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5D18292-FE24-4CB2-87CD-299583278E20}"/>
              </a:ext>
            </a:extLst>
          </p:cNvPr>
          <p:cNvSpPr txBox="1"/>
          <p:nvPr/>
        </p:nvSpPr>
        <p:spPr>
          <a:xfrm>
            <a:off x="171451" y="6440271"/>
            <a:ext cx="8512060" cy="246221"/>
          </a:xfrm>
          <a:prstGeom prst="rect">
            <a:avLst/>
          </a:prstGeom>
          <a:noFill/>
        </p:spPr>
        <p:txBody>
          <a:bodyPr wrap="square" rtlCol="0">
            <a:spAutoFit/>
          </a:bodyPr>
          <a:lstStyle/>
          <a:p>
            <a:r>
              <a:rPr lang="en-AU" sz="1000" b="1" dirty="0"/>
              <a:t>Note: This refers to the Total Sales for all 3 Units (Kootha, Surjek and Jutik)</a:t>
            </a:r>
          </a:p>
        </p:txBody>
      </p:sp>
      <p:sp>
        <p:nvSpPr>
          <p:cNvPr id="12" name="Rectangle 11">
            <a:extLst>
              <a:ext uri="{FF2B5EF4-FFF2-40B4-BE49-F238E27FC236}">
                <a16:creationId xmlns:a16="http://schemas.microsoft.com/office/drawing/2014/main" id="{77A5DBE7-3DE7-49FC-8E4D-CF5CF3BE2FD4}"/>
              </a:ext>
            </a:extLst>
          </p:cNvPr>
          <p:cNvSpPr/>
          <p:nvPr/>
        </p:nvSpPr>
        <p:spPr>
          <a:xfrm>
            <a:off x="303213" y="1238975"/>
            <a:ext cx="3665537" cy="3970318"/>
          </a:xfrm>
          <a:prstGeom prst="rect">
            <a:avLst/>
          </a:prstGeom>
        </p:spPr>
        <p:txBody>
          <a:bodyPr wrap="square">
            <a:spAutoFit/>
          </a:bodyPr>
          <a:lstStyle/>
          <a:p>
            <a:pPr lvl="0">
              <a:defRPr/>
            </a:pPr>
            <a:r>
              <a:rPr lang="en-AU" sz="1200" b="1" dirty="0"/>
              <a:t>In the previous slide we’ve provided a ‘macro’ view. We now want to compliment this with a ‘micro view’ of the revenues analysis.</a:t>
            </a:r>
            <a:br>
              <a:rPr lang="en-AU" sz="1200" b="1" dirty="0"/>
            </a:br>
            <a:br>
              <a:rPr lang="en-AU" sz="1200" b="1" dirty="0"/>
            </a:br>
            <a:r>
              <a:rPr lang="en-AU" sz="1200" b="1" dirty="0"/>
              <a:t>A micro view by default means we want to show the Units which went into the macro calculation; in this case, it would be the individual revenue trends for Kootha, Surjek and Jutik.</a:t>
            </a:r>
          </a:p>
          <a:p>
            <a:pPr lvl="0">
              <a:defRPr/>
            </a:pPr>
            <a:endParaRPr lang="en-AU" sz="1200" b="1" dirty="0"/>
          </a:p>
          <a:p>
            <a:pPr lvl="0">
              <a:defRPr/>
            </a:pPr>
            <a:r>
              <a:rPr lang="en-AU" sz="1200" b="1" dirty="0"/>
              <a:t>On this slide, we would like you to show the following:</a:t>
            </a:r>
            <a:br>
              <a:rPr lang="en-AU" sz="1200" b="1" dirty="0"/>
            </a:br>
            <a:r>
              <a:rPr lang="en-AU" sz="1200" b="1" dirty="0"/>
              <a:t>A) Create three chart(s), which show the Sales Revenues for each of the three customer segments for Kootha, Surjek and Jutik over the June-2013 to July-2014 Period.</a:t>
            </a:r>
            <a:br>
              <a:rPr lang="en-AU" sz="1200" b="1" dirty="0"/>
            </a:br>
            <a:endParaRPr lang="en-AU" sz="1200" b="1" dirty="0"/>
          </a:p>
          <a:p>
            <a:r>
              <a:rPr lang="en-AU" sz="1200" b="1" dirty="0"/>
              <a:t>Hint: The Chart you’ve created for the Revenues Tab, Q2, may be helpful.</a:t>
            </a:r>
            <a:br>
              <a:rPr lang="en-AU" sz="1200" b="1" dirty="0"/>
            </a:br>
            <a:br>
              <a:rPr lang="en-AU" sz="1200" b="1" dirty="0"/>
            </a:br>
            <a:r>
              <a:rPr lang="en-AU" sz="1200" b="1" dirty="0"/>
              <a:t>We’ve included an example chart on the right!</a:t>
            </a:r>
          </a:p>
        </p:txBody>
      </p:sp>
      <p:pic>
        <p:nvPicPr>
          <p:cNvPr id="3" name="Picture 2">
            <a:extLst>
              <a:ext uri="{FF2B5EF4-FFF2-40B4-BE49-F238E27FC236}">
                <a16:creationId xmlns:a16="http://schemas.microsoft.com/office/drawing/2014/main" id="{14B077E7-B0E2-4A4E-2BEA-B7D8CF502050}"/>
              </a:ext>
            </a:extLst>
          </p:cNvPr>
          <p:cNvPicPr>
            <a:picLocks noChangeAspect="1"/>
          </p:cNvPicPr>
          <p:nvPr/>
        </p:nvPicPr>
        <p:blipFill>
          <a:blip r:embed="rId2"/>
          <a:stretch>
            <a:fillRect/>
          </a:stretch>
        </p:blipFill>
        <p:spPr>
          <a:xfrm>
            <a:off x="4873472" y="835565"/>
            <a:ext cx="3524249" cy="1993383"/>
          </a:xfrm>
          <a:prstGeom prst="rect">
            <a:avLst/>
          </a:prstGeom>
        </p:spPr>
      </p:pic>
      <p:pic>
        <p:nvPicPr>
          <p:cNvPr id="4" name="Picture 3">
            <a:extLst>
              <a:ext uri="{FF2B5EF4-FFF2-40B4-BE49-F238E27FC236}">
                <a16:creationId xmlns:a16="http://schemas.microsoft.com/office/drawing/2014/main" id="{87845108-89E1-59BC-AAFD-8CF1F3E984D8}"/>
              </a:ext>
            </a:extLst>
          </p:cNvPr>
          <p:cNvPicPr>
            <a:picLocks noChangeAspect="1"/>
          </p:cNvPicPr>
          <p:nvPr/>
        </p:nvPicPr>
        <p:blipFill>
          <a:blip r:embed="rId3"/>
          <a:stretch>
            <a:fillRect/>
          </a:stretch>
        </p:blipFill>
        <p:spPr>
          <a:xfrm>
            <a:off x="4873473" y="2764399"/>
            <a:ext cx="3524250" cy="1930400"/>
          </a:xfrm>
          <a:prstGeom prst="rect">
            <a:avLst/>
          </a:prstGeom>
        </p:spPr>
      </p:pic>
      <p:pic>
        <p:nvPicPr>
          <p:cNvPr id="5" name="Picture 4">
            <a:extLst>
              <a:ext uri="{FF2B5EF4-FFF2-40B4-BE49-F238E27FC236}">
                <a16:creationId xmlns:a16="http://schemas.microsoft.com/office/drawing/2014/main" id="{9AC55E11-2D02-A032-1540-2A9ADBFEFDB0}"/>
              </a:ext>
            </a:extLst>
          </p:cNvPr>
          <p:cNvPicPr>
            <a:picLocks noChangeAspect="1"/>
          </p:cNvPicPr>
          <p:nvPr/>
        </p:nvPicPr>
        <p:blipFill>
          <a:blip r:embed="rId4"/>
          <a:stretch>
            <a:fillRect/>
          </a:stretch>
        </p:blipFill>
        <p:spPr>
          <a:xfrm>
            <a:off x="4873473" y="4716175"/>
            <a:ext cx="3524250" cy="1930400"/>
          </a:xfrm>
          <a:prstGeom prst="rect">
            <a:avLst/>
          </a:prstGeom>
        </p:spPr>
      </p:pic>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430887"/>
          </a:xfrm>
        </p:spPr>
        <p:txBody>
          <a:bodyPr/>
          <a:lstStyle/>
          <a:p>
            <a:r>
              <a:rPr lang="en-GB" sz="1400" b="1" dirty="0"/>
              <a:t>Targeted Expense Analysis reveals an interesting trend; Overall Costs sharply increase from December, with </a:t>
            </a:r>
            <a:r>
              <a:rPr lang="en-GB" sz="1400" b="1" dirty="0" err="1"/>
              <a:t>Surjek</a:t>
            </a:r>
            <a:r>
              <a:rPr lang="en-GB" sz="1400" b="1" dirty="0"/>
              <a:t>, contributing $179.32M (55.8%) towards the overall cost-base.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888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113BB59-C26A-4B5B-AAC6-AC1F1CBB1AF0}"/>
              </a:ext>
            </a:extLst>
          </p:cNvPr>
          <p:cNvSpPr/>
          <p:nvPr/>
        </p:nvSpPr>
        <p:spPr>
          <a:xfrm>
            <a:off x="303213" y="1238975"/>
            <a:ext cx="3665537" cy="4893647"/>
          </a:xfrm>
          <a:prstGeom prst="rect">
            <a:avLst/>
          </a:prstGeom>
        </p:spPr>
        <p:txBody>
          <a:bodyPr wrap="square">
            <a:spAutoFit/>
          </a:bodyPr>
          <a:lstStyle/>
          <a:p>
            <a:pPr lvl="0">
              <a:defRPr/>
            </a:pPr>
            <a:r>
              <a:rPr lang="en-AU" sz="1200" b="1" dirty="0"/>
              <a:t>We are now going to move to the expenses side of the story. </a:t>
            </a:r>
            <a:br>
              <a:rPr lang="en-AU" sz="1200" b="1" dirty="0"/>
            </a:br>
            <a:br>
              <a:rPr lang="en-AU" sz="1200" b="1" dirty="0"/>
            </a:br>
            <a:r>
              <a:rPr lang="en-AU" sz="1200" b="1" dirty="0"/>
              <a:t>Similar to before, we start with a macro-view of the expenses; </a:t>
            </a:r>
          </a:p>
          <a:p>
            <a:pPr lvl="0">
              <a:defRPr/>
            </a:pPr>
            <a:br>
              <a:rPr lang="en-AU" sz="1200" b="1" dirty="0"/>
            </a:br>
            <a:r>
              <a:rPr lang="en-AU" sz="1200" b="1" dirty="0"/>
              <a:t>Of the three units – which of these have clearly contributed the most to costs? Secondly, what does the aggregate costs look like when grouped by cost centre?</a:t>
            </a:r>
          </a:p>
          <a:p>
            <a:pPr lvl="0">
              <a:defRPr/>
            </a:pPr>
            <a:endParaRPr lang="en-AU" sz="1200" b="1" dirty="0"/>
          </a:p>
          <a:p>
            <a:pPr lvl="0">
              <a:defRPr/>
            </a:pPr>
            <a:r>
              <a:rPr lang="en-AU" sz="1200" b="1" dirty="0"/>
              <a:t>On this slide, we would like you to show the following:</a:t>
            </a:r>
          </a:p>
          <a:p>
            <a:pPr lvl="0">
              <a:defRPr/>
            </a:pPr>
            <a:br>
              <a:rPr lang="en-AU" sz="1200" b="1" dirty="0"/>
            </a:br>
            <a:r>
              <a:rPr lang="en-AU" sz="1200" b="1" dirty="0"/>
              <a:t>A) Create a chart which shows the Aggregate Costs on an individual-unit basis (i.e. Kootha, Surjek and Jutik should all be on the same chart)</a:t>
            </a:r>
          </a:p>
          <a:p>
            <a:pPr lvl="0">
              <a:defRPr/>
            </a:pPr>
            <a:endParaRPr lang="en-AU" sz="1200" b="1" dirty="0"/>
          </a:p>
          <a:p>
            <a:pPr lvl="0">
              <a:defRPr/>
            </a:pPr>
            <a:r>
              <a:rPr lang="en-AU" sz="1200" b="1" dirty="0"/>
              <a:t>B) Create a secondary chart which shows the aggregate costs for </a:t>
            </a:r>
            <a:r>
              <a:rPr lang="en-AU" sz="1200" b="1" u="sng" dirty="0"/>
              <a:t>all units</a:t>
            </a:r>
            <a:r>
              <a:rPr lang="en-AU" sz="1200" u="sng" dirty="0"/>
              <a:t> </a:t>
            </a:r>
            <a:r>
              <a:rPr lang="en-AU" sz="1200" b="1" u="sng" dirty="0"/>
              <a:t>shown by cost centre </a:t>
            </a:r>
          </a:p>
          <a:p>
            <a:pPr lvl="0">
              <a:defRPr/>
            </a:pPr>
            <a:r>
              <a:rPr lang="en-AU" sz="1200" b="1" dirty="0"/>
              <a:t> </a:t>
            </a:r>
          </a:p>
          <a:p>
            <a:r>
              <a:rPr lang="en-AU" sz="1200" b="1" dirty="0"/>
              <a:t>Hint: The Chart you’ve created for the Expenses  Tab, Q5, may be helpful.</a:t>
            </a:r>
            <a:br>
              <a:rPr lang="en-AU" sz="1200" b="1" dirty="0"/>
            </a:br>
            <a:endParaRPr lang="en-AU" sz="1200" b="1" dirty="0"/>
          </a:p>
        </p:txBody>
      </p:sp>
      <p:pic>
        <p:nvPicPr>
          <p:cNvPr id="3" name="Picture 2">
            <a:extLst>
              <a:ext uri="{FF2B5EF4-FFF2-40B4-BE49-F238E27FC236}">
                <a16:creationId xmlns:a16="http://schemas.microsoft.com/office/drawing/2014/main" id="{3F510711-F708-3A6B-0A08-4A1527CE0CA5}"/>
              </a:ext>
            </a:extLst>
          </p:cNvPr>
          <p:cNvPicPr>
            <a:picLocks noChangeAspect="1"/>
          </p:cNvPicPr>
          <p:nvPr/>
        </p:nvPicPr>
        <p:blipFill>
          <a:blip r:embed="rId2"/>
          <a:stretch>
            <a:fillRect/>
          </a:stretch>
        </p:blipFill>
        <p:spPr>
          <a:xfrm>
            <a:off x="4215466" y="1792287"/>
            <a:ext cx="4373565" cy="1800451"/>
          </a:xfrm>
          <a:prstGeom prst="rect">
            <a:avLst/>
          </a:prstGeom>
        </p:spPr>
      </p:pic>
      <p:pic>
        <p:nvPicPr>
          <p:cNvPr id="4" name="Picture 3">
            <a:extLst>
              <a:ext uri="{FF2B5EF4-FFF2-40B4-BE49-F238E27FC236}">
                <a16:creationId xmlns:a16="http://schemas.microsoft.com/office/drawing/2014/main" id="{23372485-37E7-2EC9-D4C4-D5682D01AF41}"/>
              </a:ext>
            </a:extLst>
          </p:cNvPr>
          <p:cNvPicPr>
            <a:picLocks noChangeAspect="1"/>
          </p:cNvPicPr>
          <p:nvPr/>
        </p:nvPicPr>
        <p:blipFill>
          <a:blip r:embed="rId3"/>
          <a:stretch>
            <a:fillRect/>
          </a:stretch>
        </p:blipFill>
        <p:spPr>
          <a:xfrm>
            <a:off x="4215466" y="3498005"/>
            <a:ext cx="4373565" cy="1892922"/>
          </a:xfrm>
          <a:prstGeom prst="rect">
            <a:avLst/>
          </a:prstGeom>
        </p:spPr>
      </p:pic>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Further analysis singles-out </a:t>
            </a:r>
            <a:r>
              <a:rPr lang="en-GB" sz="1400" b="1" dirty="0" err="1"/>
              <a:t>Surjek</a:t>
            </a:r>
            <a:r>
              <a:rPr lang="en-GB" sz="1400" b="1" dirty="0"/>
              <a:t> with </a:t>
            </a:r>
            <a:r>
              <a:rPr lang="en-GB" sz="1400" b="1"/>
              <a:t>$179.3M </a:t>
            </a:r>
            <a:r>
              <a:rPr lang="en-GB" sz="1400" b="1" dirty="0"/>
              <a:t>(55.8%) worth of expenses, contrasted to a much lower spend from </a:t>
            </a:r>
            <a:r>
              <a:rPr lang="en-GB" sz="1400" b="1" dirty="0" err="1"/>
              <a:t>Kootha</a:t>
            </a:r>
            <a:r>
              <a:rPr lang="en-GB" sz="1400" b="1" dirty="0"/>
              <a:t> ($51.2M) and </a:t>
            </a:r>
            <a:r>
              <a:rPr lang="en-GB" sz="1400" b="1" dirty="0" err="1"/>
              <a:t>Jutik</a:t>
            </a:r>
            <a:r>
              <a:rPr lang="en-GB" sz="1400" b="1" dirty="0"/>
              <a:t> ($90.7M), largely due to lower Chemical and Labour Expenditure.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888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D1DDCDC-3E10-4265-8E28-C256F42C790A}"/>
              </a:ext>
            </a:extLst>
          </p:cNvPr>
          <p:cNvSpPr/>
          <p:nvPr/>
        </p:nvSpPr>
        <p:spPr>
          <a:xfrm>
            <a:off x="303213" y="1238975"/>
            <a:ext cx="3665537" cy="3600986"/>
          </a:xfrm>
          <a:prstGeom prst="rect">
            <a:avLst/>
          </a:prstGeom>
        </p:spPr>
        <p:txBody>
          <a:bodyPr wrap="square">
            <a:spAutoFit/>
          </a:bodyPr>
          <a:lstStyle/>
          <a:p>
            <a:pPr lvl="0">
              <a:defRPr/>
            </a:pPr>
            <a:r>
              <a:rPr lang="en-AU" sz="1200" b="1" dirty="0"/>
              <a:t>We’ve now told the expenses story from a macro view, it’s time we focus on the story now from a micro view. </a:t>
            </a:r>
            <a:br>
              <a:rPr lang="en-AU" sz="1200" b="1" dirty="0"/>
            </a:br>
            <a:endParaRPr lang="en-AU" sz="1200" b="1" dirty="0"/>
          </a:p>
          <a:p>
            <a:pPr lvl="0">
              <a:defRPr/>
            </a:pPr>
            <a:r>
              <a:rPr lang="en-AU" sz="1200" b="1" dirty="0"/>
              <a:t>This means creating three charts (one for each unit) which showcases the aggregate costs per cost centre group.</a:t>
            </a:r>
          </a:p>
          <a:p>
            <a:pPr lvl="0">
              <a:defRPr/>
            </a:pPr>
            <a:br>
              <a:rPr lang="en-AU" sz="1200" b="1" dirty="0"/>
            </a:br>
            <a:r>
              <a:rPr lang="en-AU" sz="1200" b="1" dirty="0"/>
              <a:t>On this slide, we would like you to show the following:</a:t>
            </a:r>
          </a:p>
          <a:p>
            <a:pPr lvl="0">
              <a:defRPr/>
            </a:pPr>
            <a:br>
              <a:rPr lang="en-AU" sz="1200" b="1" dirty="0"/>
            </a:br>
            <a:r>
              <a:rPr lang="en-AU" sz="1200" b="1" dirty="0"/>
              <a:t>A) Create a chart which shows the Aggregate Costs on an individual-unit basis with expenses grouped by cost centre (i.e. Kootha, Surjek and Jutik should all be on separate charts) </a:t>
            </a:r>
          </a:p>
          <a:p>
            <a:pPr lvl="0">
              <a:defRPr/>
            </a:pPr>
            <a:r>
              <a:rPr lang="en-AU" sz="1200" b="1" dirty="0"/>
              <a:t> </a:t>
            </a:r>
          </a:p>
          <a:p>
            <a:r>
              <a:rPr lang="en-AU" sz="1200" b="1" dirty="0"/>
              <a:t>Hint: The Chart you’ve created for the Expenses  Tab, Q6, may be helpful.</a:t>
            </a:r>
            <a:br>
              <a:rPr lang="en-AU" sz="1200" b="1" dirty="0"/>
            </a:br>
            <a:endParaRPr lang="en-AU" sz="1200" b="1" dirty="0"/>
          </a:p>
        </p:txBody>
      </p:sp>
      <p:pic>
        <p:nvPicPr>
          <p:cNvPr id="4" name="Picture 3">
            <a:extLst>
              <a:ext uri="{FF2B5EF4-FFF2-40B4-BE49-F238E27FC236}">
                <a16:creationId xmlns:a16="http://schemas.microsoft.com/office/drawing/2014/main" id="{1FC15D47-9179-D570-FF36-409955F89662}"/>
              </a:ext>
            </a:extLst>
          </p:cNvPr>
          <p:cNvPicPr>
            <a:picLocks noChangeAspect="1"/>
          </p:cNvPicPr>
          <p:nvPr/>
        </p:nvPicPr>
        <p:blipFill>
          <a:blip r:embed="rId2"/>
          <a:stretch>
            <a:fillRect/>
          </a:stretch>
        </p:blipFill>
        <p:spPr>
          <a:xfrm>
            <a:off x="4169923" y="828767"/>
            <a:ext cx="4642497" cy="1681417"/>
          </a:xfrm>
          <a:prstGeom prst="rect">
            <a:avLst/>
          </a:prstGeom>
        </p:spPr>
      </p:pic>
      <p:pic>
        <p:nvPicPr>
          <p:cNvPr id="5" name="Picture 4">
            <a:extLst>
              <a:ext uri="{FF2B5EF4-FFF2-40B4-BE49-F238E27FC236}">
                <a16:creationId xmlns:a16="http://schemas.microsoft.com/office/drawing/2014/main" id="{568478A2-4934-2409-FA1B-CCC3D4B36D77}"/>
              </a:ext>
            </a:extLst>
          </p:cNvPr>
          <p:cNvPicPr>
            <a:picLocks noChangeAspect="1"/>
          </p:cNvPicPr>
          <p:nvPr/>
        </p:nvPicPr>
        <p:blipFill>
          <a:blip r:embed="rId3"/>
          <a:stretch>
            <a:fillRect/>
          </a:stretch>
        </p:blipFill>
        <p:spPr>
          <a:xfrm>
            <a:off x="4169922" y="2510183"/>
            <a:ext cx="4642491" cy="1725861"/>
          </a:xfrm>
          <a:prstGeom prst="rect">
            <a:avLst/>
          </a:prstGeom>
        </p:spPr>
      </p:pic>
      <p:pic>
        <p:nvPicPr>
          <p:cNvPr id="6" name="Picture 5">
            <a:extLst>
              <a:ext uri="{FF2B5EF4-FFF2-40B4-BE49-F238E27FC236}">
                <a16:creationId xmlns:a16="http://schemas.microsoft.com/office/drawing/2014/main" id="{5E085FEE-AFE0-70A3-9E0F-125CAF407993}"/>
              </a:ext>
            </a:extLst>
          </p:cNvPr>
          <p:cNvPicPr>
            <a:picLocks noChangeAspect="1"/>
          </p:cNvPicPr>
          <p:nvPr/>
        </p:nvPicPr>
        <p:blipFill>
          <a:blip r:embed="rId4"/>
          <a:stretch>
            <a:fillRect/>
          </a:stretch>
        </p:blipFill>
        <p:spPr>
          <a:xfrm>
            <a:off x="4169915" y="4234266"/>
            <a:ext cx="4642497" cy="1603517"/>
          </a:xfrm>
          <a:prstGeom prst="rect">
            <a:avLst/>
          </a:prstGeom>
        </p:spPr>
      </p:pic>
    </p:spTree>
    <p:extLst>
      <p:ext uri="{BB962C8B-B14F-4D97-AF65-F5344CB8AC3E}">
        <p14:creationId xmlns:p14="http://schemas.microsoft.com/office/powerpoint/2010/main" val="91141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Drilling-down to the cost-element level, reveals an indicative relationship between water production and chemical expenditure with this being particularly pronounced for the </a:t>
            </a:r>
            <a:r>
              <a:rPr lang="en-GB" sz="1400" b="1" dirty="0" err="1"/>
              <a:t>Surjek</a:t>
            </a:r>
            <a:r>
              <a:rPr lang="en-GB" sz="1400" b="1" dirty="0"/>
              <a:t> Unit which coincidentally has the highest rate of water production.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1308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523E659-7992-4D86-97D9-71CDE4327174}"/>
              </a:ext>
            </a:extLst>
          </p:cNvPr>
          <p:cNvSpPr/>
          <p:nvPr/>
        </p:nvSpPr>
        <p:spPr>
          <a:xfrm>
            <a:off x="303213" y="1238975"/>
            <a:ext cx="3665537" cy="5078313"/>
          </a:xfrm>
          <a:prstGeom prst="rect">
            <a:avLst/>
          </a:prstGeom>
        </p:spPr>
        <p:txBody>
          <a:bodyPr wrap="square">
            <a:spAutoFit/>
          </a:bodyPr>
          <a:lstStyle/>
          <a:p>
            <a:pPr lvl="0">
              <a:defRPr/>
            </a:pPr>
            <a:r>
              <a:rPr lang="en-AU" sz="1200" b="1" dirty="0"/>
              <a:t>We’ve now identified that a particular cost group (chemicals) is responsible for a significant portion of the costs. </a:t>
            </a:r>
            <a:br>
              <a:rPr lang="en-AU" sz="1200" b="1" dirty="0"/>
            </a:br>
            <a:br>
              <a:rPr lang="en-AU" sz="1200" b="1" dirty="0"/>
            </a:br>
            <a:r>
              <a:rPr lang="en-AU" sz="1200" b="1" dirty="0"/>
              <a:t>It’s time for us to drill-down a bit further and illustrate this story with a graphic.</a:t>
            </a:r>
            <a:br>
              <a:rPr lang="en-AU" sz="1200" b="1" dirty="0"/>
            </a:br>
            <a:br>
              <a:rPr lang="en-AU" sz="1200" b="1" dirty="0"/>
            </a:br>
            <a:r>
              <a:rPr lang="en-AU" sz="1200" b="1" dirty="0"/>
              <a:t>We want to show-case the Chemical Expenditure for each month, trended against the Water Production.</a:t>
            </a:r>
          </a:p>
          <a:p>
            <a:pPr lvl="0">
              <a:defRPr/>
            </a:pPr>
            <a:endParaRPr lang="en-AU" sz="1200" b="1" dirty="0"/>
          </a:p>
          <a:p>
            <a:pPr lvl="0">
              <a:defRPr/>
            </a:pPr>
            <a:r>
              <a:rPr lang="en-AU" sz="1200" b="1" dirty="0"/>
              <a:t>This will let us know whether or not there is a relationship between Chemical Expenditure and Water Production Volumes. </a:t>
            </a:r>
          </a:p>
          <a:p>
            <a:pPr lvl="0">
              <a:defRPr/>
            </a:pPr>
            <a:br>
              <a:rPr lang="en-AU" sz="1200" b="1" dirty="0"/>
            </a:br>
            <a:r>
              <a:rPr lang="en-AU" sz="1200" b="1" dirty="0"/>
              <a:t>On this slide, we would like you to show the following:</a:t>
            </a:r>
          </a:p>
          <a:p>
            <a:pPr lvl="0">
              <a:defRPr/>
            </a:pPr>
            <a:br>
              <a:rPr lang="en-AU" sz="1200" b="1" dirty="0"/>
            </a:br>
            <a:r>
              <a:rPr lang="en-AU" sz="1200" b="1" dirty="0"/>
              <a:t>A) Create a chart (similar to the example shown on the right) which shows the Monthly Chemical Expenditure Per Month, versus Monthly Water Production for each of the three Units (Kootha, Surjek and Jutik). </a:t>
            </a:r>
          </a:p>
          <a:p>
            <a:pPr lvl="0">
              <a:defRPr/>
            </a:pPr>
            <a:r>
              <a:rPr lang="en-AU" sz="1200" b="1" dirty="0"/>
              <a:t> </a:t>
            </a:r>
          </a:p>
          <a:p>
            <a:r>
              <a:rPr lang="en-AU" sz="1200" b="1" dirty="0"/>
              <a:t>Hint: The Chart you’ve created for the Expenses  Tab, Q7, may be helpful.</a:t>
            </a:r>
            <a:br>
              <a:rPr lang="en-AU" sz="1200" b="1" dirty="0"/>
            </a:br>
            <a:endParaRPr lang="en-AU" sz="1200" b="1" dirty="0"/>
          </a:p>
        </p:txBody>
      </p:sp>
      <p:pic>
        <p:nvPicPr>
          <p:cNvPr id="4" name="Picture 3">
            <a:extLst>
              <a:ext uri="{FF2B5EF4-FFF2-40B4-BE49-F238E27FC236}">
                <a16:creationId xmlns:a16="http://schemas.microsoft.com/office/drawing/2014/main" id="{C8B47890-1992-77AD-2337-98423BD3A0C5}"/>
              </a:ext>
            </a:extLst>
          </p:cNvPr>
          <p:cNvPicPr>
            <a:picLocks noChangeAspect="1"/>
          </p:cNvPicPr>
          <p:nvPr/>
        </p:nvPicPr>
        <p:blipFill>
          <a:blip r:embed="rId2"/>
          <a:stretch>
            <a:fillRect/>
          </a:stretch>
        </p:blipFill>
        <p:spPr>
          <a:xfrm>
            <a:off x="4351049" y="2773039"/>
            <a:ext cx="3251167" cy="1819636"/>
          </a:xfrm>
          <a:prstGeom prst="rect">
            <a:avLst/>
          </a:prstGeom>
        </p:spPr>
      </p:pic>
      <p:pic>
        <p:nvPicPr>
          <p:cNvPr id="5" name="Picture 4">
            <a:extLst>
              <a:ext uri="{FF2B5EF4-FFF2-40B4-BE49-F238E27FC236}">
                <a16:creationId xmlns:a16="http://schemas.microsoft.com/office/drawing/2014/main" id="{2974F94C-7DCE-56BB-B0C0-B58E4FBBD042}"/>
              </a:ext>
            </a:extLst>
          </p:cNvPr>
          <p:cNvPicPr>
            <a:picLocks noChangeAspect="1"/>
          </p:cNvPicPr>
          <p:nvPr/>
        </p:nvPicPr>
        <p:blipFill>
          <a:blip r:embed="rId3"/>
          <a:stretch>
            <a:fillRect/>
          </a:stretch>
        </p:blipFill>
        <p:spPr>
          <a:xfrm>
            <a:off x="4351049" y="976007"/>
            <a:ext cx="3251167" cy="1797032"/>
          </a:xfrm>
          <a:prstGeom prst="rect">
            <a:avLst/>
          </a:prstGeom>
        </p:spPr>
      </p:pic>
      <p:pic>
        <p:nvPicPr>
          <p:cNvPr id="6" name="Picture 5">
            <a:extLst>
              <a:ext uri="{FF2B5EF4-FFF2-40B4-BE49-F238E27FC236}">
                <a16:creationId xmlns:a16="http://schemas.microsoft.com/office/drawing/2014/main" id="{85072288-9BB5-E832-5A22-A8FB1E3FAC29}"/>
              </a:ext>
            </a:extLst>
          </p:cNvPr>
          <p:cNvPicPr>
            <a:picLocks noChangeAspect="1"/>
          </p:cNvPicPr>
          <p:nvPr/>
        </p:nvPicPr>
        <p:blipFill>
          <a:blip r:embed="rId4"/>
          <a:stretch>
            <a:fillRect/>
          </a:stretch>
        </p:blipFill>
        <p:spPr>
          <a:xfrm>
            <a:off x="4351049" y="4592675"/>
            <a:ext cx="3251167" cy="1832007"/>
          </a:xfrm>
          <a:prstGeom prst="rect">
            <a:avLst/>
          </a:prstGeom>
        </p:spPr>
      </p:pic>
    </p:spTree>
    <p:extLst>
      <p:ext uri="{BB962C8B-B14F-4D97-AF65-F5344CB8AC3E}">
        <p14:creationId xmlns:p14="http://schemas.microsoft.com/office/powerpoint/2010/main" val="277699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r>
              <a:rPr lang="en-AU" sz="1350" b="1" dirty="0"/>
              <a:t>Concluding our analysis, </a:t>
            </a:r>
            <a:r>
              <a:rPr lang="en-AU" sz="1350" b="1" dirty="0" err="1"/>
              <a:t>Jutik</a:t>
            </a:r>
            <a:r>
              <a:rPr lang="en-AU" sz="1350" b="1" dirty="0"/>
              <a:t> has the highest overall EBIT contributions ($72.9M), followed by </a:t>
            </a:r>
            <a:r>
              <a:rPr lang="en-AU" sz="1350" b="1" dirty="0" err="1"/>
              <a:t>Surjek</a:t>
            </a:r>
            <a:r>
              <a:rPr lang="en-AU" sz="1350" b="1" dirty="0"/>
              <a:t> ($22.9M), and lastly </a:t>
            </a:r>
            <a:r>
              <a:rPr lang="en-AU" sz="1350" b="1" dirty="0" err="1"/>
              <a:t>Kootha</a:t>
            </a:r>
            <a:r>
              <a:rPr lang="en-AU" sz="1350" b="1" dirty="0"/>
              <a:t> ($19.7M). However, from an EBIT  Margin (%) perspective, Kootha has a higher margin than that of 27.8%, indicative of a lower revenue-to-expense ratio.¹ </a:t>
            </a:r>
          </a:p>
        </p:txBody>
      </p:sp>
      <p:sp>
        <p:nvSpPr>
          <p:cNvPr id="30" name="TextBox 29">
            <a:extLst>
              <a:ext uri="{FF2B5EF4-FFF2-40B4-BE49-F238E27FC236}">
                <a16:creationId xmlns:a16="http://schemas.microsoft.com/office/drawing/2014/main" id="{A9EFAD5F-5947-4F50-9D03-73E482BF7380}"/>
              </a:ext>
            </a:extLst>
          </p:cNvPr>
          <p:cNvSpPr txBox="1"/>
          <p:nvPr/>
        </p:nvSpPr>
        <p:spPr>
          <a:xfrm>
            <a:off x="134995" y="6351664"/>
            <a:ext cx="8512060" cy="369332"/>
          </a:xfrm>
          <a:prstGeom prst="rect">
            <a:avLst/>
          </a:prstGeom>
          <a:noFill/>
        </p:spPr>
        <p:txBody>
          <a:bodyPr wrap="square" rtlCol="0">
            <a:spAutoFit/>
          </a:bodyPr>
          <a:lstStyle/>
          <a:p>
            <a:r>
              <a:rPr lang="en-AU" sz="900" b="1" dirty="0"/>
              <a:t>Note:¹ We can clearly see for Surjek over the October, November and May Periods – expenses were far higher than revenues which contributed to this lower revenue-to-expense ratio. </a:t>
            </a:r>
          </a:p>
        </p:txBody>
      </p:sp>
      <p:sp>
        <p:nvSpPr>
          <p:cNvPr id="31" name="Rectangle 30">
            <a:extLst>
              <a:ext uri="{FF2B5EF4-FFF2-40B4-BE49-F238E27FC236}">
                <a16:creationId xmlns:a16="http://schemas.microsoft.com/office/drawing/2014/main" id="{F3D0ED9C-5523-4B1C-A07E-11C1F219EC79}"/>
              </a:ext>
            </a:extLst>
          </p:cNvPr>
          <p:cNvSpPr/>
          <p:nvPr/>
        </p:nvSpPr>
        <p:spPr>
          <a:xfrm>
            <a:off x="134995" y="1040872"/>
            <a:ext cx="3665537" cy="4708981"/>
          </a:xfrm>
          <a:prstGeom prst="rect">
            <a:avLst/>
          </a:prstGeom>
        </p:spPr>
        <p:txBody>
          <a:bodyPr wrap="square">
            <a:spAutoFit/>
          </a:bodyPr>
          <a:lstStyle/>
          <a:p>
            <a:pPr lvl="0">
              <a:defRPr/>
            </a:pPr>
            <a:r>
              <a:rPr lang="en-AU" sz="1200" b="1" dirty="0"/>
              <a:t>We’re now at the final slide for our story.</a:t>
            </a:r>
            <a:br>
              <a:rPr lang="en-AU" sz="1200" b="1" dirty="0"/>
            </a:br>
            <a:r>
              <a:rPr lang="en-AU" sz="1200" b="1" dirty="0"/>
              <a:t>We’ve shown the revenues, we’ve unpacked the expenditures and now, finally, we’re going to close out the analysis by showing the overall EBIT for each unit.</a:t>
            </a:r>
            <a:br>
              <a:rPr lang="en-AU" sz="1200" b="1" dirty="0"/>
            </a:br>
            <a:br>
              <a:rPr lang="en-AU" sz="1200" b="1" dirty="0"/>
            </a:br>
            <a:r>
              <a:rPr lang="en-AU" sz="1200" b="1" dirty="0"/>
              <a:t>In this Slide, we want to convey to the audience which Unit(s) bring in the most EBIT from both a EBIT ($) perspective as well as highlighting the EBIT Margin – Do any units have lower revenues than another unit, but higher EBIT Margins, indicating they are most cost effective? </a:t>
            </a:r>
          </a:p>
          <a:p>
            <a:pPr lvl="0">
              <a:defRPr/>
            </a:pPr>
            <a:br>
              <a:rPr lang="en-AU" sz="1200" b="1" dirty="0"/>
            </a:br>
            <a:r>
              <a:rPr lang="en-AU" sz="1200" b="1" dirty="0"/>
              <a:t>It’s time for us to close out this story below: </a:t>
            </a:r>
            <a:br>
              <a:rPr lang="en-AU" sz="1200" b="1" dirty="0"/>
            </a:br>
            <a:br>
              <a:rPr lang="en-AU" sz="1200" b="1" dirty="0"/>
            </a:br>
            <a:r>
              <a:rPr lang="en-AU" sz="1200" b="1" dirty="0"/>
              <a:t>A) Create two charts which highlight the overall EBIT per Unit (i.e. Kootha, Surjek and Jutik), as well as a second chart which shows the EBIT Trends for each Unit on a monthly basis (June-13 to June-14). </a:t>
            </a:r>
          </a:p>
          <a:p>
            <a:pPr lvl="0">
              <a:defRPr/>
            </a:pPr>
            <a:r>
              <a:rPr lang="en-AU" sz="1200" b="1" dirty="0"/>
              <a:t> </a:t>
            </a:r>
          </a:p>
          <a:p>
            <a:r>
              <a:rPr lang="en-AU" sz="1200" b="1" dirty="0"/>
              <a:t>Hint: The Chart you’ve created for the Expenses  Tab, Q9, may be helpful.</a:t>
            </a:r>
            <a:br>
              <a:rPr lang="en-AU" sz="1200" b="1" dirty="0"/>
            </a:br>
            <a:endParaRPr lang="en-AU" sz="1200" b="1" dirty="0"/>
          </a:p>
        </p:txBody>
      </p:sp>
      <p:cxnSp>
        <p:nvCxnSpPr>
          <p:cNvPr id="32" name="Straight Connector 31">
            <a:extLst>
              <a:ext uri="{FF2B5EF4-FFF2-40B4-BE49-F238E27FC236}">
                <a16:creationId xmlns:a16="http://schemas.microsoft.com/office/drawing/2014/main" id="{D28A3BF8-BBF4-43D8-9B9B-1BA918AB5CD5}"/>
              </a:ext>
            </a:extLst>
          </p:cNvPr>
          <p:cNvCxnSpPr/>
          <p:nvPr/>
        </p:nvCxnSpPr>
        <p:spPr>
          <a:xfrm>
            <a:off x="171451" y="91308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0C38A2F-9248-5C99-E4FD-45BB5336E8CC}"/>
              </a:ext>
            </a:extLst>
          </p:cNvPr>
          <p:cNvPicPr>
            <a:picLocks noChangeAspect="1"/>
          </p:cNvPicPr>
          <p:nvPr/>
        </p:nvPicPr>
        <p:blipFill>
          <a:blip r:embed="rId2"/>
          <a:stretch>
            <a:fillRect/>
          </a:stretch>
        </p:blipFill>
        <p:spPr>
          <a:xfrm>
            <a:off x="4295319" y="3178992"/>
            <a:ext cx="3907852" cy="2321578"/>
          </a:xfrm>
          <a:prstGeom prst="rect">
            <a:avLst/>
          </a:prstGeom>
        </p:spPr>
      </p:pic>
      <p:pic>
        <p:nvPicPr>
          <p:cNvPr id="6" name="Picture 5">
            <a:extLst>
              <a:ext uri="{FF2B5EF4-FFF2-40B4-BE49-F238E27FC236}">
                <a16:creationId xmlns:a16="http://schemas.microsoft.com/office/drawing/2014/main" id="{A319616F-2DFD-8297-0202-D03380B2E840}"/>
              </a:ext>
            </a:extLst>
          </p:cNvPr>
          <p:cNvPicPr>
            <a:picLocks noChangeAspect="1"/>
          </p:cNvPicPr>
          <p:nvPr/>
        </p:nvPicPr>
        <p:blipFill>
          <a:blip r:embed="rId3"/>
          <a:stretch>
            <a:fillRect/>
          </a:stretch>
        </p:blipFill>
        <p:spPr>
          <a:xfrm>
            <a:off x="4295319" y="933827"/>
            <a:ext cx="3907852" cy="2204951"/>
          </a:xfrm>
          <a:prstGeom prst="rect">
            <a:avLst/>
          </a:prstGeom>
        </p:spPr>
      </p:pic>
    </p:spTree>
    <p:extLst>
      <p:ext uri="{BB962C8B-B14F-4D97-AF65-F5344CB8AC3E}">
        <p14:creationId xmlns:p14="http://schemas.microsoft.com/office/powerpoint/2010/main" val="444805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14734</TotalTime>
  <Words>1135</Words>
  <Application>Microsoft Macintosh PowerPoint</Application>
  <PresentationFormat>Custom</PresentationFormat>
  <Paragraphs>46</Paragraphs>
  <Slides>6</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0" baseType="lpstr">
      <vt:lpstr>Arial</vt:lpstr>
      <vt:lpstr>Calibri</vt:lpstr>
      <vt:lpstr>1_Synergy_CF_YNR013</vt:lpstr>
      <vt:lpstr>think-cell Slide</vt:lpstr>
      <vt:lpstr>Segmentation of the revenues by unit, reveals that of the three (3) customer segments, 001 Private Water Hedge Sales ($187.4M) are the most popular, followed by 002 Public Sales ($146.9M) and lastly 003 Residential  Sales ($102.5M). </vt:lpstr>
      <vt:lpstr>Of the ($436.8M)¹ in Revenue Sales over the July-2013 to June-2014 Period, Surjek provides close to 50% of Sales Volumes ($202.25M), with Jutik ($163.66M) and Kootha ($70.94M) providing the remaining.</vt:lpstr>
      <vt:lpstr>Targeted Expense Analysis reveals an interesting trend; Overall Costs sharply increase from December, with Surjek, contributing $179.32M (55.8%) towards the overall cost-base. </vt:lpstr>
      <vt:lpstr>Further analysis singles-out Surjek with $179.3M (55.8%) worth of expenses, contrasted to a much lower spend from Kootha ($51.2M) and Jutik ($90.7M), largely due to lower Chemical and Labour Expenditure. </vt:lpstr>
      <vt:lpstr>Drilling-down to the cost-element level, reveals an indicative relationship between water production and chemical expenditure with this being particularly pronounced for the Surjek Unit which coincidentally has the highest rate of water production. </vt:lpstr>
      <vt:lpstr>Concluding our analysis, Jutik has the highest overall EBIT contributions ($72.9M), followed by Surjek ($22.9M), and lastly Kootha ($19.7M). However, from an EBIT  Margin (%) perspective, Kootha has a higher margin than that of 27.8%, indicative of a lower revenue-to-expense ratio.¹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Sarah Grousseau</cp:lastModifiedBy>
  <cp:revision>70</cp:revision>
  <dcterms:created xsi:type="dcterms:W3CDTF">2020-04-12T13:23:13Z</dcterms:created>
  <dcterms:modified xsi:type="dcterms:W3CDTF">2023-02-07T13:57:57Z</dcterms:modified>
</cp:coreProperties>
</file>