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6"/>
  </p:notesMasterIdLst>
  <p:sldIdLst>
    <p:sldId id="397" r:id="rId2"/>
    <p:sldId id="399" r:id="rId3"/>
    <p:sldId id="392" r:id="rId4"/>
    <p:sldId id="400" r:id="rId5"/>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C0803F-0C71-E84B-8C42-80B6FBD7B30C}" v="20" dt="2023-02-11T00:51:30.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22" autoAdjust="0"/>
    <p:restoredTop sz="92784" autoAdjust="0"/>
  </p:normalViewPr>
  <p:slideViewPr>
    <p:cSldViewPr snapToGrid="0">
      <p:cViewPr varScale="1">
        <p:scale>
          <a:sx n="162" d="100"/>
          <a:sy n="162" d="100"/>
        </p:scale>
        <p:origin x="23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10/2/2023</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an estimated 22% reduction in Surjek’s Revenues ($44 M) due to the Maintenance Outage, Quarter 4 presents the best balance of revenue-loss mitigation with respect to market pricing, as opposed to Quarter 1 which represents the highest demand (average Q1: 2277 GL) and Water Balancing Market Prices (average Q1: $84.9).</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8D41DE5-8C4C-43CA-9432-43E7654D7C5A}"/>
              </a:ext>
            </a:extLst>
          </p:cNvPr>
          <p:cNvSpPr/>
          <p:nvPr/>
        </p:nvSpPr>
        <p:spPr>
          <a:xfrm>
            <a:off x="303213" y="1238975"/>
            <a:ext cx="3665537" cy="4524315"/>
          </a:xfrm>
          <a:prstGeom prst="rect">
            <a:avLst/>
          </a:prstGeom>
        </p:spPr>
        <p:txBody>
          <a:bodyPr wrap="square">
            <a:spAutoFit/>
          </a:bodyPr>
          <a:lstStyle/>
          <a:p>
            <a:pPr lvl="0">
              <a:defRPr/>
            </a:pPr>
            <a:r>
              <a:rPr lang="en-AU" sz="1200" b="1" dirty="0"/>
              <a:t>The first slide we want to show is our overall conclusion regarding which Quarter we should perform the Maintenance Outage in.</a:t>
            </a:r>
          </a:p>
          <a:p>
            <a:pPr lvl="0">
              <a:defRPr/>
            </a:pPr>
            <a:br>
              <a:rPr lang="en-AU" sz="1200" b="1" dirty="0"/>
            </a:br>
            <a:r>
              <a:rPr lang="en-AU" sz="1200" b="1" dirty="0"/>
              <a:t>On this slide, we would like you to show the following:</a:t>
            </a:r>
            <a:br>
              <a:rPr lang="en-AU" sz="1200" b="1" dirty="0"/>
            </a:br>
            <a:r>
              <a:rPr lang="en-AU" sz="1200" b="1" dirty="0"/>
              <a:t>A) Using a column-chart, please show the quarterly revenue (Q1,Q2,Q3,Q4). </a:t>
            </a:r>
          </a:p>
          <a:p>
            <a:pPr lvl="0">
              <a:defRPr/>
            </a:pPr>
            <a:endParaRPr lang="en-AU" sz="1200" b="1" dirty="0"/>
          </a:p>
          <a:p>
            <a:pPr lvl="0">
              <a:defRPr/>
            </a:pPr>
            <a:r>
              <a:rPr lang="en-AU" sz="1200" b="1" dirty="0"/>
              <a:t>B) Using a combo-chart, create a chart which shows the 12-Monthly Water Market Demand and Average Water Balancing Price(s) using the data from the Water Data Repository Table</a:t>
            </a:r>
          </a:p>
          <a:p>
            <a:pPr lvl="0">
              <a:defRPr/>
            </a:pPr>
            <a:endParaRPr lang="en-AU" sz="1200" b="1" dirty="0"/>
          </a:p>
          <a:p>
            <a:pPr lvl="0">
              <a:defRPr/>
            </a:pPr>
            <a:r>
              <a:rPr lang="en-AU" sz="1200" b="1" dirty="0"/>
              <a:t>Remember, your chart should clearly show-case which Quarter you are recommending for the maintenance outage. (Feel free to highlight the Column you want the reader to focus on) </a:t>
            </a:r>
          </a:p>
          <a:p>
            <a:endParaRPr lang="en-AU" sz="1200" b="1" dirty="0"/>
          </a:p>
          <a:p>
            <a:r>
              <a:rPr lang="en-AU" sz="1200" b="1" dirty="0"/>
              <a:t>Hint: The Charts you’ve created for the What-If Tab, Q10 and Q12 may be helpful. We’ve included an example on the right for the Combo-Chart and what it </a:t>
            </a:r>
            <a:r>
              <a:rPr lang="en-AU" sz="1200" b="1" i="1" dirty="0"/>
              <a:t>may</a:t>
            </a:r>
            <a:r>
              <a:rPr lang="en-AU" sz="1200" b="1" dirty="0"/>
              <a:t> look like.</a:t>
            </a:r>
          </a:p>
          <a:p>
            <a:endParaRPr lang="en-AU" sz="1200" b="1" dirty="0"/>
          </a:p>
        </p:txBody>
      </p:sp>
      <p:pic>
        <p:nvPicPr>
          <p:cNvPr id="6" name="Picture 5">
            <a:extLst>
              <a:ext uri="{FF2B5EF4-FFF2-40B4-BE49-F238E27FC236}">
                <a16:creationId xmlns:a16="http://schemas.microsoft.com/office/drawing/2014/main" id="{C184D2BF-0D76-36C1-25A6-07EB866B55CE}"/>
              </a:ext>
            </a:extLst>
          </p:cNvPr>
          <p:cNvPicPr>
            <a:picLocks noChangeAspect="1"/>
          </p:cNvPicPr>
          <p:nvPr/>
        </p:nvPicPr>
        <p:blipFill>
          <a:blip r:embed="rId2"/>
          <a:stretch>
            <a:fillRect/>
          </a:stretch>
        </p:blipFill>
        <p:spPr>
          <a:xfrm>
            <a:off x="3968749" y="3735355"/>
            <a:ext cx="4823495" cy="2372211"/>
          </a:xfrm>
          <a:prstGeom prst="rect">
            <a:avLst/>
          </a:prstGeom>
        </p:spPr>
      </p:pic>
      <p:pic>
        <p:nvPicPr>
          <p:cNvPr id="9" name="Picture 8">
            <a:extLst>
              <a:ext uri="{FF2B5EF4-FFF2-40B4-BE49-F238E27FC236}">
                <a16:creationId xmlns:a16="http://schemas.microsoft.com/office/drawing/2014/main" id="{ED0E00C5-97C4-7447-1189-827AF2C2EBBE}"/>
              </a:ext>
            </a:extLst>
          </p:cNvPr>
          <p:cNvPicPr>
            <a:picLocks noChangeAspect="1"/>
          </p:cNvPicPr>
          <p:nvPr/>
        </p:nvPicPr>
        <p:blipFill>
          <a:blip r:embed="rId3"/>
          <a:stretch>
            <a:fillRect/>
          </a:stretch>
        </p:blipFill>
        <p:spPr>
          <a:xfrm>
            <a:off x="4205232" y="1100870"/>
            <a:ext cx="3826148" cy="2372212"/>
          </a:xfrm>
          <a:prstGeom prst="rect">
            <a:avLst/>
          </a:prstGeom>
        </p:spPr>
      </p:pic>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Kootha</a:t>
            </a:r>
            <a:r>
              <a:rPr lang="en-GB" sz="1200" b="1" dirty="0"/>
              <a:t> is the most cost-effective ($25/ML) followed by </a:t>
            </a:r>
            <a:r>
              <a:rPr lang="en-GB" sz="1200" b="1" dirty="0" err="1"/>
              <a:t>Jutik</a:t>
            </a:r>
            <a:r>
              <a:rPr lang="en-GB" sz="1200" b="1" dirty="0"/>
              <a:t> ($35/ML) and lastly </a:t>
            </a:r>
            <a:r>
              <a:rPr lang="en-GB" sz="1200" b="1" dirty="0" err="1"/>
              <a:t>Surjek</a:t>
            </a:r>
            <a:r>
              <a:rPr lang="en-GB" sz="1200" b="1" dirty="0"/>
              <a:t> ($54/ML)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5136C0F-6251-49D7-A7E6-166D4D8B5A9E}"/>
              </a:ext>
            </a:extLst>
          </p:cNvPr>
          <p:cNvSpPr/>
          <p:nvPr/>
        </p:nvSpPr>
        <p:spPr>
          <a:xfrm>
            <a:off x="303213" y="1238975"/>
            <a:ext cx="3665537" cy="5447645"/>
          </a:xfrm>
          <a:prstGeom prst="rect">
            <a:avLst/>
          </a:prstGeom>
        </p:spPr>
        <p:txBody>
          <a:bodyPr wrap="square">
            <a:spAutoFit/>
          </a:bodyPr>
          <a:lstStyle/>
          <a:p>
            <a:pPr lvl="0">
              <a:defRPr/>
            </a:pPr>
            <a:r>
              <a:rPr lang="en-AU" sz="1200" b="1" dirty="0"/>
              <a:t>The second slide we want to show is our overall conclusion regarding how cost-effective the Desalination Units are (i.e. Kootha, Surjek and Jutik) when compared to the Overall Water Market Balancing Price.</a:t>
            </a:r>
          </a:p>
          <a:p>
            <a:pPr lvl="0">
              <a:defRPr/>
            </a:pPr>
            <a:endParaRPr lang="en-AU" sz="1200" b="1" dirty="0"/>
          </a:p>
          <a:p>
            <a:pPr lvl="0">
              <a:defRPr/>
            </a:pPr>
            <a:r>
              <a:rPr lang="en-AU" sz="1200" b="1" dirty="0"/>
              <a:t>You may want to show a Macro View followed by a Micro View.</a:t>
            </a:r>
          </a:p>
          <a:p>
            <a:pPr lvl="0">
              <a:defRPr/>
            </a:pPr>
            <a:br>
              <a:rPr lang="en-AU" sz="1200" b="1" dirty="0"/>
            </a:br>
            <a:r>
              <a:rPr lang="en-AU" sz="1200" b="1" dirty="0"/>
              <a:t>On this slide, we would like you to show the following:</a:t>
            </a:r>
            <a:br>
              <a:rPr lang="en-AU" sz="1200" b="1" dirty="0"/>
            </a:br>
            <a:r>
              <a:rPr lang="en-AU" sz="1200" b="1" dirty="0"/>
              <a:t>A) Using a column-chart, please show the Overall Cost to Produce for Kootha, Surjek and Jutik compared against the Overall Desalination Cost to Produce ($/ML). This is the macro view.</a:t>
            </a:r>
          </a:p>
          <a:p>
            <a:pPr lvl="0">
              <a:defRPr/>
            </a:pPr>
            <a:endParaRPr lang="en-AU" sz="1200" b="1" dirty="0"/>
          </a:p>
          <a:p>
            <a:pPr lvl="0">
              <a:defRPr/>
            </a:pPr>
            <a:r>
              <a:rPr lang="en-AU" sz="1200" b="1" dirty="0"/>
              <a:t>B) Using a line-chart, trend the monthly Cost to Produce for:</a:t>
            </a:r>
          </a:p>
          <a:p>
            <a:pPr marL="628650" lvl="1" indent="-171450">
              <a:buFont typeface="Wingdings" panose="05000000000000000000" pitchFamily="2" charset="2"/>
              <a:buChar char="§"/>
              <a:defRPr/>
            </a:pPr>
            <a:r>
              <a:rPr lang="en-AU" sz="1200" b="1" dirty="0"/>
              <a:t>Kootha</a:t>
            </a:r>
          </a:p>
          <a:p>
            <a:pPr marL="628650" lvl="1" indent="-171450">
              <a:buFont typeface="Wingdings" panose="05000000000000000000" pitchFamily="2" charset="2"/>
              <a:buChar char="§"/>
              <a:defRPr/>
            </a:pPr>
            <a:r>
              <a:rPr lang="en-AU" sz="1200" b="1" dirty="0" err="1"/>
              <a:t>Sujrek</a:t>
            </a:r>
            <a:endParaRPr lang="en-AU" sz="1200" b="1" dirty="0"/>
          </a:p>
          <a:p>
            <a:pPr marL="628650" lvl="1" indent="-171450">
              <a:buFont typeface="Wingdings" panose="05000000000000000000" pitchFamily="2" charset="2"/>
              <a:buChar char="§"/>
              <a:defRPr/>
            </a:pPr>
            <a:r>
              <a:rPr lang="en-AU" sz="1200" b="1" dirty="0"/>
              <a:t>Jutik</a:t>
            </a:r>
          </a:p>
          <a:p>
            <a:pPr marL="628650" lvl="1" indent="-171450">
              <a:buFont typeface="Wingdings" panose="05000000000000000000" pitchFamily="2" charset="2"/>
              <a:buChar char="§"/>
              <a:defRPr/>
            </a:pPr>
            <a:r>
              <a:rPr lang="en-AU" sz="1200" b="1" dirty="0"/>
              <a:t>Kootha + Surjek + Jutik</a:t>
            </a:r>
          </a:p>
          <a:p>
            <a:pPr lvl="0">
              <a:defRPr/>
            </a:pPr>
            <a:endParaRPr lang="en-AU" sz="1200" b="1" dirty="0"/>
          </a:p>
          <a:p>
            <a:r>
              <a:rPr lang="en-AU" sz="1200" b="1" dirty="0"/>
              <a:t>Hint: The Charts you’ve created for the Economic Cost Analysis Tab, Q6 and Q9 may be helpful. We’ve included an example on the right for the Column Chart and what it </a:t>
            </a:r>
            <a:r>
              <a:rPr lang="en-AU" sz="1200" b="1" i="1" dirty="0"/>
              <a:t>may</a:t>
            </a:r>
            <a:r>
              <a:rPr lang="en-AU" sz="1200" b="1" dirty="0"/>
              <a:t> look like.</a:t>
            </a:r>
          </a:p>
          <a:p>
            <a:endParaRPr lang="en-AU" sz="1200" b="1" dirty="0"/>
          </a:p>
        </p:txBody>
      </p:sp>
      <p:pic>
        <p:nvPicPr>
          <p:cNvPr id="3" name="Picture 2">
            <a:extLst>
              <a:ext uri="{FF2B5EF4-FFF2-40B4-BE49-F238E27FC236}">
                <a16:creationId xmlns:a16="http://schemas.microsoft.com/office/drawing/2014/main" id="{0D8378EE-32BF-C591-2BE8-AE0B95D2D352}"/>
              </a:ext>
            </a:extLst>
          </p:cNvPr>
          <p:cNvPicPr>
            <a:picLocks noChangeAspect="1"/>
          </p:cNvPicPr>
          <p:nvPr/>
        </p:nvPicPr>
        <p:blipFill>
          <a:blip r:embed="rId2"/>
          <a:stretch>
            <a:fillRect/>
          </a:stretch>
        </p:blipFill>
        <p:spPr>
          <a:xfrm>
            <a:off x="4444672" y="1050254"/>
            <a:ext cx="4213553" cy="2571909"/>
          </a:xfrm>
          <a:prstGeom prst="rect">
            <a:avLst/>
          </a:prstGeom>
        </p:spPr>
      </p:pic>
      <p:pic>
        <p:nvPicPr>
          <p:cNvPr id="4" name="Picture 3">
            <a:extLst>
              <a:ext uri="{FF2B5EF4-FFF2-40B4-BE49-F238E27FC236}">
                <a16:creationId xmlns:a16="http://schemas.microsoft.com/office/drawing/2014/main" id="{0241867F-500E-3637-568E-A8859FB81054}"/>
              </a:ext>
            </a:extLst>
          </p:cNvPr>
          <p:cNvPicPr>
            <a:picLocks noChangeAspect="1"/>
          </p:cNvPicPr>
          <p:nvPr/>
        </p:nvPicPr>
        <p:blipFill>
          <a:blip r:embed="rId3"/>
          <a:stretch>
            <a:fillRect/>
          </a:stretch>
        </p:blipFill>
        <p:spPr>
          <a:xfrm>
            <a:off x="3975824" y="3777719"/>
            <a:ext cx="4878460" cy="2571908"/>
          </a:xfrm>
          <a:prstGeom prst="rect">
            <a:avLst/>
          </a:prstGeom>
        </p:spPr>
      </p:pic>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a:t>
            </a:r>
            <a:r>
              <a:rPr lang="en-GB" sz="1200" b="1"/>
              <a:t>clear </a:t>
            </a:r>
            <a:r>
              <a:rPr lang="en-GB" sz="1200" b="1" i="1"/>
              <a:t>Economies of Scale</a:t>
            </a:r>
            <a:r>
              <a:rPr lang="en-GB" sz="1200" b="1"/>
              <a:t> </a:t>
            </a:r>
            <a:r>
              <a:rPr lang="en-GB" sz="1200" b="1" dirty="0"/>
              <a:t>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FB55E80-72B6-4994-8552-223A758DA182}"/>
              </a:ext>
            </a:extLst>
          </p:cNvPr>
          <p:cNvSpPr/>
          <p:nvPr/>
        </p:nvSpPr>
        <p:spPr>
          <a:xfrm>
            <a:off x="303213" y="1238975"/>
            <a:ext cx="3665537" cy="3046988"/>
          </a:xfrm>
          <a:prstGeom prst="rect">
            <a:avLst/>
          </a:prstGeom>
        </p:spPr>
        <p:txBody>
          <a:bodyPr wrap="square">
            <a:spAutoFit/>
          </a:bodyPr>
          <a:lstStyle/>
          <a:p>
            <a:pPr lvl="0">
              <a:defRPr/>
            </a:pPr>
            <a:r>
              <a:rPr lang="en-AU" sz="1200" b="1" dirty="0"/>
              <a:t>The third slide we want to show is our overall conclusion regarding the economic relationship between price and quantities for each of the three plants. </a:t>
            </a:r>
          </a:p>
          <a:p>
            <a:pPr lvl="0">
              <a:defRPr/>
            </a:pPr>
            <a:endParaRPr lang="en-AU" sz="1200" b="1" dirty="0"/>
          </a:p>
          <a:p>
            <a:pPr lvl="0">
              <a:defRPr/>
            </a:pPr>
            <a:r>
              <a:rPr lang="en-AU" sz="1200" b="1" dirty="0"/>
              <a:t>On this slide, we would like you to show the following:</a:t>
            </a:r>
            <a:br>
              <a:rPr lang="en-AU" sz="1200" b="1" dirty="0"/>
            </a:br>
            <a:r>
              <a:rPr lang="en-AU" sz="1200" b="1" dirty="0"/>
              <a:t>A) Create three chart(s), which show the Cost to Produce vs. the Quantity of Water Produced for each Desalination Plant</a:t>
            </a:r>
          </a:p>
          <a:p>
            <a:pPr lvl="0">
              <a:defRPr/>
            </a:pPr>
            <a:endParaRPr lang="en-AU" sz="1200" b="1" dirty="0"/>
          </a:p>
          <a:p>
            <a:pPr lvl="0">
              <a:defRPr/>
            </a:pPr>
            <a:r>
              <a:rPr lang="en-AU" sz="1200" b="1" dirty="0"/>
              <a:t>Remember, we are </a:t>
            </a:r>
            <a:r>
              <a:rPr lang="en-AU" sz="1200" b="1" i="1" dirty="0"/>
              <a:t>comparing </a:t>
            </a:r>
            <a:r>
              <a:rPr lang="en-AU" sz="1200" b="1" dirty="0"/>
              <a:t>each point using a scatter-plot graphic.</a:t>
            </a:r>
          </a:p>
          <a:p>
            <a:pPr lvl="0">
              <a:defRPr/>
            </a:pPr>
            <a:endParaRPr lang="en-AU" sz="1200" b="1" dirty="0"/>
          </a:p>
          <a:p>
            <a:r>
              <a:rPr lang="en-AU" sz="1200" b="1" dirty="0"/>
              <a:t>Hint: The Chart you’ve created for the Economic Cost Analysis, Q7, may be helpful.</a:t>
            </a:r>
          </a:p>
        </p:txBody>
      </p:sp>
      <p:pic>
        <p:nvPicPr>
          <p:cNvPr id="3" name="Picture 2">
            <a:extLst>
              <a:ext uri="{FF2B5EF4-FFF2-40B4-BE49-F238E27FC236}">
                <a16:creationId xmlns:a16="http://schemas.microsoft.com/office/drawing/2014/main" id="{38254254-D9C4-0DBE-6AE4-0B84AE14F10B}"/>
              </a:ext>
            </a:extLst>
          </p:cNvPr>
          <p:cNvPicPr>
            <a:picLocks noChangeAspect="1"/>
          </p:cNvPicPr>
          <p:nvPr/>
        </p:nvPicPr>
        <p:blipFill>
          <a:blip r:embed="rId2"/>
          <a:stretch>
            <a:fillRect/>
          </a:stretch>
        </p:blipFill>
        <p:spPr>
          <a:xfrm>
            <a:off x="4480719" y="940918"/>
            <a:ext cx="3055198" cy="1913605"/>
          </a:xfrm>
          <a:prstGeom prst="rect">
            <a:avLst/>
          </a:prstGeom>
        </p:spPr>
      </p:pic>
      <p:pic>
        <p:nvPicPr>
          <p:cNvPr id="4" name="Picture 3">
            <a:extLst>
              <a:ext uri="{FF2B5EF4-FFF2-40B4-BE49-F238E27FC236}">
                <a16:creationId xmlns:a16="http://schemas.microsoft.com/office/drawing/2014/main" id="{82294FF7-8DB6-C91D-963C-794C609FAFF7}"/>
              </a:ext>
            </a:extLst>
          </p:cNvPr>
          <p:cNvPicPr>
            <a:picLocks noChangeAspect="1"/>
          </p:cNvPicPr>
          <p:nvPr/>
        </p:nvPicPr>
        <p:blipFill>
          <a:blip r:embed="rId3"/>
          <a:stretch>
            <a:fillRect/>
          </a:stretch>
        </p:blipFill>
        <p:spPr>
          <a:xfrm>
            <a:off x="4480719" y="2854524"/>
            <a:ext cx="3055198" cy="1788596"/>
          </a:xfrm>
          <a:prstGeom prst="rect">
            <a:avLst/>
          </a:prstGeom>
        </p:spPr>
      </p:pic>
      <p:pic>
        <p:nvPicPr>
          <p:cNvPr id="5" name="Picture 4">
            <a:extLst>
              <a:ext uri="{FF2B5EF4-FFF2-40B4-BE49-F238E27FC236}">
                <a16:creationId xmlns:a16="http://schemas.microsoft.com/office/drawing/2014/main" id="{FE41DCB2-0C7A-287F-5935-0537CFBD76A6}"/>
              </a:ext>
            </a:extLst>
          </p:cNvPr>
          <p:cNvPicPr>
            <a:picLocks noChangeAspect="1"/>
          </p:cNvPicPr>
          <p:nvPr/>
        </p:nvPicPr>
        <p:blipFill>
          <a:blip r:embed="rId4"/>
          <a:stretch>
            <a:fillRect/>
          </a:stretch>
        </p:blipFill>
        <p:spPr>
          <a:xfrm>
            <a:off x="4480718" y="4643120"/>
            <a:ext cx="3055197" cy="1856925"/>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a:t>
            </a:r>
            <a:br>
              <a:rPr lang="en-GB" sz="1400" b="1" dirty="0"/>
            </a:br>
            <a:r>
              <a:rPr lang="en-GB" sz="1400" b="1" dirty="0"/>
              <a:t>Soft Water tends to be relatively price inelastic with an average </a:t>
            </a:r>
            <a:r>
              <a:rPr lang="en-GB" sz="1400" b="1" dirty="0" err="1"/>
              <a:t>EoD</a:t>
            </a:r>
            <a:r>
              <a:rPr lang="en-GB" sz="1400" b="1" dirty="0"/>
              <a:t> of 0.92, whilst Hard Water is more representative of an elastic relationship with an average </a:t>
            </a:r>
            <a:r>
              <a:rPr lang="en-GB" sz="1400" b="1" dirty="0" err="1"/>
              <a:t>EoD</a:t>
            </a:r>
            <a:r>
              <a:rPr lang="en-GB" sz="1400" b="1" dirty="0"/>
              <a:t> of 41.49.</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E2A6C54-03E1-4BB5-8A12-2A2E4DFCFAB7}"/>
              </a:ext>
            </a:extLst>
          </p:cNvPr>
          <p:cNvSpPr/>
          <p:nvPr/>
        </p:nvSpPr>
        <p:spPr>
          <a:xfrm>
            <a:off x="303213" y="1238975"/>
            <a:ext cx="3665537" cy="2862322"/>
          </a:xfrm>
          <a:prstGeom prst="rect">
            <a:avLst/>
          </a:prstGeom>
        </p:spPr>
        <p:txBody>
          <a:bodyPr wrap="square">
            <a:spAutoFit/>
          </a:bodyPr>
          <a:lstStyle/>
          <a:p>
            <a:pPr lvl="0">
              <a:defRPr/>
            </a:pPr>
            <a:r>
              <a:rPr lang="en-AU" sz="1200" b="1" dirty="0"/>
              <a:t>The fourth slide we want to show is our overall conclusion regarding the economic principles of elasticity for our individual water products at a macro-level.</a:t>
            </a:r>
          </a:p>
          <a:p>
            <a:pPr lvl="0">
              <a:defRPr/>
            </a:pPr>
            <a:endParaRPr lang="en-AU" sz="1200" b="1" dirty="0"/>
          </a:p>
          <a:p>
            <a:pPr lvl="0">
              <a:defRPr/>
            </a:pPr>
            <a:r>
              <a:rPr lang="en-AU" sz="1200" b="1" dirty="0"/>
              <a:t>On this slide, we would like you to show the following:</a:t>
            </a:r>
          </a:p>
          <a:p>
            <a:pPr lvl="0">
              <a:defRPr/>
            </a:pPr>
            <a:br>
              <a:rPr lang="en-AU" sz="1200" b="1" dirty="0"/>
            </a:br>
            <a:r>
              <a:rPr lang="en-AU" sz="1200" b="1" dirty="0"/>
              <a:t>A) Create three chart(s), which show the Weighted Balancing Market Price  vs. the Volume of Water Demanded (I.e. Soft Water, Hard Water, Soft + Hard Water)</a:t>
            </a:r>
          </a:p>
          <a:p>
            <a:pPr lvl="0">
              <a:defRPr/>
            </a:pPr>
            <a:endParaRPr lang="en-AU" sz="1200" b="1" dirty="0"/>
          </a:p>
          <a:p>
            <a:r>
              <a:rPr lang="en-AU" sz="1200" b="1" dirty="0"/>
              <a:t>Hint: The Chart you’ve created for the Economic Market Analysis, Q2, may be helpful.</a:t>
            </a:r>
          </a:p>
        </p:txBody>
      </p:sp>
      <p:pic>
        <p:nvPicPr>
          <p:cNvPr id="3" name="Picture 2">
            <a:extLst>
              <a:ext uri="{FF2B5EF4-FFF2-40B4-BE49-F238E27FC236}">
                <a16:creationId xmlns:a16="http://schemas.microsoft.com/office/drawing/2014/main" id="{D03022FB-AE6B-460B-1704-C5D0723DDCC6}"/>
              </a:ext>
            </a:extLst>
          </p:cNvPr>
          <p:cNvPicPr>
            <a:picLocks noChangeAspect="1"/>
          </p:cNvPicPr>
          <p:nvPr/>
        </p:nvPicPr>
        <p:blipFill>
          <a:blip r:embed="rId2"/>
          <a:stretch>
            <a:fillRect/>
          </a:stretch>
        </p:blipFill>
        <p:spPr>
          <a:xfrm>
            <a:off x="4235915" y="940918"/>
            <a:ext cx="2953161" cy="1932231"/>
          </a:xfrm>
          <a:prstGeom prst="rect">
            <a:avLst/>
          </a:prstGeom>
        </p:spPr>
      </p:pic>
      <p:pic>
        <p:nvPicPr>
          <p:cNvPr id="4" name="Picture 3">
            <a:extLst>
              <a:ext uri="{FF2B5EF4-FFF2-40B4-BE49-F238E27FC236}">
                <a16:creationId xmlns:a16="http://schemas.microsoft.com/office/drawing/2014/main" id="{1B67FA63-28D1-EA9E-2B63-312A12175A66}"/>
              </a:ext>
            </a:extLst>
          </p:cNvPr>
          <p:cNvPicPr>
            <a:picLocks noChangeAspect="1"/>
          </p:cNvPicPr>
          <p:nvPr/>
        </p:nvPicPr>
        <p:blipFill>
          <a:blip r:embed="rId3"/>
          <a:stretch>
            <a:fillRect/>
          </a:stretch>
        </p:blipFill>
        <p:spPr>
          <a:xfrm>
            <a:off x="4235915" y="2882210"/>
            <a:ext cx="2953161" cy="1774405"/>
          </a:xfrm>
          <a:prstGeom prst="rect">
            <a:avLst/>
          </a:prstGeom>
        </p:spPr>
      </p:pic>
      <p:pic>
        <p:nvPicPr>
          <p:cNvPr id="5" name="Picture 4">
            <a:extLst>
              <a:ext uri="{FF2B5EF4-FFF2-40B4-BE49-F238E27FC236}">
                <a16:creationId xmlns:a16="http://schemas.microsoft.com/office/drawing/2014/main" id="{A3513D9E-9DAA-27DA-8B4D-736DB4A8B795}"/>
              </a:ext>
            </a:extLst>
          </p:cNvPr>
          <p:cNvPicPr>
            <a:picLocks noChangeAspect="1"/>
          </p:cNvPicPr>
          <p:nvPr/>
        </p:nvPicPr>
        <p:blipFill>
          <a:blip r:embed="rId4"/>
          <a:stretch>
            <a:fillRect/>
          </a:stretch>
        </p:blipFill>
        <p:spPr>
          <a:xfrm>
            <a:off x="4235915" y="4665676"/>
            <a:ext cx="2953161" cy="1892708"/>
          </a:xfrm>
          <a:prstGeom prst="rect">
            <a:avLst/>
          </a:prstGeom>
        </p:spPr>
      </p:pic>
    </p:spTree>
    <p:extLst>
      <p:ext uri="{BB962C8B-B14F-4D97-AF65-F5344CB8AC3E}">
        <p14:creationId xmlns:p14="http://schemas.microsoft.com/office/powerpoint/2010/main" val="534358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15458</TotalTime>
  <Words>724</Words>
  <Application>Microsoft Macintosh PowerPoint</Application>
  <PresentationFormat>Custom</PresentationFormat>
  <Paragraphs>37</Paragraphs>
  <Slides>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9" baseType="lpstr">
      <vt:lpstr>Arial</vt:lpstr>
      <vt:lpstr>Calibri</vt:lpstr>
      <vt:lpstr>Wingdings</vt:lpstr>
      <vt:lpstr>1_Synergy_CF_YNR013</vt:lpstr>
      <vt:lpstr>think-cell Slide</vt:lpstr>
      <vt:lpstr>With an estimated 22% reduction in Surjek’s Revenues ($44 M) due to the Maintenance Outage, Quarter 4 presents the best balance of revenue-loss mitigation with respect to market pricing, as opposed to Quarter 1 which represents the highest demand (average Q1: 2277 GL) and Water Balancing Market Prices (average Q1: $84.9).</vt:lpstr>
      <vt:lpstr>Of the three Desalination Plants, all three remain profitable at current market prices by a favourable margin; Clearly Kootha is the most cost-effective ($25/ML) followed by Jutik ($35/ML) and lastly Surjek ($54/ML)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Soft Water tends to be relatively price inelastic with an average EoD of 0.92, whilst Hard Water is more representative of an elastic relationship with an average EoD of 41.49.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Sarah Grousseau</cp:lastModifiedBy>
  <cp:revision>70</cp:revision>
  <dcterms:created xsi:type="dcterms:W3CDTF">2020-04-12T13:23:13Z</dcterms:created>
  <dcterms:modified xsi:type="dcterms:W3CDTF">2023-02-11T00:54:32Z</dcterms:modified>
</cp:coreProperties>
</file>