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1" r:id="rId16"/>
  </p:sldIdLst>
  <p:sldSz cx="11430000" cy="6400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250" autoAdjust="0"/>
    <p:restoredTop sz="94660"/>
  </p:normalViewPr>
  <p:slideViewPr>
    <p:cSldViewPr>
      <p:cViewPr varScale="1">
        <p:scale>
          <a:sx n="73" d="100"/>
          <a:sy n="73" d="100"/>
        </p:scale>
        <p:origin x="-744" y="-90"/>
      </p:cViewPr>
      <p:guideLst>
        <p:guide orient="horz" pos="2016"/>
        <p:guide pos="36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0" y="3627120"/>
            <a:ext cx="8572500" cy="92456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24000" y="4782820"/>
            <a:ext cx="8572500" cy="49784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001000" y="5931408"/>
            <a:ext cx="2857500" cy="341376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623310" y="5931408"/>
            <a:ext cx="4343400" cy="341376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520190" y="5931408"/>
            <a:ext cx="1524000" cy="3413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31094" y="3404870"/>
            <a:ext cx="9144000" cy="1194816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1143000" y="4711700"/>
            <a:ext cx="9144000" cy="64008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1131094" y="3404870"/>
            <a:ext cx="285750" cy="1194816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1143000" y="4711700"/>
            <a:ext cx="285750" cy="64008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86750" y="256329"/>
            <a:ext cx="2571750" cy="546142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56329"/>
            <a:ext cx="7524750" cy="546142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71500" y="5929630"/>
            <a:ext cx="102870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54093" y="6017260"/>
            <a:ext cx="178126" cy="15039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463601" y="2988489"/>
            <a:ext cx="5462016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9989489" cy="64008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85588" tIns="2021760" rIns="85588" bIns="42794" anchor="t">
            <a:noAutofit/>
          </a:bodyPr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9025" y="3053640"/>
            <a:ext cx="4181031" cy="2937050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68480" tIns="269568" rIns="168480" bIns="168480" anchor="t"/>
          <a:lstStyle>
            <a:lvl1pPr algn="l">
              <a:lnSpc>
                <a:spcPts val="3744"/>
              </a:lnSpc>
              <a:defRPr sz="4700" b="1" spc="-28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656" y="4900462"/>
            <a:ext cx="3750469" cy="931378"/>
          </a:xfrm>
          <a:noFill/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  <a:lvl2pPr marL="427939" indent="0" algn="ctr">
              <a:buNone/>
              <a:defRPr sz="1900"/>
            </a:lvl2pPr>
            <a:lvl3pPr marL="855878" indent="0" algn="ctr">
              <a:buNone/>
              <a:defRPr sz="1700"/>
            </a:lvl3pPr>
            <a:lvl4pPr marL="1283818" indent="0" algn="ctr">
              <a:buNone/>
              <a:defRPr sz="1500"/>
            </a:lvl4pPr>
            <a:lvl5pPr marL="1711757" indent="0" algn="ctr">
              <a:buNone/>
              <a:defRPr sz="1500"/>
            </a:lvl5pPr>
            <a:lvl6pPr marL="2139696" indent="0" algn="ctr">
              <a:buNone/>
              <a:defRPr sz="1500"/>
            </a:lvl6pPr>
            <a:lvl7pPr marL="2567635" indent="0" algn="ctr">
              <a:buNone/>
              <a:defRPr sz="1500"/>
            </a:lvl7pPr>
            <a:lvl8pPr marL="2995574" indent="0" algn="ctr">
              <a:buNone/>
              <a:defRPr sz="1500"/>
            </a:lvl8pPr>
            <a:lvl9pPr marL="3423514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1334038435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71500" y="1137920"/>
            <a:ext cx="10287000" cy="460857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73680"/>
            <a:ext cx="8572500" cy="99568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250" y="3982720"/>
            <a:ext cx="8477250" cy="10668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01000" y="5931408"/>
            <a:ext cx="2857500" cy="341376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310" y="5931408"/>
            <a:ext cx="4343400" cy="34137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37310" y="5931408"/>
            <a:ext cx="1901190" cy="3413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2631440"/>
            <a:ext cx="9144000" cy="1194816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143000" y="2631440"/>
            <a:ext cx="285750" cy="1194816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13360"/>
            <a:ext cx="10287000" cy="85344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571500" y="1137920"/>
            <a:ext cx="5052060" cy="460857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790248" y="1135075"/>
            <a:ext cx="5052060" cy="460857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13360"/>
            <a:ext cx="10287000" cy="85344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200150"/>
            <a:ext cx="5050235" cy="64008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810250" y="1209040"/>
            <a:ext cx="5052219" cy="64008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71500" y="1991360"/>
            <a:ext cx="5048250" cy="37693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10250" y="1991360"/>
            <a:ext cx="5048250" cy="37693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13360"/>
            <a:ext cx="10287000" cy="85344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54093" y="6017260"/>
            <a:ext cx="178126" cy="15039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571500" y="5929630"/>
            <a:ext cx="102870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54093" y="6017260"/>
            <a:ext cx="178126" cy="15039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750" y="284480"/>
            <a:ext cx="3143250" cy="78232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905750" y="1137921"/>
            <a:ext cx="3143250" cy="4520565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71500" y="5929630"/>
            <a:ext cx="102870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906354" y="3102610"/>
            <a:ext cx="5632704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54093" y="6017260"/>
            <a:ext cx="178126" cy="15039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81000" y="284480"/>
            <a:ext cx="7143750" cy="5334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467466"/>
            <a:ext cx="10287000" cy="629709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1500" y="1778000"/>
            <a:ext cx="10287000" cy="3985565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1137920"/>
            <a:ext cx="10287000" cy="49784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71500" y="5929630"/>
            <a:ext cx="102870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54093" y="6017260"/>
            <a:ext cx="178126" cy="15039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571500" y="467466"/>
            <a:ext cx="228600" cy="64008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71500" y="142240"/>
            <a:ext cx="10287000" cy="92456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71500" y="1137920"/>
            <a:ext cx="10287000" cy="458297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001000" y="5932593"/>
            <a:ext cx="2861310" cy="341376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623310" y="5932593"/>
            <a:ext cx="4381500" cy="341376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65810" y="5932593"/>
            <a:ext cx="2476500" cy="341376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571500" y="5929630"/>
            <a:ext cx="102870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571500" y="1066800"/>
            <a:ext cx="102870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54093" y="6017260"/>
            <a:ext cx="178126" cy="15039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ransition spd="med">
    <p:wipe dir="r"/>
  </p:transition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2400"/>
            <a:ext cx="11734800" cy="655320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287000" cy="92456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Ինչ</a:t>
            </a:r>
            <a:r>
              <a:rPr lang="en-US" b="1" dirty="0" smtClean="0">
                <a:solidFill>
                  <a:schemeClr val="tx1"/>
                </a:solidFill>
              </a:rPr>
              <a:t> է </a:t>
            </a:r>
            <a:r>
              <a:rPr lang="en-US" b="1" dirty="0" err="1" smtClean="0">
                <a:solidFill>
                  <a:schemeClr val="tx1"/>
                </a:solidFill>
              </a:rPr>
              <a:t>տարբերվողության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աստիճանը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10" descr="sim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76400"/>
            <a:ext cx="4800600" cy="3114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334000" y="1600200"/>
            <a:ext cx="5715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en-US" dirty="0" smtClean="0">
              <a:latin typeface="Times New Roman" pitchFamily="18" charset="0"/>
            </a:endParaRPr>
          </a:p>
          <a:p>
            <a:pPr algn="ctr"/>
            <a:endParaRPr lang="en-US" dirty="0" smtClean="0">
              <a:latin typeface="Times New Roman" pitchFamily="18" charset="0"/>
            </a:endParaRPr>
          </a:p>
          <a:p>
            <a:pPr algn="ctr"/>
            <a:r>
              <a:rPr lang="en-US" dirty="0" err="1" smtClean="0">
                <a:latin typeface="Times New Roman" pitchFamily="18" charset="0"/>
              </a:rPr>
              <a:t>Այն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դժվար</a:t>
            </a:r>
            <a:r>
              <a:rPr lang="en-US" dirty="0" smtClean="0">
                <a:latin typeface="Times New Roman" pitchFamily="18" charset="0"/>
              </a:rPr>
              <a:t> է </a:t>
            </a:r>
            <a:r>
              <a:rPr lang="en-US" dirty="0" err="1" smtClean="0">
                <a:latin typeface="Times New Roman" pitchFamily="18" charset="0"/>
              </a:rPr>
              <a:t>սահմանել</a:t>
            </a:r>
            <a:r>
              <a:rPr lang="en-US" dirty="0" smtClean="0">
                <a:latin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</a:rPr>
              <a:t>բայց</a:t>
            </a:r>
            <a:r>
              <a:rPr lang="en-US" dirty="0" smtClean="0">
                <a:latin typeface="Times New Roman" pitchFamily="18" charset="0"/>
              </a:rPr>
              <a:t>…</a:t>
            </a:r>
            <a:r>
              <a:rPr lang="en-US" dirty="0" err="1" smtClean="0">
                <a:latin typeface="Times New Roman" pitchFamily="18" charset="0"/>
              </a:rPr>
              <a:t>ՙՙ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մենք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հասկանում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ենք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միայն</a:t>
            </a:r>
            <a:r>
              <a:rPr lang="en-US" dirty="0" smtClean="0">
                <a:latin typeface="Times New Roman" pitchFamily="18" charset="0"/>
              </a:rPr>
              <a:t> , </a:t>
            </a:r>
            <a:r>
              <a:rPr lang="en-US" dirty="0" err="1" smtClean="0">
                <a:latin typeface="Times New Roman" pitchFamily="18" charset="0"/>
              </a:rPr>
              <a:t>երբ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տեսնում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ենք</a:t>
            </a:r>
            <a:r>
              <a:rPr lang="en-US" dirty="0" smtClean="0">
                <a:latin typeface="Times New Roman" pitchFamily="18" charset="0"/>
              </a:rPr>
              <a:t> ՚՚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486400" y="3581400"/>
            <a:ext cx="5410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err="1" smtClean="0"/>
              <a:t>Նմանության</a:t>
            </a:r>
            <a:r>
              <a:rPr lang="en-US" sz="2400" dirty="0" smtClean="0"/>
              <a:t> </a:t>
            </a:r>
            <a:r>
              <a:rPr lang="en-US" sz="2400" dirty="0" err="1" smtClean="0"/>
              <a:t>հայտնաբերումը</a:t>
            </a:r>
            <a:r>
              <a:rPr lang="en-US" sz="2400" dirty="0" smtClean="0"/>
              <a:t> </a:t>
            </a:r>
            <a:r>
              <a:rPr lang="en-US" sz="2400" dirty="0" err="1" smtClean="0"/>
              <a:t>մեքենայական</a:t>
            </a:r>
            <a:r>
              <a:rPr lang="en-US" sz="2400" dirty="0" smtClean="0"/>
              <a:t> </a:t>
            </a:r>
            <a:r>
              <a:rPr lang="en-US" sz="2400" dirty="0" err="1" smtClean="0"/>
              <a:t>ուսուցման</a:t>
            </a:r>
            <a:r>
              <a:rPr lang="en-US" sz="2400" dirty="0" smtClean="0"/>
              <a:t> </a:t>
            </a:r>
            <a:r>
              <a:rPr lang="en-US" sz="2400" dirty="0" err="1" smtClean="0"/>
              <a:t>հիմնական</a:t>
            </a:r>
            <a:r>
              <a:rPr lang="en-US" sz="2400" dirty="0" smtClean="0"/>
              <a:t> </a:t>
            </a:r>
            <a:r>
              <a:rPr lang="en-US" sz="2400" dirty="0" err="1" smtClean="0"/>
              <a:t>խնդիրներից</a:t>
            </a:r>
            <a:r>
              <a:rPr lang="en-US" sz="2400" dirty="0" smtClean="0"/>
              <a:t> է</a:t>
            </a:r>
            <a:endParaRPr lang="it-IT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Ագլոմերատիվ</a:t>
            </a:r>
            <a:r>
              <a:rPr lang="en-US" b="1" dirty="0" smtClean="0"/>
              <a:t> և </a:t>
            </a:r>
            <a:r>
              <a:rPr lang="en-US" b="1" dirty="0" err="1" smtClean="0"/>
              <a:t>բաժանող</a:t>
            </a:r>
            <a:r>
              <a:rPr lang="en-US" b="1" dirty="0" smtClean="0"/>
              <a:t> </a:t>
            </a:r>
            <a:r>
              <a:rPr lang="en-US" b="1" dirty="0" err="1" smtClean="0"/>
              <a:t>հիերարխիայի</a:t>
            </a:r>
            <a:r>
              <a:rPr lang="en-US" b="1" dirty="0" smtClean="0"/>
              <a:t> </a:t>
            </a:r>
            <a:r>
              <a:rPr lang="en-US" b="1" dirty="0" err="1" smtClean="0"/>
              <a:t>վիզուալ</a:t>
            </a:r>
            <a:r>
              <a:rPr lang="en-US" b="1" dirty="0" smtClean="0"/>
              <a:t> </a:t>
            </a:r>
            <a:r>
              <a:rPr lang="en-US" b="1" dirty="0" err="1" smtClean="0"/>
              <a:t>ներկայացում</a:t>
            </a:r>
            <a:r>
              <a:rPr lang="en-US" b="1" dirty="0" smtClean="0"/>
              <a:t> </a:t>
            </a:r>
            <a:endParaRPr lang="en-US" b="1" dirty="0"/>
          </a:p>
        </p:txBody>
      </p:sp>
      <p:grpSp>
        <p:nvGrpSpPr>
          <p:cNvPr id="4" name="Group 4"/>
          <p:cNvGrpSpPr>
            <a:grpSpLocks noGrp="1"/>
          </p:cNvGrpSpPr>
          <p:nvPr>
            <p:ph sz="quarter" idx="1"/>
          </p:nvPr>
        </p:nvGrpSpPr>
        <p:grpSpPr bwMode="auto">
          <a:xfrm>
            <a:off x="571501" y="1676400"/>
            <a:ext cx="8378739" cy="4075816"/>
            <a:chOff x="1200" y="1776"/>
            <a:chExt cx="4452" cy="2237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200" y="2112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1440" y="1785"/>
              <a:ext cx="480" cy="327"/>
              <a:chOff x="1104" y="1785"/>
              <a:chExt cx="480" cy="327"/>
            </a:xfrm>
          </p:grpSpPr>
          <p:sp>
            <p:nvSpPr>
              <p:cNvPr id="58" name="Line 7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Text Box 8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 err="1" smtClean="0">
                    <a:ea typeface="宋体" pitchFamily="2" charset="-122"/>
                  </a:rPr>
                  <a:t>Քայլ</a:t>
                </a:r>
                <a:r>
                  <a:rPr lang="en-US" altLang="zh-CN" sz="1800" dirty="0" smtClean="0">
                    <a:ea typeface="宋体" pitchFamily="2" charset="-122"/>
                  </a:rPr>
                  <a:t> </a:t>
                </a:r>
                <a:r>
                  <a:rPr lang="en-US" altLang="zh-CN" sz="1800" dirty="0">
                    <a:ea typeface="宋体" pitchFamily="2" charset="-122"/>
                  </a:rPr>
                  <a:t>0</a:t>
                </a:r>
                <a:endParaRPr lang="en-US" altLang="zh-CN" sz="2400" dirty="0">
                  <a:ea typeface="宋体" pitchFamily="2" charset="-122"/>
                </a:endParaRPr>
              </a:p>
            </p:txBody>
          </p:sp>
        </p:grpSp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1968" y="1776"/>
              <a:ext cx="480" cy="327"/>
              <a:chOff x="1104" y="1785"/>
              <a:chExt cx="480" cy="327"/>
            </a:xfrm>
          </p:grpSpPr>
          <p:sp>
            <p:nvSpPr>
              <p:cNvPr id="56" name="Line 10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Text Box 11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 err="1" smtClean="0">
                    <a:ea typeface="宋体" pitchFamily="2" charset="-122"/>
                  </a:rPr>
                  <a:t>Քայլ</a:t>
                </a:r>
                <a:r>
                  <a:rPr lang="en-US" altLang="zh-CN" dirty="0" smtClean="0">
                    <a:ea typeface="宋体" pitchFamily="2" charset="-122"/>
                  </a:rPr>
                  <a:t> </a:t>
                </a:r>
                <a:r>
                  <a:rPr lang="en-US" altLang="zh-CN" sz="1800" dirty="0" smtClean="0">
                    <a:ea typeface="宋体" pitchFamily="2" charset="-122"/>
                  </a:rPr>
                  <a:t>1</a:t>
                </a:r>
                <a:endParaRPr lang="en-US" altLang="zh-CN" sz="2400" dirty="0">
                  <a:ea typeface="宋体" pitchFamily="2" charset="-122"/>
                </a:endParaRPr>
              </a:p>
            </p:txBody>
          </p:sp>
        </p:grpSp>
        <p:grpSp>
          <p:nvGrpSpPr>
            <p:cNvPr id="8" name="Group 12"/>
            <p:cNvGrpSpPr>
              <a:grpSpLocks/>
            </p:cNvGrpSpPr>
            <p:nvPr/>
          </p:nvGrpSpPr>
          <p:grpSpPr bwMode="auto">
            <a:xfrm>
              <a:off x="2496" y="1776"/>
              <a:ext cx="480" cy="327"/>
              <a:chOff x="1104" y="1785"/>
              <a:chExt cx="480" cy="327"/>
            </a:xfrm>
          </p:grpSpPr>
          <p:sp>
            <p:nvSpPr>
              <p:cNvPr id="54" name="Line 13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Text Box 14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 err="1" smtClean="0">
                    <a:ea typeface="宋体" pitchFamily="2" charset="-122"/>
                  </a:rPr>
                  <a:t>Քայլ</a:t>
                </a:r>
                <a:r>
                  <a:rPr lang="en-US" altLang="zh-CN" dirty="0" smtClean="0">
                    <a:ea typeface="宋体" pitchFamily="2" charset="-122"/>
                  </a:rPr>
                  <a:t> </a:t>
                </a:r>
                <a:r>
                  <a:rPr lang="en-US" altLang="zh-CN" sz="1800" dirty="0" smtClean="0">
                    <a:ea typeface="宋体" pitchFamily="2" charset="-122"/>
                  </a:rPr>
                  <a:t>2</a:t>
                </a:r>
                <a:endParaRPr lang="en-US" altLang="zh-CN" sz="2400" dirty="0">
                  <a:ea typeface="宋体" pitchFamily="2" charset="-122"/>
                </a:endParaRPr>
              </a:p>
            </p:txBody>
          </p:sp>
        </p:grpSp>
        <p:grpSp>
          <p:nvGrpSpPr>
            <p:cNvPr id="9" name="Group 15"/>
            <p:cNvGrpSpPr>
              <a:grpSpLocks/>
            </p:cNvGrpSpPr>
            <p:nvPr/>
          </p:nvGrpSpPr>
          <p:grpSpPr bwMode="auto">
            <a:xfrm>
              <a:off x="2976" y="1776"/>
              <a:ext cx="480" cy="327"/>
              <a:chOff x="1104" y="1785"/>
              <a:chExt cx="480" cy="327"/>
            </a:xfrm>
          </p:grpSpPr>
          <p:sp>
            <p:nvSpPr>
              <p:cNvPr id="52" name="Line 16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Text Box 17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 err="1" smtClean="0">
                    <a:ea typeface="宋体" pitchFamily="2" charset="-122"/>
                  </a:rPr>
                  <a:t>Քայլ</a:t>
                </a:r>
                <a:r>
                  <a:rPr lang="en-US" altLang="zh-CN" dirty="0" smtClean="0">
                    <a:ea typeface="宋体" pitchFamily="2" charset="-122"/>
                  </a:rPr>
                  <a:t> </a:t>
                </a:r>
                <a:r>
                  <a:rPr lang="en-US" altLang="zh-CN" sz="1800" dirty="0" smtClean="0">
                    <a:ea typeface="宋体" pitchFamily="2" charset="-122"/>
                  </a:rPr>
                  <a:t>3</a:t>
                </a:r>
                <a:endParaRPr lang="en-US" altLang="zh-CN" sz="2400" dirty="0">
                  <a:ea typeface="宋体" pitchFamily="2" charset="-122"/>
                </a:endParaRPr>
              </a:p>
            </p:txBody>
          </p:sp>
        </p:grpSp>
        <p:grpSp>
          <p:nvGrpSpPr>
            <p:cNvPr id="10" name="Group 18"/>
            <p:cNvGrpSpPr>
              <a:grpSpLocks/>
            </p:cNvGrpSpPr>
            <p:nvPr/>
          </p:nvGrpSpPr>
          <p:grpSpPr bwMode="auto">
            <a:xfrm>
              <a:off x="3456" y="1776"/>
              <a:ext cx="480" cy="327"/>
              <a:chOff x="1104" y="1785"/>
              <a:chExt cx="480" cy="327"/>
            </a:xfrm>
          </p:grpSpPr>
          <p:sp>
            <p:nvSpPr>
              <p:cNvPr id="50" name="Line 19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Text Box 20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 err="1" smtClean="0">
                    <a:ea typeface="宋体" pitchFamily="2" charset="-122"/>
                  </a:rPr>
                  <a:t>Քայլ</a:t>
                </a:r>
                <a:r>
                  <a:rPr lang="en-US" altLang="zh-CN" dirty="0" smtClean="0">
                    <a:ea typeface="宋体" pitchFamily="2" charset="-122"/>
                  </a:rPr>
                  <a:t> </a:t>
                </a:r>
                <a:r>
                  <a:rPr lang="en-US" altLang="zh-CN" sz="1800" dirty="0" smtClean="0">
                    <a:ea typeface="宋体" pitchFamily="2" charset="-122"/>
                  </a:rPr>
                  <a:t>4</a:t>
                </a:r>
                <a:endParaRPr lang="en-US" altLang="zh-CN" sz="2400" dirty="0">
                  <a:ea typeface="宋体" pitchFamily="2" charset="-122"/>
                </a:endParaRPr>
              </a:p>
            </p:txBody>
          </p:sp>
        </p:grpSp>
        <p:sp>
          <p:nvSpPr>
            <p:cNvPr id="11" name="Text Box 21"/>
            <p:cNvSpPr txBox="1">
              <a:spLocks noChangeArrowheads="1"/>
            </p:cNvSpPr>
            <p:nvPr/>
          </p:nvSpPr>
          <p:spPr bwMode="auto">
            <a:xfrm>
              <a:off x="1440" y="2508"/>
              <a:ext cx="175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b</a:t>
              </a:r>
            </a:p>
          </p:txBody>
        </p: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1440" y="3108"/>
              <a:ext cx="17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d</a:t>
              </a:r>
            </a:p>
          </p:txBody>
        </p:sp>
        <p:sp>
          <p:nvSpPr>
            <p:cNvPr id="13" name="Text Box 23"/>
            <p:cNvSpPr txBox="1">
              <a:spLocks noChangeArrowheads="1"/>
            </p:cNvSpPr>
            <p:nvPr/>
          </p:nvSpPr>
          <p:spPr bwMode="auto">
            <a:xfrm>
              <a:off x="1440" y="2808"/>
              <a:ext cx="166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c</a:t>
              </a:r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1440" y="3408"/>
              <a:ext cx="166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e</a:t>
              </a:r>
            </a:p>
          </p:txBody>
        </p:sp>
        <p:sp>
          <p:nvSpPr>
            <p:cNvPr id="15" name="Text Box 25"/>
            <p:cNvSpPr txBox="1">
              <a:spLocks noChangeArrowheads="1"/>
            </p:cNvSpPr>
            <p:nvPr/>
          </p:nvSpPr>
          <p:spPr bwMode="auto">
            <a:xfrm>
              <a:off x="1440" y="2208"/>
              <a:ext cx="16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a</a:t>
              </a:r>
            </a:p>
          </p:txBody>
        </p:sp>
        <p:sp>
          <p:nvSpPr>
            <p:cNvPr id="16" name="Oval 26"/>
            <p:cNvSpPr>
              <a:spLocks noChangeArrowheads="1"/>
            </p:cNvSpPr>
            <p:nvPr/>
          </p:nvSpPr>
          <p:spPr bwMode="auto">
            <a:xfrm>
              <a:off x="1392" y="225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GB" altLang="en-US" sz="2400">
                <a:latin typeface="Tahoma" pitchFamily="34" charset="0"/>
              </a:endParaRPr>
            </a:p>
          </p:txBody>
        </p:sp>
        <p:sp>
          <p:nvSpPr>
            <p:cNvPr id="17" name="Oval 27"/>
            <p:cNvSpPr>
              <a:spLocks noChangeArrowheads="1"/>
            </p:cNvSpPr>
            <p:nvPr/>
          </p:nvSpPr>
          <p:spPr bwMode="auto">
            <a:xfrm>
              <a:off x="1392" y="2544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GB" altLang="en-US" sz="2400">
                <a:latin typeface="Tahoma" pitchFamily="34" charset="0"/>
              </a:endParaRPr>
            </a:p>
          </p:txBody>
        </p:sp>
        <p:sp>
          <p:nvSpPr>
            <p:cNvPr id="18" name="Oval 28"/>
            <p:cNvSpPr>
              <a:spLocks noChangeArrowheads="1"/>
            </p:cNvSpPr>
            <p:nvPr/>
          </p:nvSpPr>
          <p:spPr bwMode="auto">
            <a:xfrm>
              <a:off x="1392" y="2832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GB" altLang="en-US" sz="2400">
                <a:latin typeface="Tahoma" pitchFamily="34" charset="0"/>
              </a:endParaRPr>
            </a:p>
          </p:txBody>
        </p:sp>
        <p:sp>
          <p:nvSpPr>
            <p:cNvPr id="19" name="Oval 29"/>
            <p:cNvSpPr>
              <a:spLocks noChangeArrowheads="1"/>
            </p:cNvSpPr>
            <p:nvPr/>
          </p:nvSpPr>
          <p:spPr bwMode="auto">
            <a:xfrm>
              <a:off x="1392" y="3120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GB" altLang="en-US" sz="2400">
                <a:latin typeface="Tahoma" pitchFamily="34" charset="0"/>
              </a:endParaRPr>
            </a:p>
          </p:txBody>
        </p:sp>
        <p:sp>
          <p:nvSpPr>
            <p:cNvPr id="20" name="Oval 30"/>
            <p:cNvSpPr>
              <a:spLocks noChangeArrowheads="1"/>
            </p:cNvSpPr>
            <p:nvPr/>
          </p:nvSpPr>
          <p:spPr bwMode="auto">
            <a:xfrm>
              <a:off x="1392" y="3408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GB" altLang="en-US" sz="2400">
                <a:latin typeface="Tahoma" pitchFamily="34" charset="0"/>
              </a:endParaRPr>
            </a:p>
          </p:txBody>
        </p:sp>
        <p:sp>
          <p:nvSpPr>
            <p:cNvPr id="21" name="Text Box 31"/>
            <p:cNvSpPr txBox="1">
              <a:spLocks noChangeArrowheads="1"/>
            </p:cNvSpPr>
            <p:nvPr/>
          </p:nvSpPr>
          <p:spPr bwMode="auto">
            <a:xfrm>
              <a:off x="1968" y="2304"/>
              <a:ext cx="28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ea typeface="宋体" pitchFamily="2" charset="-122"/>
                </a:rPr>
                <a:t>a b</a:t>
              </a:r>
            </a:p>
          </p:txBody>
        </p:sp>
        <p:sp>
          <p:nvSpPr>
            <p:cNvPr id="22" name="Oval 32"/>
            <p:cNvSpPr>
              <a:spLocks noChangeArrowheads="1"/>
            </p:cNvSpPr>
            <p:nvPr/>
          </p:nvSpPr>
          <p:spPr bwMode="auto">
            <a:xfrm>
              <a:off x="1872" y="2352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GB" altLang="en-US" sz="2400">
                <a:latin typeface="Tahoma" pitchFamily="34" charset="0"/>
              </a:endParaRPr>
            </a:p>
          </p:txBody>
        </p:sp>
        <p:sp>
          <p:nvSpPr>
            <p:cNvPr id="23" name="Text Box 33"/>
            <p:cNvSpPr txBox="1">
              <a:spLocks noChangeArrowheads="1"/>
            </p:cNvSpPr>
            <p:nvPr/>
          </p:nvSpPr>
          <p:spPr bwMode="auto">
            <a:xfrm>
              <a:off x="2496" y="3216"/>
              <a:ext cx="28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d e</a:t>
              </a:r>
            </a:p>
          </p:txBody>
        </p:sp>
        <p:sp>
          <p:nvSpPr>
            <p:cNvPr id="24" name="Oval 34"/>
            <p:cNvSpPr>
              <a:spLocks noChangeArrowheads="1"/>
            </p:cNvSpPr>
            <p:nvPr/>
          </p:nvSpPr>
          <p:spPr bwMode="auto">
            <a:xfrm>
              <a:off x="2400" y="3264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GB" altLang="en-US" sz="2400">
                <a:latin typeface="Tahoma" pitchFamily="34" charset="0"/>
              </a:endParaRPr>
            </a:p>
          </p:txBody>
        </p:sp>
        <p:sp>
          <p:nvSpPr>
            <p:cNvPr id="25" name="Text Box 35"/>
            <p:cNvSpPr txBox="1">
              <a:spLocks noChangeArrowheads="1"/>
            </p:cNvSpPr>
            <p:nvPr/>
          </p:nvSpPr>
          <p:spPr bwMode="auto">
            <a:xfrm>
              <a:off x="2880" y="2928"/>
              <a:ext cx="39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ea typeface="宋体" pitchFamily="2" charset="-122"/>
                </a:rPr>
                <a:t>c d e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2784" y="2928"/>
              <a:ext cx="62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GB" altLang="en-US" sz="2400">
                <a:latin typeface="Tahoma" pitchFamily="34" charset="0"/>
              </a:endParaRPr>
            </a:p>
          </p:txBody>
        </p:sp>
        <p:sp>
          <p:nvSpPr>
            <p:cNvPr id="27" name="Text Box 37"/>
            <p:cNvSpPr txBox="1">
              <a:spLocks noChangeArrowheads="1"/>
            </p:cNvSpPr>
            <p:nvPr/>
          </p:nvSpPr>
          <p:spPr bwMode="auto">
            <a:xfrm>
              <a:off x="3216" y="2592"/>
              <a:ext cx="622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a b c d e</a:t>
              </a:r>
            </a:p>
          </p:txBody>
        </p:sp>
        <p:sp>
          <p:nvSpPr>
            <p:cNvPr id="28" name="Oval 38"/>
            <p:cNvSpPr>
              <a:spLocks noChangeArrowheads="1"/>
            </p:cNvSpPr>
            <p:nvPr/>
          </p:nvSpPr>
          <p:spPr bwMode="auto">
            <a:xfrm>
              <a:off x="3120" y="2592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GB" altLang="en-US" sz="2400">
                <a:latin typeface="Tahoma" pitchFamily="34" charset="0"/>
              </a:endParaRPr>
            </a:p>
          </p:txBody>
        </p:sp>
        <p:sp>
          <p:nvSpPr>
            <p:cNvPr id="29" name="Line 39"/>
            <p:cNvSpPr>
              <a:spLocks noChangeShapeType="1"/>
            </p:cNvSpPr>
            <p:nvPr/>
          </p:nvSpPr>
          <p:spPr bwMode="auto">
            <a:xfrm>
              <a:off x="1200" y="3753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40"/>
            <p:cNvSpPr>
              <a:spLocks noChangeShapeType="1"/>
            </p:cNvSpPr>
            <p:nvPr/>
          </p:nvSpPr>
          <p:spPr bwMode="auto">
            <a:xfrm flipH="1">
              <a:off x="1536" y="3753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41"/>
            <p:cNvSpPr txBox="1">
              <a:spLocks noChangeArrowheads="1"/>
            </p:cNvSpPr>
            <p:nvPr/>
          </p:nvSpPr>
          <p:spPr bwMode="auto">
            <a:xfrm>
              <a:off x="1440" y="3810"/>
              <a:ext cx="480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 err="1" smtClean="0">
                  <a:ea typeface="宋体" pitchFamily="2" charset="-122"/>
                </a:rPr>
                <a:t>Քայլ</a:t>
              </a:r>
              <a:r>
                <a:rPr lang="en-US" altLang="zh-CN" dirty="0" smtClean="0">
                  <a:ea typeface="宋体" pitchFamily="2" charset="-122"/>
                </a:rPr>
                <a:t> </a:t>
              </a:r>
              <a:r>
                <a:rPr lang="en-US" altLang="zh-CN" sz="1800" dirty="0" smtClean="0">
                  <a:ea typeface="宋体" pitchFamily="2" charset="-122"/>
                </a:rPr>
                <a:t>4</a:t>
              </a:r>
              <a:endParaRPr lang="en-US" altLang="zh-CN" sz="2400" dirty="0">
                <a:ea typeface="宋体" pitchFamily="2" charset="-122"/>
              </a:endParaRPr>
            </a:p>
          </p:txBody>
        </p:sp>
        <p:sp>
          <p:nvSpPr>
            <p:cNvPr id="32" name="Line 42"/>
            <p:cNvSpPr>
              <a:spLocks noChangeShapeType="1"/>
            </p:cNvSpPr>
            <p:nvPr/>
          </p:nvSpPr>
          <p:spPr bwMode="auto">
            <a:xfrm flipH="1">
              <a:off x="2064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43"/>
            <p:cNvSpPr txBox="1">
              <a:spLocks noChangeArrowheads="1"/>
            </p:cNvSpPr>
            <p:nvPr/>
          </p:nvSpPr>
          <p:spPr bwMode="auto">
            <a:xfrm>
              <a:off x="1968" y="3801"/>
              <a:ext cx="480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 err="1" smtClean="0">
                  <a:ea typeface="宋体" pitchFamily="2" charset="-122"/>
                </a:rPr>
                <a:t>Քայլ</a:t>
              </a:r>
              <a:r>
                <a:rPr lang="en-US" altLang="zh-CN" dirty="0" smtClean="0">
                  <a:ea typeface="宋体" pitchFamily="2" charset="-122"/>
                </a:rPr>
                <a:t> </a:t>
              </a:r>
              <a:r>
                <a:rPr lang="en-US" altLang="zh-CN" sz="1800" dirty="0" smtClean="0">
                  <a:ea typeface="宋体" pitchFamily="2" charset="-122"/>
                </a:rPr>
                <a:t>3</a:t>
              </a:r>
              <a:endParaRPr lang="en-US" altLang="zh-CN" sz="2400" dirty="0">
                <a:ea typeface="宋体" pitchFamily="2" charset="-122"/>
              </a:endParaRPr>
            </a:p>
          </p:txBody>
        </p:sp>
        <p:sp>
          <p:nvSpPr>
            <p:cNvPr id="34" name="Line 44"/>
            <p:cNvSpPr>
              <a:spLocks noChangeShapeType="1"/>
            </p:cNvSpPr>
            <p:nvPr/>
          </p:nvSpPr>
          <p:spPr bwMode="auto">
            <a:xfrm flipH="1">
              <a:off x="259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45"/>
            <p:cNvSpPr txBox="1">
              <a:spLocks noChangeArrowheads="1"/>
            </p:cNvSpPr>
            <p:nvPr/>
          </p:nvSpPr>
          <p:spPr bwMode="auto">
            <a:xfrm>
              <a:off x="2496" y="3801"/>
              <a:ext cx="480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 err="1" smtClean="0">
                  <a:ea typeface="宋体" pitchFamily="2" charset="-122"/>
                </a:rPr>
                <a:t>Քայլ</a:t>
              </a:r>
              <a:r>
                <a:rPr lang="en-US" altLang="zh-CN" dirty="0" smtClean="0">
                  <a:ea typeface="宋体" pitchFamily="2" charset="-122"/>
                </a:rPr>
                <a:t> </a:t>
              </a:r>
              <a:r>
                <a:rPr lang="en-US" altLang="zh-CN" sz="1800" dirty="0" smtClean="0">
                  <a:ea typeface="宋体" pitchFamily="2" charset="-122"/>
                </a:rPr>
                <a:t>2</a:t>
              </a:r>
              <a:endParaRPr lang="en-US" altLang="zh-CN" sz="2400" dirty="0">
                <a:ea typeface="宋体" pitchFamily="2" charset="-122"/>
              </a:endParaRPr>
            </a:p>
          </p:txBody>
        </p:sp>
        <p:sp>
          <p:nvSpPr>
            <p:cNvPr id="36" name="Line 46"/>
            <p:cNvSpPr>
              <a:spLocks noChangeShapeType="1"/>
            </p:cNvSpPr>
            <p:nvPr/>
          </p:nvSpPr>
          <p:spPr bwMode="auto">
            <a:xfrm flipH="1">
              <a:off x="30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47"/>
            <p:cNvSpPr txBox="1">
              <a:spLocks noChangeArrowheads="1"/>
            </p:cNvSpPr>
            <p:nvPr/>
          </p:nvSpPr>
          <p:spPr bwMode="auto">
            <a:xfrm>
              <a:off x="2976" y="3801"/>
              <a:ext cx="480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 err="1" smtClean="0">
                  <a:ea typeface="宋体" pitchFamily="2" charset="-122"/>
                </a:rPr>
                <a:t>Քայլ</a:t>
              </a:r>
              <a:r>
                <a:rPr lang="en-US" altLang="zh-CN" dirty="0" smtClean="0">
                  <a:ea typeface="宋体" pitchFamily="2" charset="-122"/>
                </a:rPr>
                <a:t> 1</a:t>
              </a:r>
              <a:endParaRPr lang="en-US" altLang="zh-CN" sz="2400" dirty="0">
                <a:ea typeface="宋体" pitchFamily="2" charset="-122"/>
              </a:endParaRPr>
            </a:p>
          </p:txBody>
        </p:sp>
        <p:sp>
          <p:nvSpPr>
            <p:cNvPr id="38" name="Line 48"/>
            <p:cNvSpPr>
              <a:spLocks noChangeShapeType="1"/>
            </p:cNvSpPr>
            <p:nvPr/>
          </p:nvSpPr>
          <p:spPr bwMode="auto">
            <a:xfrm flipH="1">
              <a:off x="355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49"/>
            <p:cNvSpPr txBox="1">
              <a:spLocks noChangeArrowheads="1"/>
            </p:cNvSpPr>
            <p:nvPr/>
          </p:nvSpPr>
          <p:spPr bwMode="auto">
            <a:xfrm>
              <a:off x="3456" y="3801"/>
              <a:ext cx="480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 err="1" smtClean="0">
                  <a:ea typeface="宋体" pitchFamily="2" charset="-122"/>
                </a:rPr>
                <a:t>Քայլ</a:t>
              </a:r>
              <a:r>
                <a:rPr lang="en-US" altLang="zh-CN" dirty="0" smtClean="0">
                  <a:ea typeface="宋体" pitchFamily="2" charset="-122"/>
                </a:rPr>
                <a:t>  </a:t>
              </a:r>
              <a:r>
                <a:rPr lang="en-US" altLang="zh-CN" sz="1800" dirty="0" smtClean="0">
                  <a:ea typeface="宋体" pitchFamily="2" charset="-122"/>
                </a:rPr>
                <a:t>0</a:t>
              </a:r>
              <a:endParaRPr lang="en-US" altLang="zh-CN" sz="2400" dirty="0">
                <a:ea typeface="宋体" pitchFamily="2" charset="-122"/>
              </a:endParaRPr>
            </a:p>
          </p:txBody>
        </p:sp>
        <p:sp>
          <p:nvSpPr>
            <p:cNvPr id="40" name="Line 50"/>
            <p:cNvSpPr>
              <a:spLocks noChangeShapeType="1"/>
            </p:cNvSpPr>
            <p:nvPr/>
          </p:nvSpPr>
          <p:spPr bwMode="auto">
            <a:xfrm>
              <a:off x="1680" y="235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51"/>
            <p:cNvSpPr>
              <a:spLocks noChangeShapeType="1"/>
            </p:cNvSpPr>
            <p:nvPr/>
          </p:nvSpPr>
          <p:spPr bwMode="auto">
            <a:xfrm flipV="1">
              <a:off x="1680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52"/>
            <p:cNvSpPr>
              <a:spLocks noChangeShapeType="1"/>
            </p:cNvSpPr>
            <p:nvPr/>
          </p:nvSpPr>
          <p:spPr bwMode="auto">
            <a:xfrm>
              <a:off x="1680" y="3216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53"/>
            <p:cNvSpPr>
              <a:spLocks noChangeShapeType="1"/>
            </p:cNvSpPr>
            <p:nvPr/>
          </p:nvSpPr>
          <p:spPr bwMode="auto">
            <a:xfrm flipV="1">
              <a:off x="1680" y="3360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54"/>
            <p:cNvSpPr>
              <a:spLocks noChangeShapeType="1"/>
            </p:cNvSpPr>
            <p:nvPr/>
          </p:nvSpPr>
          <p:spPr bwMode="auto">
            <a:xfrm>
              <a:off x="1680" y="2976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55"/>
            <p:cNvSpPr>
              <a:spLocks noChangeShapeType="1"/>
            </p:cNvSpPr>
            <p:nvPr/>
          </p:nvSpPr>
          <p:spPr bwMode="auto">
            <a:xfrm flipV="1">
              <a:off x="2688" y="307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56"/>
            <p:cNvSpPr>
              <a:spLocks noChangeShapeType="1"/>
            </p:cNvSpPr>
            <p:nvPr/>
          </p:nvSpPr>
          <p:spPr bwMode="auto">
            <a:xfrm>
              <a:off x="2400" y="2496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57"/>
            <p:cNvSpPr>
              <a:spLocks noChangeShapeType="1"/>
            </p:cNvSpPr>
            <p:nvPr/>
          </p:nvSpPr>
          <p:spPr bwMode="auto">
            <a:xfrm flipV="1">
              <a:off x="3072" y="2736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Text Box 58"/>
            <p:cNvSpPr txBox="1">
              <a:spLocks noChangeArrowheads="1"/>
            </p:cNvSpPr>
            <p:nvPr/>
          </p:nvSpPr>
          <p:spPr bwMode="auto">
            <a:xfrm>
              <a:off x="4459" y="1901"/>
              <a:ext cx="1193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 err="1" smtClean="0">
                  <a:ea typeface="宋体" pitchFamily="2" charset="-122"/>
                </a:rPr>
                <a:t>Ագլոմերատիվ</a:t>
              </a:r>
              <a:endParaRPr lang="en-US" altLang="zh-CN" sz="2400" b="1" dirty="0">
                <a:ea typeface="宋体" pitchFamily="2" charset="-122"/>
              </a:endParaRPr>
            </a:p>
          </p:txBody>
        </p:sp>
        <p:sp>
          <p:nvSpPr>
            <p:cNvPr id="49" name="Text Box 59"/>
            <p:cNvSpPr txBox="1">
              <a:spLocks noChangeArrowheads="1"/>
            </p:cNvSpPr>
            <p:nvPr/>
          </p:nvSpPr>
          <p:spPr bwMode="auto">
            <a:xfrm>
              <a:off x="4459" y="3616"/>
              <a:ext cx="867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 err="1" smtClean="0">
                  <a:ea typeface="宋体" pitchFamily="2" charset="-122"/>
                </a:rPr>
                <a:t>Բաժանող</a:t>
              </a:r>
              <a:endParaRPr lang="en-US" altLang="zh-CN" sz="2400" dirty="0">
                <a:ea typeface="宋体" pitchFamily="2" charset="-122"/>
              </a:endParaRPr>
            </a:p>
          </p:txBody>
        </p:sp>
      </p:grpSp>
      <p:sp>
        <p:nvSpPr>
          <p:cNvPr id="60" name="Rectangle 59"/>
          <p:cNvSpPr/>
          <p:nvPr/>
        </p:nvSpPr>
        <p:spPr>
          <a:xfrm>
            <a:off x="7315200" y="2819400"/>
            <a:ext cx="381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400" i="1" dirty="0" smtClean="0"/>
              <a:t>{a, b, c, d ,e }- </a:t>
            </a:r>
          </a:p>
          <a:p>
            <a:r>
              <a:rPr lang="en-GB" altLang="en-US" sz="2400" i="1" dirty="0" err="1" smtClean="0"/>
              <a:t>տվյալների</a:t>
            </a:r>
            <a:r>
              <a:rPr lang="en-GB" altLang="en-US" sz="2400" i="1" dirty="0" smtClean="0"/>
              <a:t> </a:t>
            </a:r>
            <a:r>
              <a:rPr lang="en-GB" altLang="en-US" sz="2400" i="1" dirty="0" err="1" smtClean="0"/>
              <a:t>բազմություն</a:t>
            </a:r>
            <a:endParaRPr lang="en-US" sz="2400" i="1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287000" cy="924560"/>
          </a:xfrm>
        </p:spPr>
        <p:txBody>
          <a:bodyPr/>
          <a:lstStyle/>
          <a:p>
            <a:r>
              <a:rPr lang="en-US" dirty="0" err="1" smtClean="0"/>
              <a:t>Ագլոմերատիվ</a:t>
            </a:r>
            <a:r>
              <a:rPr lang="en-US" dirty="0" smtClean="0"/>
              <a:t> </a:t>
            </a:r>
            <a:r>
              <a:rPr lang="en-US" dirty="0" err="1" smtClean="0"/>
              <a:t>կլաստերացիա</a:t>
            </a:r>
            <a:endParaRPr lang="en-US" dirty="0"/>
          </a:p>
        </p:txBody>
      </p:sp>
      <p:grpSp>
        <p:nvGrpSpPr>
          <p:cNvPr id="4" name="Group 57"/>
          <p:cNvGrpSpPr>
            <a:grpSpLocks noGrp="1"/>
          </p:cNvGrpSpPr>
          <p:nvPr>
            <p:ph sz="quarter" idx="1"/>
          </p:nvPr>
        </p:nvGrpSpPr>
        <p:grpSpPr bwMode="auto">
          <a:xfrm>
            <a:off x="6019800" y="685800"/>
            <a:ext cx="4457700" cy="5715000"/>
            <a:chOff x="3464" y="749"/>
            <a:chExt cx="2784" cy="3800"/>
          </a:xfrm>
        </p:grpSpPr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3464" y="750"/>
              <a:ext cx="2640" cy="1200"/>
              <a:chOff x="864" y="672"/>
              <a:chExt cx="2640" cy="1200"/>
            </a:xfrm>
          </p:grpSpPr>
          <p:sp>
            <p:nvSpPr>
              <p:cNvPr id="22" name="Freeform 32" descr="5%"/>
              <p:cNvSpPr>
                <a:spLocks/>
              </p:cNvSpPr>
              <p:nvPr/>
            </p:nvSpPr>
            <p:spPr bwMode="auto">
              <a:xfrm rot="-5400000">
                <a:off x="724" y="860"/>
                <a:ext cx="1152" cy="871"/>
              </a:xfrm>
              <a:custGeom>
                <a:avLst/>
                <a:gdLst>
                  <a:gd name="T0" fmla="*/ 2147483647 w 598"/>
                  <a:gd name="T1" fmla="*/ 2147483647 h 652"/>
                  <a:gd name="T2" fmla="*/ 2147483647 w 598"/>
                  <a:gd name="T3" fmla="*/ 0 h 652"/>
                  <a:gd name="T4" fmla="*/ 2147483647 w 598"/>
                  <a:gd name="T5" fmla="*/ 2147483647 h 652"/>
                  <a:gd name="T6" fmla="*/ 2147483647 w 598"/>
                  <a:gd name="T7" fmla="*/ 2147483647 h 652"/>
                  <a:gd name="T8" fmla="*/ 2147483647 w 598"/>
                  <a:gd name="T9" fmla="*/ 2147483647 h 652"/>
                  <a:gd name="T10" fmla="*/ 2147483647 w 598"/>
                  <a:gd name="T11" fmla="*/ 2147483647 h 652"/>
                  <a:gd name="T12" fmla="*/ 2147483647 w 598"/>
                  <a:gd name="T13" fmla="*/ 2147483647 h 652"/>
                  <a:gd name="T14" fmla="*/ 2147483647 w 598"/>
                  <a:gd name="T15" fmla="*/ 2147483647 h 652"/>
                  <a:gd name="T16" fmla="*/ 2147483647 w 598"/>
                  <a:gd name="T17" fmla="*/ 2147483647 h 652"/>
                  <a:gd name="T18" fmla="*/ 2147483647 w 598"/>
                  <a:gd name="T19" fmla="*/ 2147483647 h 652"/>
                  <a:gd name="T20" fmla="*/ 2147483647 w 598"/>
                  <a:gd name="T21" fmla="*/ 2147483647 h 652"/>
                  <a:gd name="T22" fmla="*/ 2147483647 w 598"/>
                  <a:gd name="T23" fmla="*/ 2147483647 h 652"/>
                  <a:gd name="T24" fmla="*/ 2147483647 w 598"/>
                  <a:gd name="T25" fmla="*/ 2147483647 h 652"/>
                  <a:gd name="T26" fmla="*/ 2147483647 w 598"/>
                  <a:gd name="T27" fmla="*/ 2147483647 h 652"/>
                  <a:gd name="T28" fmla="*/ 2147483647 w 598"/>
                  <a:gd name="T29" fmla="*/ 2147483647 h 652"/>
                  <a:gd name="T30" fmla="*/ 2147483647 w 598"/>
                  <a:gd name="T31" fmla="*/ 2147483647 h 652"/>
                  <a:gd name="T32" fmla="*/ 2147483647 w 598"/>
                  <a:gd name="T33" fmla="*/ 2147483647 h 652"/>
                  <a:gd name="T34" fmla="*/ 2147483647 w 598"/>
                  <a:gd name="T35" fmla="*/ 2147483647 h 652"/>
                  <a:gd name="T36" fmla="*/ 2147483647 w 598"/>
                  <a:gd name="T37" fmla="*/ 2147483647 h 652"/>
                  <a:gd name="T38" fmla="*/ 2147483647 w 598"/>
                  <a:gd name="T39" fmla="*/ 2147483647 h 652"/>
                  <a:gd name="T40" fmla="*/ 2147483647 w 598"/>
                  <a:gd name="T41" fmla="*/ 2147483647 h 652"/>
                  <a:gd name="T42" fmla="*/ 2147483647 w 598"/>
                  <a:gd name="T43" fmla="*/ 2147483647 h 652"/>
                  <a:gd name="T44" fmla="*/ 2147483647 w 598"/>
                  <a:gd name="T45" fmla="*/ 2147483647 h 652"/>
                  <a:gd name="T46" fmla="*/ 2147483647 w 598"/>
                  <a:gd name="T47" fmla="*/ 2147483647 h 652"/>
                  <a:gd name="T48" fmla="*/ 2147483647 w 598"/>
                  <a:gd name="T49" fmla="*/ 2147483647 h 65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98"/>
                  <a:gd name="T76" fmla="*/ 0 h 652"/>
                  <a:gd name="T77" fmla="*/ 598 w 598"/>
                  <a:gd name="T78" fmla="*/ 652 h 65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98" h="652">
                    <a:moveTo>
                      <a:pt x="433" y="69"/>
                    </a:moveTo>
                    <a:cubicBezTo>
                      <a:pt x="379" y="31"/>
                      <a:pt x="310" y="21"/>
                      <a:pt x="248" y="0"/>
                    </a:cubicBezTo>
                    <a:cubicBezTo>
                      <a:pt x="195" y="7"/>
                      <a:pt x="192" y="10"/>
                      <a:pt x="152" y="34"/>
                    </a:cubicBezTo>
                    <a:cubicBezTo>
                      <a:pt x="144" y="57"/>
                      <a:pt x="132" y="73"/>
                      <a:pt x="125" y="96"/>
                    </a:cubicBezTo>
                    <a:cubicBezTo>
                      <a:pt x="133" y="189"/>
                      <a:pt x="154" y="159"/>
                      <a:pt x="70" y="172"/>
                    </a:cubicBezTo>
                    <a:cubicBezTo>
                      <a:pt x="63" y="173"/>
                      <a:pt x="56" y="176"/>
                      <a:pt x="49" y="178"/>
                    </a:cubicBezTo>
                    <a:cubicBezTo>
                      <a:pt x="29" y="209"/>
                      <a:pt x="39" y="188"/>
                      <a:pt x="29" y="220"/>
                    </a:cubicBezTo>
                    <a:cubicBezTo>
                      <a:pt x="25" y="234"/>
                      <a:pt x="15" y="261"/>
                      <a:pt x="15" y="261"/>
                    </a:cubicBezTo>
                    <a:cubicBezTo>
                      <a:pt x="18" y="302"/>
                      <a:pt x="0" y="355"/>
                      <a:pt x="29" y="384"/>
                    </a:cubicBezTo>
                    <a:cubicBezTo>
                      <a:pt x="46" y="401"/>
                      <a:pt x="97" y="412"/>
                      <a:pt x="97" y="412"/>
                    </a:cubicBezTo>
                    <a:cubicBezTo>
                      <a:pt x="92" y="438"/>
                      <a:pt x="84" y="462"/>
                      <a:pt x="77" y="487"/>
                    </a:cubicBezTo>
                    <a:cubicBezTo>
                      <a:pt x="79" y="523"/>
                      <a:pt x="71" y="585"/>
                      <a:pt x="104" y="617"/>
                    </a:cubicBezTo>
                    <a:cubicBezTo>
                      <a:pt x="121" y="634"/>
                      <a:pt x="144" y="638"/>
                      <a:pt x="166" y="645"/>
                    </a:cubicBezTo>
                    <a:cubicBezTo>
                      <a:pt x="173" y="647"/>
                      <a:pt x="186" y="652"/>
                      <a:pt x="186" y="652"/>
                    </a:cubicBezTo>
                    <a:cubicBezTo>
                      <a:pt x="214" y="643"/>
                      <a:pt x="224" y="628"/>
                      <a:pt x="241" y="604"/>
                    </a:cubicBezTo>
                    <a:cubicBezTo>
                      <a:pt x="276" y="626"/>
                      <a:pt x="311" y="642"/>
                      <a:pt x="351" y="652"/>
                    </a:cubicBezTo>
                    <a:cubicBezTo>
                      <a:pt x="400" y="644"/>
                      <a:pt x="419" y="631"/>
                      <a:pt x="447" y="590"/>
                    </a:cubicBezTo>
                    <a:cubicBezTo>
                      <a:pt x="467" y="531"/>
                      <a:pt x="403" y="553"/>
                      <a:pt x="522" y="542"/>
                    </a:cubicBezTo>
                    <a:cubicBezTo>
                      <a:pt x="555" y="520"/>
                      <a:pt x="557" y="482"/>
                      <a:pt x="570" y="446"/>
                    </a:cubicBezTo>
                    <a:cubicBezTo>
                      <a:pt x="561" y="418"/>
                      <a:pt x="562" y="408"/>
                      <a:pt x="536" y="391"/>
                    </a:cubicBezTo>
                    <a:cubicBezTo>
                      <a:pt x="512" y="355"/>
                      <a:pt x="529" y="362"/>
                      <a:pt x="563" y="350"/>
                    </a:cubicBezTo>
                    <a:cubicBezTo>
                      <a:pt x="595" y="303"/>
                      <a:pt x="586" y="325"/>
                      <a:pt x="598" y="288"/>
                    </a:cubicBezTo>
                    <a:cubicBezTo>
                      <a:pt x="596" y="271"/>
                      <a:pt x="597" y="218"/>
                      <a:pt x="584" y="192"/>
                    </a:cubicBezTo>
                    <a:cubicBezTo>
                      <a:pt x="560" y="146"/>
                      <a:pt x="494" y="112"/>
                      <a:pt x="447" y="96"/>
                    </a:cubicBezTo>
                    <a:cubicBezTo>
                      <a:pt x="437" y="93"/>
                      <a:pt x="438" y="78"/>
                      <a:pt x="433" y="69"/>
                    </a:cubicBez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/>
              <a:lstStyle/>
              <a:p>
                <a:endParaRPr lang="en-US"/>
              </a:p>
            </p:txBody>
          </p:sp>
          <p:sp>
            <p:nvSpPr>
              <p:cNvPr id="23" name="Oval 33"/>
              <p:cNvSpPr>
                <a:spLocks noChangeArrowheads="1"/>
              </p:cNvSpPr>
              <p:nvPr/>
            </p:nvSpPr>
            <p:spPr bwMode="auto">
              <a:xfrm rot="-5400000">
                <a:off x="1488" y="1488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eaLnBrk="1" hangingPunct="1"/>
                <a:endParaRPr lang="en-GB" altLang="en-US" sz="1800">
                  <a:latin typeface="Gill Sans MT" pitchFamily="34" charset="0"/>
                  <a:cs typeface="Arial" charset="0"/>
                </a:endParaRPr>
              </a:p>
            </p:txBody>
          </p:sp>
          <p:sp>
            <p:nvSpPr>
              <p:cNvPr id="24" name="Oval 34"/>
              <p:cNvSpPr>
                <a:spLocks noChangeArrowheads="1"/>
              </p:cNvSpPr>
              <p:nvPr/>
            </p:nvSpPr>
            <p:spPr bwMode="auto">
              <a:xfrm rot="-5400000">
                <a:off x="1488" y="816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eaLnBrk="1" hangingPunct="1"/>
                <a:endParaRPr lang="en-GB" altLang="en-US" sz="1800">
                  <a:latin typeface="Gill Sans MT" pitchFamily="34" charset="0"/>
                  <a:cs typeface="Arial" charset="0"/>
                </a:endParaRPr>
              </a:p>
            </p:txBody>
          </p:sp>
          <p:sp>
            <p:nvSpPr>
              <p:cNvPr id="25" name="Oval 35"/>
              <p:cNvSpPr>
                <a:spLocks noChangeArrowheads="1"/>
              </p:cNvSpPr>
              <p:nvPr/>
            </p:nvSpPr>
            <p:spPr bwMode="auto">
              <a:xfrm rot="-5400000">
                <a:off x="1008" y="1200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eaLnBrk="1" hangingPunct="1"/>
                <a:endParaRPr lang="en-GB" altLang="en-US" sz="1800">
                  <a:latin typeface="Gill Sans MT" pitchFamily="34" charset="0"/>
                  <a:cs typeface="Arial" charset="0"/>
                </a:endParaRPr>
              </a:p>
            </p:txBody>
          </p:sp>
          <p:sp>
            <p:nvSpPr>
              <p:cNvPr id="26" name="Oval 36"/>
              <p:cNvSpPr>
                <a:spLocks noChangeArrowheads="1"/>
              </p:cNvSpPr>
              <p:nvPr/>
            </p:nvSpPr>
            <p:spPr bwMode="auto">
              <a:xfrm rot="-5400000">
                <a:off x="1584" y="11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eaLnBrk="1" hangingPunct="1"/>
                <a:endParaRPr lang="en-GB" altLang="en-US" sz="1800">
                  <a:latin typeface="Gill Sans MT" pitchFamily="34" charset="0"/>
                  <a:cs typeface="Arial" charset="0"/>
                </a:endParaRPr>
              </a:p>
            </p:txBody>
          </p:sp>
          <p:sp>
            <p:nvSpPr>
              <p:cNvPr id="27" name="Freeform 37" descr="5%"/>
              <p:cNvSpPr>
                <a:spLocks/>
              </p:cNvSpPr>
              <p:nvPr/>
            </p:nvSpPr>
            <p:spPr bwMode="auto">
              <a:xfrm rot="5400000" flipV="1">
                <a:off x="2400" y="720"/>
                <a:ext cx="1152" cy="1056"/>
              </a:xfrm>
              <a:custGeom>
                <a:avLst/>
                <a:gdLst>
                  <a:gd name="T0" fmla="*/ 2147483647 w 598"/>
                  <a:gd name="T1" fmla="*/ 2147483647 h 652"/>
                  <a:gd name="T2" fmla="*/ 2147483647 w 598"/>
                  <a:gd name="T3" fmla="*/ 0 h 652"/>
                  <a:gd name="T4" fmla="*/ 2147483647 w 598"/>
                  <a:gd name="T5" fmla="*/ 2147483647 h 652"/>
                  <a:gd name="T6" fmla="*/ 2147483647 w 598"/>
                  <a:gd name="T7" fmla="*/ 2147483647 h 652"/>
                  <a:gd name="T8" fmla="*/ 2147483647 w 598"/>
                  <a:gd name="T9" fmla="*/ 2147483647 h 652"/>
                  <a:gd name="T10" fmla="*/ 2147483647 w 598"/>
                  <a:gd name="T11" fmla="*/ 2147483647 h 652"/>
                  <a:gd name="T12" fmla="*/ 2147483647 w 598"/>
                  <a:gd name="T13" fmla="*/ 2147483647 h 652"/>
                  <a:gd name="T14" fmla="*/ 2147483647 w 598"/>
                  <a:gd name="T15" fmla="*/ 2147483647 h 652"/>
                  <a:gd name="T16" fmla="*/ 2147483647 w 598"/>
                  <a:gd name="T17" fmla="*/ 2147483647 h 652"/>
                  <a:gd name="T18" fmla="*/ 2147483647 w 598"/>
                  <a:gd name="T19" fmla="*/ 2147483647 h 652"/>
                  <a:gd name="T20" fmla="*/ 2147483647 w 598"/>
                  <a:gd name="T21" fmla="*/ 2147483647 h 652"/>
                  <a:gd name="T22" fmla="*/ 2147483647 w 598"/>
                  <a:gd name="T23" fmla="*/ 2147483647 h 652"/>
                  <a:gd name="T24" fmla="*/ 2147483647 w 598"/>
                  <a:gd name="T25" fmla="*/ 2147483647 h 652"/>
                  <a:gd name="T26" fmla="*/ 2147483647 w 598"/>
                  <a:gd name="T27" fmla="*/ 2147483647 h 652"/>
                  <a:gd name="T28" fmla="*/ 2147483647 w 598"/>
                  <a:gd name="T29" fmla="*/ 2147483647 h 652"/>
                  <a:gd name="T30" fmla="*/ 2147483647 w 598"/>
                  <a:gd name="T31" fmla="*/ 2147483647 h 652"/>
                  <a:gd name="T32" fmla="*/ 2147483647 w 598"/>
                  <a:gd name="T33" fmla="*/ 2147483647 h 652"/>
                  <a:gd name="T34" fmla="*/ 2147483647 w 598"/>
                  <a:gd name="T35" fmla="*/ 2147483647 h 652"/>
                  <a:gd name="T36" fmla="*/ 2147483647 w 598"/>
                  <a:gd name="T37" fmla="*/ 2147483647 h 652"/>
                  <a:gd name="T38" fmla="*/ 2147483647 w 598"/>
                  <a:gd name="T39" fmla="*/ 2147483647 h 652"/>
                  <a:gd name="T40" fmla="*/ 2147483647 w 598"/>
                  <a:gd name="T41" fmla="*/ 2147483647 h 652"/>
                  <a:gd name="T42" fmla="*/ 2147483647 w 598"/>
                  <a:gd name="T43" fmla="*/ 2147483647 h 652"/>
                  <a:gd name="T44" fmla="*/ 2147483647 w 598"/>
                  <a:gd name="T45" fmla="*/ 2147483647 h 652"/>
                  <a:gd name="T46" fmla="*/ 2147483647 w 598"/>
                  <a:gd name="T47" fmla="*/ 2147483647 h 652"/>
                  <a:gd name="T48" fmla="*/ 2147483647 w 598"/>
                  <a:gd name="T49" fmla="*/ 2147483647 h 65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98"/>
                  <a:gd name="T76" fmla="*/ 0 h 652"/>
                  <a:gd name="T77" fmla="*/ 598 w 598"/>
                  <a:gd name="T78" fmla="*/ 652 h 65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98" h="652">
                    <a:moveTo>
                      <a:pt x="433" y="69"/>
                    </a:moveTo>
                    <a:cubicBezTo>
                      <a:pt x="379" y="31"/>
                      <a:pt x="310" y="21"/>
                      <a:pt x="248" y="0"/>
                    </a:cubicBezTo>
                    <a:cubicBezTo>
                      <a:pt x="195" y="7"/>
                      <a:pt x="192" y="10"/>
                      <a:pt x="152" y="34"/>
                    </a:cubicBezTo>
                    <a:cubicBezTo>
                      <a:pt x="144" y="57"/>
                      <a:pt x="132" y="73"/>
                      <a:pt x="125" y="96"/>
                    </a:cubicBezTo>
                    <a:cubicBezTo>
                      <a:pt x="133" y="189"/>
                      <a:pt x="154" y="159"/>
                      <a:pt x="70" y="172"/>
                    </a:cubicBezTo>
                    <a:cubicBezTo>
                      <a:pt x="63" y="173"/>
                      <a:pt x="56" y="176"/>
                      <a:pt x="49" y="178"/>
                    </a:cubicBezTo>
                    <a:cubicBezTo>
                      <a:pt x="29" y="209"/>
                      <a:pt x="39" y="188"/>
                      <a:pt x="29" y="220"/>
                    </a:cubicBezTo>
                    <a:cubicBezTo>
                      <a:pt x="25" y="234"/>
                      <a:pt x="15" y="261"/>
                      <a:pt x="15" y="261"/>
                    </a:cubicBezTo>
                    <a:cubicBezTo>
                      <a:pt x="18" y="302"/>
                      <a:pt x="0" y="355"/>
                      <a:pt x="29" y="384"/>
                    </a:cubicBezTo>
                    <a:cubicBezTo>
                      <a:pt x="46" y="401"/>
                      <a:pt x="97" y="412"/>
                      <a:pt x="97" y="412"/>
                    </a:cubicBezTo>
                    <a:cubicBezTo>
                      <a:pt x="92" y="438"/>
                      <a:pt x="84" y="462"/>
                      <a:pt x="77" y="487"/>
                    </a:cubicBezTo>
                    <a:cubicBezTo>
                      <a:pt x="79" y="523"/>
                      <a:pt x="71" y="585"/>
                      <a:pt x="104" y="617"/>
                    </a:cubicBezTo>
                    <a:cubicBezTo>
                      <a:pt x="121" y="634"/>
                      <a:pt x="144" y="638"/>
                      <a:pt x="166" y="645"/>
                    </a:cubicBezTo>
                    <a:cubicBezTo>
                      <a:pt x="173" y="647"/>
                      <a:pt x="186" y="652"/>
                      <a:pt x="186" y="652"/>
                    </a:cubicBezTo>
                    <a:cubicBezTo>
                      <a:pt x="214" y="643"/>
                      <a:pt x="224" y="628"/>
                      <a:pt x="241" y="604"/>
                    </a:cubicBezTo>
                    <a:cubicBezTo>
                      <a:pt x="276" y="626"/>
                      <a:pt x="311" y="642"/>
                      <a:pt x="351" y="652"/>
                    </a:cubicBezTo>
                    <a:cubicBezTo>
                      <a:pt x="400" y="644"/>
                      <a:pt x="419" y="631"/>
                      <a:pt x="447" y="590"/>
                    </a:cubicBezTo>
                    <a:cubicBezTo>
                      <a:pt x="467" y="531"/>
                      <a:pt x="403" y="553"/>
                      <a:pt x="522" y="542"/>
                    </a:cubicBezTo>
                    <a:cubicBezTo>
                      <a:pt x="555" y="520"/>
                      <a:pt x="557" y="482"/>
                      <a:pt x="570" y="446"/>
                    </a:cubicBezTo>
                    <a:cubicBezTo>
                      <a:pt x="561" y="418"/>
                      <a:pt x="562" y="408"/>
                      <a:pt x="536" y="391"/>
                    </a:cubicBezTo>
                    <a:cubicBezTo>
                      <a:pt x="512" y="355"/>
                      <a:pt x="529" y="362"/>
                      <a:pt x="563" y="350"/>
                    </a:cubicBezTo>
                    <a:cubicBezTo>
                      <a:pt x="595" y="303"/>
                      <a:pt x="586" y="325"/>
                      <a:pt x="598" y="288"/>
                    </a:cubicBezTo>
                    <a:cubicBezTo>
                      <a:pt x="596" y="271"/>
                      <a:pt x="597" y="218"/>
                      <a:pt x="584" y="192"/>
                    </a:cubicBezTo>
                    <a:cubicBezTo>
                      <a:pt x="560" y="146"/>
                      <a:pt x="494" y="112"/>
                      <a:pt x="447" y="96"/>
                    </a:cubicBezTo>
                    <a:cubicBezTo>
                      <a:pt x="437" y="93"/>
                      <a:pt x="438" y="78"/>
                      <a:pt x="433" y="69"/>
                    </a:cubicBez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/>
              <a:lstStyle/>
              <a:p>
                <a:endParaRPr lang="en-US"/>
              </a:p>
            </p:txBody>
          </p:sp>
          <p:sp>
            <p:nvSpPr>
              <p:cNvPr id="28" name="Oval 38"/>
              <p:cNvSpPr>
                <a:spLocks noChangeArrowheads="1"/>
              </p:cNvSpPr>
              <p:nvPr/>
            </p:nvSpPr>
            <p:spPr bwMode="auto">
              <a:xfrm rot="5400000" flipV="1">
                <a:off x="3360" y="960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eaLnBrk="1" hangingPunct="1"/>
                <a:endParaRPr lang="en-GB" altLang="en-US" sz="1800">
                  <a:latin typeface="Gill Sans MT" pitchFamily="34" charset="0"/>
                  <a:cs typeface="Arial" charset="0"/>
                </a:endParaRPr>
              </a:p>
            </p:txBody>
          </p:sp>
          <p:sp>
            <p:nvSpPr>
              <p:cNvPr id="29" name="Oval 39"/>
              <p:cNvSpPr>
                <a:spLocks noChangeArrowheads="1"/>
              </p:cNvSpPr>
              <p:nvPr/>
            </p:nvSpPr>
            <p:spPr bwMode="auto">
              <a:xfrm rot="5400000" flipV="1">
                <a:off x="2928" y="139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eaLnBrk="1" hangingPunct="1"/>
                <a:endParaRPr lang="en-GB" altLang="en-US" sz="1800">
                  <a:latin typeface="Gill Sans MT" pitchFamily="34" charset="0"/>
                  <a:cs typeface="Arial" charset="0"/>
                </a:endParaRPr>
              </a:p>
            </p:txBody>
          </p:sp>
          <p:sp>
            <p:nvSpPr>
              <p:cNvPr id="30" name="Oval 40"/>
              <p:cNvSpPr>
                <a:spLocks noChangeArrowheads="1"/>
              </p:cNvSpPr>
              <p:nvPr/>
            </p:nvSpPr>
            <p:spPr bwMode="auto">
              <a:xfrm rot="5400000" flipV="1">
                <a:off x="2544" y="1056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eaLnBrk="1" hangingPunct="1"/>
                <a:endParaRPr lang="en-GB" altLang="en-US" sz="1800">
                  <a:latin typeface="Gill Sans MT" pitchFamily="34" charset="0"/>
                  <a:cs typeface="Arial" charset="0"/>
                </a:endParaRPr>
              </a:p>
            </p:txBody>
          </p:sp>
          <p:sp>
            <p:nvSpPr>
              <p:cNvPr id="31" name="Oval 41"/>
              <p:cNvSpPr>
                <a:spLocks noChangeArrowheads="1"/>
              </p:cNvSpPr>
              <p:nvPr/>
            </p:nvSpPr>
            <p:spPr bwMode="auto">
              <a:xfrm rot="5400000" flipV="1">
                <a:off x="2976" y="816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eaLnBrk="1" hangingPunct="1"/>
                <a:endParaRPr lang="en-GB" altLang="en-US" sz="1800">
                  <a:latin typeface="Gill Sans MT" pitchFamily="34" charset="0"/>
                  <a:cs typeface="Arial" charset="0"/>
                </a:endParaRPr>
              </a:p>
            </p:txBody>
          </p:sp>
          <p:sp>
            <p:nvSpPr>
              <p:cNvPr id="32" name="Line 39"/>
              <p:cNvSpPr>
                <a:spLocks noChangeShapeType="1"/>
              </p:cNvSpPr>
              <p:nvPr/>
            </p:nvSpPr>
            <p:spPr bwMode="auto">
              <a:xfrm flipV="1">
                <a:off x="1632" y="1056"/>
                <a:ext cx="960" cy="96"/>
              </a:xfrm>
              <a:prstGeom prst="line">
                <a:avLst/>
              </a:prstGeom>
              <a:noFill/>
              <a:ln w="25400">
                <a:solidFill>
                  <a:srgbClr val="FFCC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Text Box 28"/>
            <p:cNvSpPr txBox="1">
              <a:spLocks noChangeArrowheads="1"/>
            </p:cNvSpPr>
            <p:nvPr/>
          </p:nvSpPr>
          <p:spPr bwMode="auto">
            <a:xfrm rot="21289578">
              <a:off x="4273" y="749"/>
              <a:ext cx="944" cy="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1042988"/>
              <a:r>
                <a:rPr lang="en-US" altLang="en-US" sz="1600" dirty="0" err="1" smtClean="0">
                  <a:cs typeface="Tahoma" pitchFamily="34" charset="0"/>
                  <a:sym typeface="Symbol" pitchFamily="18" charset="2"/>
                </a:rPr>
                <a:t>Միակողմանի</a:t>
              </a:r>
              <a:r>
                <a:rPr lang="en-US" altLang="en-US" sz="1600" dirty="0" smtClean="0">
                  <a:solidFill>
                    <a:srgbClr val="FF0000"/>
                  </a:solidFill>
                  <a:cs typeface="Tahoma" pitchFamily="34" charset="0"/>
                  <a:sym typeface="Symbol" pitchFamily="18" charset="2"/>
                </a:rPr>
                <a:t> </a:t>
              </a:r>
            </a:p>
            <a:p>
              <a:pPr defTabSz="1042988"/>
              <a:r>
                <a:rPr lang="en-GB" altLang="en-US" sz="2000" dirty="0" smtClean="0">
                  <a:latin typeface="Tahoma" pitchFamily="34" charset="0"/>
                  <a:cs typeface="Tahoma" pitchFamily="34" charset="0"/>
                  <a:sym typeface="Symbol" pitchFamily="18" charset="2"/>
                </a:rPr>
                <a:t>   </a:t>
              </a:r>
              <a:r>
                <a:rPr lang="en-GB" altLang="en-US" sz="2000" dirty="0">
                  <a:latin typeface="Tahoma" pitchFamily="34" charset="0"/>
                  <a:cs typeface="Tahoma" pitchFamily="34" charset="0"/>
                  <a:sym typeface="Symbol" pitchFamily="18" charset="2"/>
                </a:rPr>
                <a:t>(min)</a:t>
              </a:r>
            </a:p>
          </p:txBody>
        </p:sp>
        <p:grpSp>
          <p:nvGrpSpPr>
            <p:cNvPr id="7" name="Group 42"/>
            <p:cNvGrpSpPr>
              <a:grpSpLocks/>
            </p:cNvGrpSpPr>
            <p:nvPr/>
          </p:nvGrpSpPr>
          <p:grpSpPr bwMode="auto">
            <a:xfrm>
              <a:off x="3512" y="1998"/>
              <a:ext cx="2640" cy="1200"/>
              <a:chOff x="864" y="672"/>
              <a:chExt cx="2640" cy="1200"/>
            </a:xfrm>
          </p:grpSpPr>
          <p:sp>
            <p:nvSpPr>
              <p:cNvPr id="11" name="Freeform 32" descr="5%"/>
              <p:cNvSpPr>
                <a:spLocks/>
              </p:cNvSpPr>
              <p:nvPr/>
            </p:nvSpPr>
            <p:spPr bwMode="auto">
              <a:xfrm rot="-5400000">
                <a:off x="724" y="860"/>
                <a:ext cx="1152" cy="871"/>
              </a:xfrm>
              <a:custGeom>
                <a:avLst/>
                <a:gdLst>
                  <a:gd name="T0" fmla="*/ 2147483647 w 598"/>
                  <a:gd name="T1" fmla="*/ 2147483647 h 652"/>
                  <a:gd name="T2" fmla="*/ 2147483647 w 598"/>
                  <a:gd name="T3" fmla="*/ 0 h 652"/>
                  <a:gd name="T4" fmla="*/ 2147483647 w 598"/>
                  <a:gd name="T5" fmla="*/ 2147483647 h 652"/>
                  <a:gd name="T6" fmla="*/ 2147483647 w 598"/>
                  <a:gd name="T7" fmla="*/ 2147483647 h 652"/>
                  <a:gd name="T8" fmla="*/ 2147483647 w 598"/>
                  <a:gd name="T9" fmla="*/ 2147483647 h 652"/>
                  <a:gd name="T10" fmla="*/ 2147483647 w 598"/>
                  <a:gd name="T11" fmla="*/ 2147483647 h 652"/>
                  <a:gd name="T12" fmla="*/ 2147483647 w 598"/>
                  <a:gd name="T13" fmla="*/ 2147483647 h 652"/>
                  <a:gd name="T14" fmla="*/ 2147483647 w 598"/>
                  <a:gd name="T15" fmla="*/ 2147483647 h 652"/>
                  <a:gd name="T16" fmla="*/ 2147483647 w 598"/>
                  <a:gd name="T17" fmla="*/ 2147483647 h 652"/>
                  <a:gd name="T18" fmla="*/ 2147483647 w 598"/>
                  <a:gd name="T19" fmla="*/ 2147483647 h 652"/>
                  <a:gd name="T20" fmla="*/ 2147483647 w 598"/>
                  <a:gd name="T21" fmla="*/ 2147483647 h 652"/>
                  <a:gd name="T22" fmla="*/ 2147483647 w 598"/>
                  <a:gd name="T23" fmla="*/ 2147483647 h 652"/>
                  <a:gd name="T24" fmla="*/ 2147483647 w 598"/>
                  <a:gd name="T25" fmla="*/ 2147483647 h 652"/>
                  <a:gd name="T26" fmla="*/ 2147483647 w 598"/>
                  <a:gd name="T27" fmla="*/ 2147483647 h 652"/>
                  <a:gd name="T28" fmla="*/ 2147483647 w 598"/>
                  <a:gd name="T29" fmla="*/ 2147483647 h 652"/>
                  <a:gd name="T30" fmla="*/ 2147483647 w 598"/>
                  <a:gd name="T31" fmla="*/ 2147483647 h 652"/>
                  <a:gd name="T32" fmla="*/ 2147483647 w 598"/>
                  <a:gd name="T33" fmla="*/ 2147483647 h 652"/>
                  <a:gd name="T34" fmla="*/ 2147483647 w 598"/>
                  <a:gd name="T35" fmla="*/ 2147483647 h 652"/>
                  <a:gd name="T36" fmla="*/ 2147483647 w 598"/>
                  <a:gd name="T37" fmla="*/ 2147483647 h 652"/>
                  <a:gd name="T38" fmla="*/ 2147483647 w 598"/>
                  <a:gd name="T39" fmla="*/ 2147483647 h 652"/>
                  <a:gd name="T40" fmla="*/ 2147483647 w 598"/>
                  <a:gd name="T41" fmla="*/ 2147483647 h 652"/>
                  <a:gd name="T42" fmla="*/ 2147483647 w 598"/>
                  <a:gd name="T43" fmla="*/ 2147483647 h 652"/>
                  <a:gd name="T44" fmla="*/ 2147483647 w 598"/>
                  <a:gd name="T45" fmla="*/ 2147483647 h 652"/>
                  <a:gd name="T46" fmla="*/ 2147483647 w 598"/>
                  <a:gd name="T47" fmla="*/ 2147483647 h 652"/>
                  <a:gd name="T48" fmla="*/ 2147483647 w 598"/>
                  <a:gd name="T49" fmla="*/ 2147483647 h 65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98"/>
                  <a:gd name="T76" fmla="*/ 0 h 652"/>
                  <a:gd name="T77" fmla="*/ 598 w 598"/>
                  <a:gd name="T78" fmla="*/ 652 h 65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98" h="652">
                    <a:moveTo>
                      <a:pt x="433" y="69"/>
                    </a:moveTo>
                    <a:cubicBezTo>
                      <a:pt x="379" y="31"/>
                      <a:pt x="310" y="21"/>
                      <a:pt x="248" y="0"/>
                    </a:cubicBezTo>
                    <a:cubicBezTo>
                      <a:pt x="195" y="7"/>
                      <a:pt x="192" y="10"/>
                      <a:pt x="152" y="34"/>
                    </a:cubicBezTo>
                    <a:cubicBezTo>
                      <a:pt x="144" y="57"/>
                      <a:pt x="132" y="73"/>
                      <a:pt x="125" y="96"/>
                    </a:cubicBezTo>
                    <a:cubicBezTo>
                      <a:pt x="133" y="189"/>
                      <a:pt x="154" y="159"/>
                      <a:pt x="70" y="172"/>
                    </a:cubicBezTo>
                    <a:cubicBezTo>
                      <a:pt x="63" y="173"/>
                      <a:pt x="56" y="176"/>
                      <a:pt x="49" y="178"/>
                    </a:cubicBezTo>
                    <a:cubicBezTo>
                      <a:pt x="29" y="209"/>
                      <a:pt x="39" y="188"/>
                      <a:pt x="29" y="220"/>
                    </a:cubicBezTo>
                    <a:cubicBezTo>
                      <a:pt x="25" y="234"/>
                      <a:pt x="15" y="261"/>
                      <a:pt x="15" y="261"/>
                    </a:cubicBezTo>
                    <a:cubicBezTo>
                      <a:pt x="18" y="302"/>
                      <a:pt x="0" y="355"/>
                      <a:pt x="29" y="384"/>
                    </a:cubicBezTo>
                    <a:cubicBezTo>
                      <a:pt x="46" y="401"/>
                      <a:pt x="97" y="412"/>
                      <a:pt x="97" y="412"/>
                    </a:cubicBezTo>
                    <a:cubicBezTo>
                      <a:pt x="92" y="438"/>
                      <a:pt x="84" y="462"/>
                      <a:pt x="77" y="487"/>
                    </a:cubicBezTo>
                    <a:cubicBezTo>
                      <a:pt x="79" y="523"/>
                      <a:pt x="71" y="585"/>
                      <a:pt x="104" y="617"/>
                    </a:cubicBezTo>
                    <a:cubicBezTo>
                      <a:pt x="121" y="634"/>
                      <a:pt x="144" y="638"/>
                      <a:pt x="166" y="645"/>
                    </a:cubicBezTo>
                    <a:cubicBezTo>
                      <a:pt x="173" y="647"/>
                      <a:pt x="186" y="652"/>
                      <a:pt x="186" y="652"/>
                    </a:cubicBezTo>
                    <a:cubicBezTo>
                      <a:pt x="214" y="643"/>
                      <a:pt x="224" y="628"/>
                      <a:pt x="241" y="604"/>
                    </a:cubicBezTo>
                    <a:cubicBezTo>
                      <a:pt x="276" y="626"/>
                      <a:pt x="311" y="642"/>
                      <a:pt x="351" y="652"/>
                    </a:cubicBezTo>
                    <a:cubicBezTo>
                      <a:pt x="400" y="644"/>
                      <a:pt x="419" y="631"/>
                      <a:pt x="447" y="590"/>
                    </a:cubicBezTo>
                    <a:cubicBezTo>
                      <a:pt x="467" y="531"/>
                      <a:pt x="403" y="553"/>
                      <a:pt x="522" y="542"/>
                    </a:cubicBezTo>
                    <a:cubicBezTo>
                      <a:pt x="555" y="520"/>
                      <a:pt x="557" y="482"/>
                      <a:pt x="570" y="446"/>
                    </a:cubicBezTo>
                    <a:cubicBezTo>
                      <a:pt x="561" y="418"/>
                      <a:pt x="562" y="408"/>
                      <a:pt x="536" y="391"/>
                    </a:cubicBezTo>
                    <a:cubicBezTo>
                      <a:pt x="512" y="355"/>
                      <a:pt x="529" y="362"/>
                      <a:pt x="563" y="350"/>
                    </a:cubicBezTo>
                    <a:cubicBezTo>
                      <a:pt x="595" y="303"/>
                      <a:pt x="586" y="325"/>
                      <a:pt x="598" y="288"/>
                    </a:cubicBezTo>
                    <a:cubicBezTo>
                      <a:pt x="596" y="271"/>
                      <a:pt x="597" y="218"/>
                      <a:pt x="584" y="192"/>
                    </a:cubicBezTo>
                    <a:cubicBezTo>
                      <a:pt x="560" y="146"/>
                      <a:pt x="494" y="112"/>
                      <a:pt x="447" y="96"/>
                    </a:cubicBezTo>
                    <a:cubicBezTo>
                      <a:pt x="437" y="93"/>
                      <a:pt x="438" y="78"/>
                      <a:pt x="433" y="69"/>
                    </a:cubicBez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/>
              <a:lstStyle/>
              <a:p>
                <a:endParaRPr lang="en-US"/>
              </a:p>
            </p:txBody>
          </p:sp>
          <p:sp>
            <p:nvSpPr>
              <p:cNvPr id="12" name="Oval 33"/>
              <p:cNvSpPr>
                <a:spLocks noChangeArrowheads="1"/>
              </p:cNvSpPr>
              <p:nvPr/>
            </p:nvSpPr>
            <p:spPr bwMode="auto">
              <a:xfrm rot="-5400000">
                <a:off x="1488" y="1488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eaLnBrk="1" hangingPunct="1"/>
                <a:endParaRPr lang="en-GB" altLang="en-US" sz="1800">
                  <a:latin typeface="Gill Sans MT" pitchFamily="34" charset="0"/>
                  <a:cs typeface="Arial" charset="0"/>
                </a:endParaRPr>
              </a:p>
            </p:txBody>
          </p:sp>
          <p:sp>
            <p:nvSpPr>
              <p:cNvPr id="13" name="Oval 34"/>
              <p:cNvSpPr>
                <a:spLocks noChangeArrowheads="1"/>
              </p:cNvSpPr>
              <p:nvPr/>
            </p:nvSpPr>
            <p:spPr bwMode="auto">
              <a:xfrm rot="-5400000">
                <a:off x="1488" y="816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eaLnBrk="1" hangingPunct="1"/>
                <a:endParaRPr lang="en-GB" altLang="en-US" sz="1800">
                  <a:latin typeface="Gill Sans MT" pitchFamily="34" charset="0"/>
                  <a:cs typeface="Arial" charset="0"/>
                </a:endParaRPr>
              </a:p>
            </p:txBody>
          </p:sp>
          <p:sp>
            <p:nvSpPr>
              <p:cNvPr id="14" name="Oval 35"/>
              <p:cNvSpPr>
                <a:spLocks noChangeArrowheads="1"/>
              </p:cNvSpPr>
              <p:nvPr/>
            </p:nvSpPr>
            <p:spPr bwMode="auto">
              <a:xfrm rot="-5400000">
                <a:off x="960" y="11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eaLnBrk="1" hangingPunct="1"/>
                <a:endParaRPr lang="en-GB" altLang="en-US" sz="1800">
                  <a:latin typeface="Gill Sans MT" pitchFamily="34" charset="0"/>
                  <a:cs typeface="Arial" charset="0"/>
                </a:endParaRPr>
              </a:p>
            </p:txBody>
          </p:sp>
          <p:sp>
            <p:nvSpPr>
              <p:cNvPr id="15" name="Oval 36"/>
              <p:cNvSpPr>
                <a:spLocks noChangeArrowheads="1"/>
              </p:cNvSpPr>
              <p:nvPr/>
            </p:nvSpPr>
            <p:spPr bwMode="auto">
              <a:xfrm rot="-5400000">
                <a:off x="1584" y="11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eaLnBrk="1" hangingPunct="1"/>
                <a:endParaRPr lang="en-GB" altLang="en-US" sz="1800">
                  <a:latin typeface="Gill Sans MT" pitchFamily="34" charset="0"/>
                  <a:cs typeface="Arial" charset="0"/>
                </a:endParaRPr>
              </a:p>
            </p:txBody>
          </p:sp>
          <p:sp>
            <p:nvSpPr>
              <p:cNvPr id="16" name="Freeform 37" descr="5%"/>
              <p:cNvSpPr>
                <a:spLocks/>
              </p:cNvSpPr>
              <p:nvPr/>
            </p:nvSpPr>
            <p:spPr bwMode="auto">
              <a:xfrm rot="5400000" flipV="1">
                <a:off x="2400" y="720"/>
                <a:ext cx="1152" cy="1056"/>
              </a:xfrm>
              <a:custGeom>
                <a:avLst/>
                <a:gdLst>
                  <a:gd name="T0" fmla="*/ 2147483647 w 598"/>
                  <a:gd name="T1" fmla="*/ 2147483647 h 652"/>
                  <a:gd name="T2" fmla="*/ 2147483647 w 598"/>
                  <a:gd name="T3" fmla="*/ 0 h 652"/>
                  <a:gd name="T4" fmla="*/ 2147483647 w 598"/>
                  <a:gd name="T5" fmla="*/ 2147483647 h 652"/>
                  <a:gd name="T6" fmla="*/ 2147483647 w 598"/>
                  <a:gd name="T7" fmla="*/ 2147483647 h 652"/>
                  <a:gd name="T8" fmla="*/ 2147483647 w 598"/>
                  <a:gd name="T9" fmla="*/ 2147483647 h 652"/>
                  <a:gd name="T10" fmla="*/ 2147483647 w 598"/>
                  <a:gd name="T11" fmla="*/ 2147483647 h 652"/>
                  <a:gd name="T12" fmla="*/ 2147483647 w 598"/>
                  <a:gd name="T13" fmla="*/ 2147483647 h 652"/>
                  <a:gd name="T14" fmla="*/ 2147483647 w 598"/>
                  <a:gd name="T15" fmla="*/ 2147483647 h 652"/>
                  <a:gd name="T16" fmla="*/ 2147483647 w 598"/>
                  <a:gd name="T17" fmla="*/ 2147483647 h 652"/>
                  <a:gd name="T18" fmla="*/ 2147483647 w 598"/>
                  <a:gd name="T19" fmla="*/ 2147483647 h 652"/>
                  <a:gd name="T20" fmla="*/ 2147483647 w 598"/>
                  <a:gd name="T21" fmla="*/ 2147483647 h 652"/>
                  <a:gd name="T22" fmla="*/ 2147483647 w 598"/>
                  <a:gd name="T23" fmla="*/ 2147483647 h 652"/>
                  <a:gd name="T24" fmla="*/ 2147483647 w 598"/>
                  <a:gd name="T25" fmla="*/ 2147483647 h 652"/>
                  <a:gd name="T26" fmla="*/ 2147483647 w 598"/>
                  <a:gd name="T27" fmla="*/ 2147483647 h 652"/>
                  <a:gd name="T28" fmla="*/ 2147483647 w 598"/>
                  <a:gd name="T29" fmla="*/ 2147483647 h 652"/>
                  <a:gd name="T30" fmla="*/ 2147483647 w 598"/>
                  <a:gd name="T31" fmla="*/ 2147483647 h 652"/>
                  <a:gd name="T32" fmla="*/ 2147483647 w 598"/>
                  <a:gd name="T33" fmla="*/ 2147483647 h 652"/>
                  <a:gd name="T34" fmla="*/ 2147483647 w 598"/>
                  <a:gd name="T35" fmla="*/ 2147483647 h 652"/>
                  <a:gd name="T36" fmla="*/ 2147483647 w 598"/>
                  <a:gd name="T37" fmla="*/ 2147483647 h 652"/>
                  <a:gd name="T38" fmla="*/ 2147483647 w 598"/>
                  <a:gd name="T39" fmla="*/ 2147483647 h 652"/>
                  <a:gd name="T40" fmla="*/ 2147483647 w 598"/>
                  <a:gd name="T41" fmla="*/ 2147483647 h 652"/>
                  <a:gd name="T42" fmla="*/ 2147483647 w 598"/>
                  <a:gd name="T43" fmla="*/ 2147483647 h 652"/>
                  <a:gd name="T44" fmla="*/ 2147483647 w 598"/>
                  <a:gd name="T45" fmla="*/ 2147483647 h 652"/>
                  <a:gd name="T46" fmla="*/ 2147483647 w 598"/>
                  <a:gd name="T47" fmla="*/ 2147483647 h 652"/>
                  <a:gd name="T48" fmla="*/ 2147483647 w 598"/>
                  <a:gd name="T49" fmla="*/ 2147483647 h 65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98"/>
                  <a:gd name="T76" fmla="*/ 0 h 652"/>
                  <a:gd name="T77" fmla="*/ 598 w 598"/>
                  <a:gd name="T78" fmla="*/ 652 h 65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98" h="652">
                    <a:moveTo>
                      <a:pt x="433" y="69"/>
                    </a:moveTo>
                    <a:cubicBezTo>
                      <a:pt x="379" y="31"/>
                      <a:pt x="310" y="21"/>
                      <a:pt x="248" y="0"/>
                    </a:cubicBezTo>
                    <a:cubicBezTo>
                      <a:pt x="195" y="7"/>
                      <a:pt x="192" y="10"/>
                      <a:pt x="152" y="34"/>
                    </a:cubicBezTo>
                    <a:cubicBezTo>
                      <a:pt x="144" y="57"/>
                      <a:pt x="132" y="73"/>
                      <a:pt x="125" y="96"/>
                    </a:cubicBezTo>
                    <a:cubicBezTo>
                      <a:pt x="133" y="189"/>
                      <a:pt x="154" y="159"/>
                      <a:pt x="70" y="172"/>
                    </a:cubicBezTo>
                    <a:cubicBezTo>
                      <a:pt x="63" y="173"/>
                      <a:pt x="56" y="176"/>
                      <a:pt x="49" y="178"/>
                    </a:cubicBezTo>
                    <a:cubicBezTo>
                      <a:pt x="29" y="209"/>
                      <a:pt x="39" y="188"/>
                      <a:pt x="29" y="220"/>
                    </a:cubicBezTo>
                    <a:cubicBezTo>
                      <a:pt x="25" y="234"/>
                      <a:pt x="15" y="261"/>
                      <a:pt x="15" y="261"/>
                    </a:cubicBezTo>
                    <a:cubicBezTo>
                      <a:pt x="18" y="302"/>
                      <a:pt x="0" y="355"/>
                      <a:pt x="29" y="384"/>
                    </a:cubicBezTo>
                    <a:cubicBezTo>
                      <a:pt x="46" y="401"/>
                      <a:pt x="97" y="412"/>
                      <a:pt x="97" y="412"/>
                    </a:cubicBezTo>
                    <a:cubicBezTo>
                      <a:pt x="92" y="438"/>
                      <a:pt x="84" y="462"/>
                      <a:pt x="77" y="487"/>
                    </a:cubicBezTo>
                    <a:cubicBezTo>
                      <a:pt x="79" y="523"/>
                      <a:pt x="71" y="585"/>
                      <a:pt x="104" y="617"/>
                    </a:cubicBezTo>
                    <a:cubicBezTo>
                      <a:pt x="121" y="634"/>
                      <a:pt x="144" y="638"/>
                      <a:pt x="166" y="645"/>
                    </a:cubicBezTo>
                    <a:cubicBezTo>
                      <a:pt x="173" y="647"/>
                      <a:pt x="186" y="652"/>
                      <a:pt x="186" y="652"/>
                    </a:cubicBezTo>
                    <a:cubicBezTo>
                      <a:pt x="214" y="643"/>
                      <a:pt x="224" y="628"/>
                      <a:pt x="241" y="604"/>
                    </a:cubicBezTo>
                    <a:cubicBezTo>
                      <a:pt x="276" y="626"/>
                      <a:pt x="311" y="642"/>
                      <a:pt x="351" y="652"/>
                    </a:cubicBezTo>
                    <a:cubicBezTo>
                      <a:pt x="400" y="644"/>
                      <a:pt x="419" y="631"/>
                      <a:pt x="447" y="590"/>
                    </a:cubicBezTo>
                    <a:cubicBezTo>
                      <a:pt x="467" y="531"/>
                      <a:pt x="403" y="553"/>
                      <a:pt x="522" y="542"/>
                    </a:cubicBezTo>
                    <a:cubicBezTo>
                      <a:pt x="555" y="520"/>
                      <a:pt x="557" y="482"/>
                      <a:pt x="570" y="446"/>
                    </a:cubicBezTo>
                    <a:cubicBezTo>
                      <a:pt x="561" y="418"/>
                      <a:pt x="562" y="408"/>
                      <a:pt x="536" y="391"/>
                    </a:cubicBezTo>
                    <a:cubicBezTo>
                      <a:pt x="512" y="355"/>
                      <a:pt x="529" y="362"/>
                      <a:pt x="563" y="350"/>
                    </a:cubicBezTo>
                    <a:cubicBezTo>
                      <a:pt x="595" y="303"/>
                      <a:pt x="586" y="325"/>
                      <a:pt x="598" y="288"/>
                    </a:cubicBezTo>
                    <a:cubicBezTo>
                      <a:pt x="596" y="271"/>
                      <a:pt x="597" y="218"/>
                      <a:pt x="584" y="192"/>
                    </a:cubicBezTo>
                    <a:cubicBezTo>
                      <a:pt x="560" y="146"/>
                      <a:pt x="494" y="112"/>
                      <a:pt x="447" y="96"/>
                    </a:cubicBezTo>
                    <a:cubicBezTo>
                      <a:pt x="437" y="93"/>
                      <a:pt x="438" y="78"/>
                      <a:pt x="433" y="69"/>
                    </a:cubicBez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/>
              <a:lstStyle/>
              <a:p>
                <a:endParaRPr lang="en-US"/>
              </a:p>
            </p:txBody>
          </p:sp>
          <p:sp>
            <p:nvSpPr>
              <p:cNvPr id="17" name="Oval 38"/>
              <p:cNvSpPr>
                <a:spLocks noChangeArrowheads="1"/>
              </p:cNvSpPr>
              <p:nvPr/>
            </p:nvSpPr>
            <p:spPr bwMode="auto">
              <a:xfrm rot="5400000" flipV="1">
                <a:off x="3408" y="1008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eaLnBrk="1" hangingPunct="1"/>
                <a:endParaRPr lang="en-GB" altLang="en-US" sz="1800">
                  <a:latin typeface="Gill Sans MT" pitchFamily="34" charset="0"/>
                  <a:cs typeface="Arial" charset="0"/>
                </a:endParaRPr>
              </a:p>
            </p:txBody>
          </p:sp>
          <p:sp>
            <p:nvSpPr>
              <p:cNvPr id="18" name="Oval 39"/>
              <p:cNvSpPr>
                <a:spLocks noChangeArrowheads="1"/>
              </p:cNvSpPr>
              <p:nvPr/>
            </p:nvSpPr>
            <p:spPr bwMode="auto">
              <a:xfrm rot="5400000" flipV="1">
                <a:off x="2928" y="139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eaLnBrk="1" hangingPunct="1"/>
                <a:endParaRPr lang="en-GB" altLang="en-US" sz="1800">
                  <a:latin typeface="Gill Sans MT" pitchFamily="34" charset="0"/>
                  <a:cs typeface="Arial" charset="0"/>
                </a:endParaRPr>
              </a:p>
            </p:txBody>
          </p:sp>
          <p:sp>
            <p:nvSpPr>
              <p:cNvPr id="19" name="Oval 40"/>
              <p:cNvSpPr>
                <a:spLocks noChangeArrowheads="1"/>
              </p:cNvSpPr>
              <p:nvPr/>
            </p:nvSpPr>
            <p:spPr bwMode="auto">
              <a:xfrm rot="5400000" flipV="1">
                <a:off x="2544" y="1056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eaLnBrk="1" hangingPunct="1"/>
                <a:endParaRPr lang="en-GB" altLang="en-US" sz="1800">
                  <a:latin typeface="Gill Sans MT" pitchFamily="34" charset="0"/>
                  <a:cs typeface="Arial" charset="0"/>
                </a:endParaRPr>
              </a:p>
            </p:txBody>
          </p:sp>
          <p:sp>
            <p:nvSpPr>
              <p:cNvPr id="20" name="Oval 41"/>
              <p:cNvSpPr>
                <a:spLocks noChangeArrowheads="1"/>
              </p:cNvSpPr>
              <p:nvPr/>
            </p:nvSpPr>
            <p:spPr bwMode="auto">
              <a:xfrm rot="5400000" flipV="1">
                <a:off x="2976" y="816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eaLnBrk="1" hangingPunct="1"/>
                <a:endParaRPr lang="en-GB" altLang="en-US" sz="1800">
                  <a:latin typeface="Gill Sans MT" pitchFamily="34" charset="0"/>
                  <a:cs typeface="Arial" charset="0"/>
                </a:endParaRPr>
              </a:p>
            </p:txBody>
          </p:sp>
          <p:sp>
            <p:nvSpPr>
              <p:cNvPr id="21" name="Line 39"/>
              <p:cNvSpPr>
                <a:spLocks noChangeShapeType="1"/>
              </p:cNvSpPr>
              <p:nvPr/>
            </p:nvSpPr>
            <p:spPr bwMode="auto">
              <a:xfrm flipV="1">
                <a:off x="960" y="1056"/>
                <a:ext cx="2496" cy="144"/>
              </a:xfrm>
              <a:prstGeom prst="line">
                <a:avLst/>
              </a:prstGeom>
              <a:noFill/>
              <a:ln w="25400">
                <a:solidFill>
                  <a:srgbClr val="FFCC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" name="Text Box 54"/>
            <p:cNvSpPr txBox="1">
              <a:spLocks noChangeArrowheads="1"/>
            </p:cNvSpPr>
            <p:nvPr/>
          </p:nvSpPr>
          <p:spPr bwMode="auto">
            <a:xfrm>
              <a:off x="4232" y="1998"/>
              <a:ext cx="1150" cy="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042988" eaLnBrk="1" hangingPunct="1"/>
              <a:r>
                <a:rPr lang="en-US" altLang="en-US" sz="2000" dirty="0" err="1" smtClean="0">
                  <a:latin typeface="Tahoma" pitchFamily="34" charset="0"/>
                  <a:cs typeface="Tahoma" pitchFamily="34" charset="0"/>
                  <a:sym typeface="Symbol" pitchFamily="18" charset="2"/>
                </a:rPr>
                <a:t>ամբողջական</a:t>
              </a:r>
              <a:endParaRPr lang="en-US" altLang="en-US" sz="2000" dirty="0">
                <a:latin typeface="Tahoma" pitchFamily="34" charset="0"/>
                <a:cs typeface="Tahoma" pitchFamily="34" charset="0"/>
                <a:sym typeface="Symbol" pitchFamily="18" charset="2"/>
              </a:endParaRPr>
            </a:p>
            <a:p>
              <a:pPr defTabSz="1042988" eaLnBrk="1" hangingPunct="1"/>
              <a:r>
                <a:rPr lang="en-GB" altLang="en-US" sz="2000" dirty="0">
                  <a:latin typeface="Tahoma" pitchFamily="34" charset="0"/>
                  <a:cs typeface="Tahoma" pitchFamily="34" charset="0"/>
                  <a:sym typeface="Symbol" pitchFamily="18" charset="2"/>
                </a:rPr>
                <a:t>     (max)</a:t>
              </a: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12" y="3246"/>
              <a:ext cx="2736" cy="1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 Box 56"/>
            <p:cNvSpPr txBox="1">
              <a:spLocks noChangeArrowheads="1"/>
            </p:cNvSpPr>
            <p:nvPr/>
          </p:nvSpPr>
          <p:spPr bwMode="auto">
            <a:xfrm>
              <a:off x="4317" y="3198"/>
              <a:ext cx="562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042988" eaLnBrk="1" hangingPunct="1"/>
              <a:r>
                <a:rPr lang="en-US" altLang="en-US" sz="2000" dirty="0" err="1" smtClean="0">
                  <a:latin typeface="Tahoma" pitchFamily="34" charset="0"/>
                  <a:cs typeface="Tahoma" pitchFamily="34" charset="0"/>
                  <a:sym typeface="Symbol" pitchFamily="18" charset="2"/>
                </a:rPr>
                <a:t>միջին</a:t>
              </a:r>
              <a:endParaRPr lang="en-GB" altLang="en-US" sz="2000" dirty="0">
                <a:latin typeface="Tahoma" pitchFamily="34" charset="0"/>
                <a:cs typeface="Tahoma" pitchFamily="34" charset="0"/>
                <a:sym typeface="Symbol" pitchFamily="18" charset="2"/>
              </a:endParaRPr>
            </a:p>
          </p:txBody>
        </p:sp>
      </p:grp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57200" y="1066800"/>
            <a:ext cx="5654675" cy="5134769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33400" marR="0" lvl="0" indent="-533400" algn="l" defTabSz="914400" rtl="0" eaLnBrk="1" fontAlgn="auto" latinLnBrk="0" hangingPunct="1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  <a:sym typeface="Symbol" pitchFamily="18" charset="2"/>
              </a:rPr>
              <a:t>Միակողմանի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  <a:sym typeface="Symbol" pitchFamily="18" charset="2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  <a:sym typeface="Symbol" pitchFamily="18" charset="2"/>
              </a:rPr>
              <a:t>կապ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  <a:sym typeface="Symbol" pitchFamily="18" charset="2"/>
              </a:rPr>
              <a:t>:</a:t>
            </a:r>
          </a:p>
          <a:p>
            <a:pPr marL="533400" marR="0" lvl="0" indent="-533400" algn="ctr" defTabSz="914400" rtl="0" eaLnBrk="1" fontAlgn="auto" latinLnBrk="0" hangingPunct="1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  <a:sym typeface="Symbol" pitchFamily="18" charset="2"/>
              </a:rPr>
              <a:t>d(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  <a:sym typeface="Symbol" pitchFamily="18" charset="2"/>
              </a:rPr>
              <a:t>C</a:t>
            </a:r>
            <a:r>
              <a:rPr kumimoji="0" lang="en-US" altLang="en-US" sz="20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  <a:sym typeface="Symbol" pitchFamily="18" charset="2"/>
              </a:rPr>
              <a:t>i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  <a:sym typeface="Symbol" pitchFamily="18" charset="2"/>
              </a:rPr>
              <a:t>,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  <a:sym typeface="Symbol" pitchFamily="18" charset="2"/>
              </a:rPr>
              <a:t>C</a:t>
            </a:r>
            <a:r>
              <a:rPr kumimoji="0" lang="en-US" altLang="en-US" sz="20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  <a:sym typeface="Symbol" pitchFamily="18" charset="2"/>
              </a:rPr>
              <a:t>j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  <a:sym typeface="Symbol" pitchFamily="18" charset="2"/>
              </a:rPr>
              <a:t>) = min{d(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  <a:sym typeface="Symbol" pitchFamily="18" charset="2"/>
              </a:rPr>
              <a:t>x</a:t>
            </a:r>
            <a:r>
              <a:rPr kumimoji="0" lang="en-US" altLang="en-US" sz="20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  <a:sym typeface="Symbol" pitchFamily="18" charset="2"/>
              </a:rPr>
              <a:t>ip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  <a:sym typeface="Symbol" pitchFamily="18" charset="2"/>
              </a:rPr>
              <a:t>,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  <a:sym typeface="Symbol" pitchFamily="18" charset="2"/>
              </a:rPr>
              <a:t>x</a:t>
            </a:r>
            <a:r>
              <a:rPr kumimoji="0" lang="en-US" altLang="en-US" sz="20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  <a:sym typeface="Symbol" pitchFamily="18" charset="2"/>
              </a:rPr>
              <a:t>jq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  <a:sym typeface="Symbol" pitchFamily="18" charset="2"/>
              </a:rPr>
              <a:t>)}</a:t>
            </a:r>
          </a:p>
          <a:p>
            <a:pPr marL="533400" marR="0" lvl="0" indent="-533400" algn="l" defTabSz="914400" rtl="0" eaLnBrk="1" fontAlgn="auto" latinLnBrk="0" hangingPunct="1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  <a:sym typeface="Symbol" pitchFamily="18" charset="2"/>
              </a:rPr>
              <a:t>Ամբողջական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  <a:sym typeface="Symbol" pitchFamily="18" charset="2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  <a:sym typeface="Symbol" pitchFamily="18" charset="2"/>
              </a:rPr>
              <a:t>կապ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  <a:sym typeface="Symbol" pitchFamily="18" charset="2"/>
              </a:rPr>
              <a:t>: </a:t>
            </a:r>
          </a:p>
          <a:p>
            <a:pPr marL="533400" marR="0" lvl="0" indent="-533400" algn="ctr" defTabSz="914400" rtl="0" eaLnBrk="1" fontAlgn="auto" latinLnBrk="0" hangingPunct="1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  <a:sym typeface="Symbol" pitchFamily="18" charset="2"/>
              </a:rPr>
              <a:t>d(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  <a:sym typeface="Symbol" pitchFamily="18" charset="2"/>
              </a:rPr>
              <a:t>C</a:t>
            </a:r>
            <a:r>
              <a:rPr kumimoji="0" lang="en-US" altLang="en-US" sz="20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  <a:sym typeface="Symbol" pitchFamily="18" charset="2"/>
              </a:rPr>
              <a:t>i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  <a:sym typeface="Symbol" pitchFamily="18" charset="2"/>
              </a:rPr>
              <a:t>,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  <a:sym typeface="Symbol" pitchFamily="18" charset="2"/>
              </a:rPr>
              <a:t>C</a:t>
            </a:r>
            <a:r>
              <a:rPr kumimoji="0" lang="en-US" altLang="en-US" sz="20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  <a:sym typeface="Symbol" pitchFamily="18" charset="2"/>
              </a:rPr>
              <a:t>j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  <a:sym typeface="Symbol" pitchFamily="18" charset="2"/>
              </a:rPr>
              <a:t>) = max{d(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  <a:sym typeface="Symbol" pitchFamily="18" charset="2"/>
              </a:rPr>
              <a:t>x</a:t>
            </a:r>
            <a:r>
              <a:rPr kumimoji="0" lang="en-US" altLang="en-US" sz="20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  <a:sym typeface="Symbol" pitchFamily="18" charset="2"/>
              </a:rPr>
              <a:t>ip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  <a:sym typeface="Symbol" pitchFamily="18" charset="2"/>
              </a:rPr>
              <a:t>,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  <a:sym typeface="Symbol" pitchFamily="18" charset="2"/>
              </a:rPr>
              <a:t>x</a:t>
            </a:r>
            <a:r>
              <a:rPr kumimoji="0" lang="en-US" altLang="en-US" sz="20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  <a:sym typeface="Symbol" pitchFamily="18" charset="2"/>
              </a:rPr>
              <a:t>jq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  <a:sym typeface="Symbol" pitchFamily="18" charset="2"/>
              </a:rPr>
              <a:t>)}</a:t>
            </a:r>
          </a:p>
          <a:p>
            <a:pPr marL="533400" marR="0" lvl="0" indent="-533400" algn="l" defTabSz="914400" rtl="0" eaLnBrk="1" fontAlgn="auto" latinLnBrk="0" hangingPunct="1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  <a:sym typeface="Symbol" pitchFamily="18" charset="2"/>
              </a:rPr>
              <a:t>Միջին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  <a:sym typeface="Symbol" pitchFamily="18" charset="2"/>
              </a:rPr>
              <a:t>:</a:t>
            </a: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  <a:sym typeface="Symbol" pitchFamily="18" charset="2"/>
            </a:endParaRPr>
          </a:p>
          <a:p>
            <a:pPr marL="533400" marR="0" lvl="0" indent="-533400" algn="ctr" defTabSz="914400" rtl="0" eaLnBrk="1" fontAlgn="auto" latinLnBrk="0" hangingPunct="1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  <a:sym typeface="Symbol" pitchFamily="18" charset="2"/>
              </a:rPr>
              <a:t>       d(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  <a:sym typeface="Symbol" pitchFamily="18" charset="2"/>
              </a:rPr>
              <a:t>C</a:t>
            </a:r>
            <a:r>
              <a:rPr kumimoji="0" lang="en-US" altLang="en-US" sz="20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  <a:sym typeface="Symbol" pitchFamily="18" charset="2"/>
              </a:rPr>
              <a:t>i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  <a:sym typeface="Symbol" pitchFamily="18" charset="2"/>
              </a:rPr>
              <a:t>,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  <a:sym typeface="Symbol" pitchFamily="18" charset="2"/>
              </a:rPr>
              <a:t>C</a:t>
            </a:r>
            <a:r>
              <a:rPr kumimoji="0" lang="en-US" altLang="en-US" sz="20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  <a:sym typeface="Symbol" pitchFamily="18" charset="2"/>
              </a:rPr>
              <a:t>j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  <a:sym typeface="Symbol" pitchFamily="18" charset="2"/>
              </a:rPr>
              <a:t>) =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  <a:sym typeface="Symbol" pitchFamily="18" charset="2"/>
              </a:rPr>
              <a:t>avg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  <a:sym typeface="Symbol" pitchFamily="18" charset="2"/>
              </a:rPr>
              <a:t>{d(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  <a:sym typeface="Symbol" pitchFamily="18" charset="2"/>
              </a:rPr>
              <a:t>x</a:t>
            </a:r>
            <a:r>
              <a:rPr kumimoji="0" lang="en-US" altLang="en-US" sz="20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  <a:sym typeface="Symbol" pitchFamily="18" charset="2"/>
              </a:rPr>
              <a:t>ip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  <a:sym typeface="Symbol" pitchFamily="18" charset="2"/>
              </a:rPr>
              <a:t>,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  <a:sym typeface="Symbol" pitchFamily="18" charset="2"/>
              </a:rPr>
              <a:t>x</a:t>
            </a:r>
            <a:r>
              <a:rPr kumimoji="0" lang="en-US" altLang="en-US" sz="20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  <a:sym typeface="Symbol" pitchFamily="18" charset="2"/>
              </a:rPr>
              <a:t>jq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  <a:sym typeface="Symbol" pitchFamily="18" charset="2"/>
              </a:rPr>
              <a:t>)}</a:t>
            </a:r>
          </a:p>
          <a:p>
            <a:pPr marL="979488" marR="0" lvl="1" indent="-4572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Օրինակ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Ունենք</a:t>
            </a:r>
            <a:r>
              <a:rPr lang="en-US" dirty="0" smtClean="0"/>
              <a:t>՝ 200 </a:t>
            </a:r>
            <a:r>
              <a:rPr lang="en-US" dirty="0" err="1" smtClean="0"/>
              <a:t>սպառողների</a:t>
            </a:r>
            <a:r>
              <a:rPr lang="en-US" dirty="0" smtClean="0"/>
              <a:t> </a:t>
            </a:r>
            <a:r>
              <a:rPr lang="en-US" dirty="0" err="1" smtClean="0"/>
              <a:t>տարեկան</a:t>
            </a:r>
            <a:r>
              <a:rPr lang="en-US" dirty="0" smtClean="0"/>
              <a:t> </a:t>
            </a:r>
            <a:r>
              <a:rPr lang="en-US" dirty="0" err="1" smtClean="0"/>
              <a:t>եկամտի</a:t>
            </a:r>
            <a:r>
              <a:rPr lang="en-US" dirty="0" smtClean="0"/>
              <a:t> և </a:t>
            </a:r>
            <a:r>
              <a:rPr lang="en-US" dirty="0" err="1" smtClean="0"/>
              <a:t>ծախսումների</a:t>
            </a:r>
            <a:r>
              <a:rPr lang="en-US" dirty="0" smtClean="0"/>
              <a:t> </a:t>
            </a:r>
            <a:r>
              <a:rPr lang="en-US" dirty="0" err="1" smtClean="0"/>
              <a:t>մասին</a:t>
            </a:r>
            <a:r>
              <a:rPr lang="en-US" dirty="0" smtClean="0"/>
              <a:t> </a:t>
            </a:r>
            <a:r>
              <a:rPr lang="en-US" dirty="0" err="1" smtClean="0"/>
              <a:t>տվյալներ</a:t>
            </a:r>
            <a:r>
              <a:rPr lang="en-US" dirty="0" smtClean="0"/>
              <a:t>, </a:t>
            </a:r>
            <a:r>
              <a:rPr lang="en-US" dirty="0" err="1" smtClean="0"/>
              <a:t>պետք</a:t>
            </a:r>
            <a:r>
              <a:rPr lang="en-US" dirty="0" smtClean="0"/>
              <a:t> է </a:t>
            </a:r>
            <a:r>
              <a:rPr lang="en-US" dirty="0" err="1" smtClean="0"/>
              <a:t>սպառողներին</a:t>
            </a:r>
            <a:r>
              <a:rPr lang="en-US" dirty="0" smtClean="0"/>
              <a:t> </a:t>
            </a:r>
            <a:r>
              <a:rPr lang="en-US" dirty="0" err="1" smtClean="0"/>
              <a:t>բաժանել</a:t>
            </a:r>
            <a:r>
              <a:rPr lang="en-US" dirty="0" smtClean="0"/>
              <a:t> </a:t>
            </a:r>
            <a:r>
              <a:rPr lang="en-US" dirty="0" err="1" smtClean="0"/>
              <a:t>կլաստերների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Քայլերը</a:t>
            </a:r>
            <a:r>
              <a:rPr lang="en-US" dirty="0" smtClean="0"/>
              <a:t>՝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dex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762" y="2667000"/>
            <a:ext cx="4516038" cy="3200400"/>
          </a:xfrm>
          <a:prstGeom prst="rect">
            <a:avLst/>
          </a:prstGeom>
        </p:spPr>
      </p:pic>
      <p:pic>
        <p:nvPicPr>
          <p:cNvPr id="8" name="Picture 7" descr="dex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752468"/>
            <a:ext cx="4467668" cy="3159567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Արդյունք</a:t>
            </a:r>
            <a:r>
              <a:rPr lang="en-US" dirty="0" smtClean="0"/>
              <a:t>՝</a:t>
            </a:r>
            <a:endParaRPr lang="en-US" dirty="0"/>
          </a:p>
        </p:txBody>
      </p:sp>
      <p:pic>
        <p:nvPicPr>
          <p:cNvPr id="4" name="Content Placeholder 3" descr="dex3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0" y="1066800"/>
            <a:ext cx="6907140" cy="4886373"/>
          </a:xfr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13495" y="827963"/>
            <a:ext cx="7958350" cy="486533"/>
          </a:xfrm>
          <a:prstGeom prst="rect">
            <a:avLst/>
          </a:prstGeom>
          <a:noFill/>
        </p:spPr>
        <p:txBody>
          <a:bodyPr wrap="square" lIns="85588" tIns="42794" rIns="85588" bIns="42794" rtlCol="0">
            <a:spAutoFit/>
          </a:bodyPr>
          <a:lstStyle/>
          <a:p>
            <a:r>
              <a:rPr lang="en-US" sz="2600" dirty="0" err="1" smtClean="0"/>
              <a:t>Շնորհակալություն</a:t>
            </a:r>
            <a:r>
              <a:rPr lang="en-US" sz="2600" dirty="0" smtClean="0"/>
              <a:t> </a:t>
            </a:r>
            <a:r>
              <a:rPr lang="en-US" sz="2600" dirty="0" err="1" smtClean="0"/>
              <a:t>ուշադրության</a:t>
            </a:r>
            <a:r>
              <a:rPr lang="en-US" sz="2600" dirty="0" smtClean="0"/>
              <a:t> </a:t>
            </a:r>
            <a:r>
              <a:rPr lang="en-US" sz="2600" dirty="0" err="1" smtClean="0"/>
              <a:t>համար</a:t>
            </a:r>
            <a:endParaRPr lang="en-US" sz="2600" dirty="0"/>
          </a:p>
        </p:txBody>
      </p:sp>
      <p:pic>
        <p:nvPicPr>
          <p:cNvPr id="16386" name="Picture 2" descr="C:\Users\user\Desktop\question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1312" y="1697156"/>
            <a:ext cx="5546613" cy="309229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-238125" y="0"/>
            <a:ext cx="11826875" cy="6629400"/>
          </a:xfr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3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1430000" cy="6400800"/>
          </a:xfr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4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1430000" cy="6400800"/>
          </a:xfrm>
        </p:spPr>
      </p:pic>
      <p:pic>
        <p:nvPicPr>
          <p:cNvPr id="5" name="Picture 4" descr="k4XcapI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2667000"/>
            <a:ext cx="3657600" cy="3587262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b4d5ee64d528adc0d8f3c58b635a613a.jpe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 rot="5400000">
            <a:off x="-1028702" y="1028700"/>
            <a:ext cx="6400801" cy="4343401"/>
          </a:xfrm>
        </p:spPr>
      </p:pic>
      <p:pic>
        <p:nvPicPr>
          <p:cNvPr id="7" name="Picture 6" descr="սնիփ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0"/>
            <a:ext cx="8763000" cy="640080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6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1430000" cy="6400801"/>
          </a:xfrm>
        </p:spPr>
      </p:pic>
      <p:pic>
        <p:nvPicPr>
          <p:cNvPr id="5" name="Picture 4" descr="1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3581400"/>
            <a:ext cx="3810000" cy="259015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829800" cy="762000"/>
          </a:xfrm>
        </p:spPr>
        <p:txBody>
          <a:bodyPr/>
          <a:lstStyle/>
          <a:p>
            <a:r>
              <a:rPr lang="en-US" dirty="0" err="1" smtClean="0"/>
              <a:t>Օրինակ</a:t>
            </a:r>
            <a:r>
              <a:rPr lang="en-US" dirty="0" smtClean="0"/>
              <a:t> 1</a:t>
            </a:r>
            <a:endParaRPr lang="en-US" dirty="0"/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1066800"/>
            <a:ext cx="3761509" cy="2433918"/>
          </a:xfr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094948"/>
            <a:ext cx="3810000" cy="2486452"/>
          </a:xfrm>
          <a:prstGeom prst="rect">
            <a:avLst/>
          </a:prstGeom>
        </p:spPr>
      </p:pic>
      <p:pic>
        <p:nvPicPr>
          <p:cNvPr id="6" name="Picture 5" descr="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990600"/>
            <a:ext cx="3810000" cy="2590800"/>
          </a:xfrm>
          <a:prstGeom prst="rect">
            <a:avLst/>
          </a:prstGeom>
        </p:spPr>
      </p:pic>
      <p:pic>
        <p:nvPicPr>
          <p:cNvPr id="7" name="Picture 6" descr="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1" y="3628220"/>
            <a:ext cx="3810000" cy="2601542"/>
          </a:xfrm>
          <a:prstGeom prst="rect">
            <a:avLst/>
          </a:prstGeom>
        </p:spPr>
      </p:pic>
      <p:pic>
        <p:nvPicPr>
          <p:cNvPr id="8" name="Picture 7" descr="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2400" y="3657600"/>
            <a:ext cx="3776022" cy="2590800"/>
          </a:xfrm>
          <a:prstGeom prst="rect">
            <a:avLst/>
          </a:prstGeom>
        </p:spPr>
      </p:pic>
      <p:pic>
        <p:nvPicPr>
          <p:cNvPr id="9" name="Picture 8" descr="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2400" y="3657600"/>
            <a:ext cx="3668203" cy="2488847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371600"/>
            <a:ext cx="5510370" cy="3753268"/>
          </a:xfrm>
          <a:prstGeom prst="rect">
            <a:avLst/>
          </a:prstGeom>
        </p:spPr>
      </p:pic>
      <p:pic>
        <p:nvPicPr>
          <p:cNvPr id="5" name="Picture 4" descr="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71600"/>
            <a:ext cx="5334000" cy="366329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334000" y="2667000"/>
            <a:ext cx="914400" cy="304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10287000" cy="995680"/>
          </a:xfrm>
        </p:spPr>
        <p:txBody>
          <a:bodyPr/>
          <a:lstStyle/>
          <a:p>
            <a:r>
              <a:rPr lang="en-US" b="1" dirty="0" err="1" smtClean="0"/>
              <a:t>Հիերարխիկ</a:t>
            </a:r>
            <a:r>
              <a:rPr lang="en-US" b="1" dirty="0" smtClean="0"/>
              <a:t> </a:t>
            </a:r>
            <a:r>
              <a:rPr lang="en-US" b="1" dirty="0" err="1" smtClean="0"/>
              <a:t>կլաստերացում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53200" y="1447800"/>
            <a:ext cx="4724400" cy="366035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600" b="1" i="1" dirty="0" err="1" smtClean="0"/>
              <a:t>Բնութագրիչները</a:t>
            </a:r>
            <a:endParaRPr lang="en-US" sz="2600" b="1" i="1" dirty="0" smtClean="0"/>
          </a:p>
          <a:p>
            <a:r>
              <a:rPr lang="en-US" sz="2600" dirty="0" err="1" smtClean="0">
                <a:hlinkClick r:id="rId2" action="ppaction://hlinksldjump"/>
              </a:rPr>
              <a:t>Տարբերվողության</a:t>
            </a:r>
            <a:r>
              <a:rPr lang="en-US" sz="2600" dirty="0" smtClean="0">
                <a:hlinkClick r:id="rId2" action="ppaction://hlinksldjump"/>
              </a:rPr>
              <a:t> </a:t>
            </a:r>
            <a:r>
              <a:rPr lang="en-US" sz="2600" dirty="0" err="1" smtClean="0">
                <a:hlinkClick r:id="rId2" action="ppaction://hlinksldjump"/>
              </a:rPr>
              <a:t>աստիճան</a:t>
            </a:r>
            <a:endParaRPr lang="en-US" sz="2600" dirty="0" smtClean="0"/>
          </a:p>
          <a:p>
            <a:r>
              <a:rPr lang="en-US" sz="2600" dirty="0" err="1" smtClean="0"/>
              <a:t>Մակարդակներ</a:t>
            </a:r>
            <a:endParaRPr lang="en-US" sz="2600" dirty="0" smtClean="0"/>
          </a:p>
          <a:p>
            <a:r>
              <a:rPr lang="en-US" sz="2600" dirty="0" err="1" smtClean="0"/>
              <a:t>Դենդրոգրամ</a:t>
            </a:r>
            <a:endParaRPr lang="en-US" sz="2600" dirty="0" smtClean="0"/>
          </a:p>
          <a:p>
            <a:pPr>
              <a:buNone/>
            </a:pPr>
            <a:r>
              <a:rPr lang="en-US" sz="2600" b="1" i="1" dirty="0" err="1" smtClean="0"/>
              <a:t>Տեսակները</a:t>
            </a:r>
            <a:r>
              <a:rPr lang="en-US" sz="2600" b="1" i="1" dirty="0" smtClean="0"/>
              <a:t>՝</a:t>
            </a:r>
          </a:p>
          <a:p>
            <a:r>
              <a:rPr lang="hy-AM" sz="2600" dirty="0" smtClean="0"/>
              <a:t>Ա</a:t>
            </a:r>
            <a:r>
              <a:rPr lang="en-US" sz="2600" dirty="0" err="1" smtClean="0"/>
              <a:t>գլոմերատիվ</a:t>
            </a:r>
            <a:endParaRPr lang="en-US" sz="2600" dirty="0" smtClean="0"/>
          </a:p>
          <a:p>
            <a:r>
              <a:rPr lang="hy-AM" sz="2600" dirty="0" smtClean="0"/>
              <a:t>Բ</a:t>
            </a:r>
            <a:r>
              <a:rPr lang="en-US" sz="2600" dirty="0" err="1" smtClean="0"/>
              <a:t>աժանող</a:t>
            </a:r>
            <a:endParaRPr lang="en-US" sz="2600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3" descr="dend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47800"/>
            <a:ext cx="6397536" cy="396240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187</TotalTime>
  <Words>174</Words>
  <Application>Microsoft Office PowerPoint</Application>
  <PresentationFormat>Custom</PresentationFormat>
  <Paragraphs>55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Origin</vt:lpstr>
      <vt:lpstr>Slide 1</vt:lpstr>
      <vt:lpstr>Slide 2</vt:lpstr>
      <vt:lpstr>Slide 3</vt:lpstr>
      <vt:lpstr>Slide 4</vt:lpstr>
      <vt:lpstr>Slide 5</vt:lpstr>
      <vt:lpstr>Slide 6</vt:lpstr>
      <vt:lpstr>Օրինակ 1</vt:lpstr>
      <vt:lpstr>Slide 8</vt:lpstr>
      <vt:lpstr>Հիերարխիկ կլաստերացում</vt:lpstr>
      <vt:lpstr>Ինչ է տարբերվողության աստիճանը.</vt:lpstr>
      <vt:lpstr>Ագլոմերատիվ և բաժանող հիերարխիայի վիզուալ ներկայացում </vt:lpstr>
      <vt:lpstr>Ագլոմերատիվ կլաստերացիա</vt:lpstr>
      <vt:lpstr>Օրինակ</vt:lpstr>
      <vt:lpstr>Արդյունք՝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Windows User</cp:lastModifiedBy>
  <cp:revision>42</cp:revision>
  <dcterms:created xsi:type="dcterms:W3CDTF">2006-08-16T00:00:00Z</dcterms:created>
  <dcterms:modified xsi:type="dcterms:W3CDTF">2019-01-26T06:19:49Z</dcterms:modified>
</cp:coreProperties>
</file>