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82" r:id="rId5"/>
    <p:sldId id="292" r:id="rId6"/>
    <p:sldId id="298" r:id="rId7"/>
    <p:sldId id="283" r:id="rId8"/>
    <p:sldId id="291" r:id="rId9"/>
    <p:sldId id="297" r:id="rId10"/>
    <p:sldId id="284" r:id="rId11"/>
    <p:sldId id="294" r:id="rId12"/>
    <p:sldId id="299" r:id="rId13"/>
    <p:sldId id="300" r:id="rId14"/>
    <p:sldId id="295" r:id="rId15"/>
    <p:sldId id="285" r:id="rId16"/>
    <p:sldId id="296" r:id="rId17"/>
    <p:sldId id="281" r:id="rId18"/>
    <p:sldId id="301" r:id="rId19"/>
    <p:sldId id="303" r:id="rId20"/>
    <p:sldId id="304" r:id="rId21"/>
    <p:sldId id="305" r:id="rId22"/>
    <p:sldId id="306" r:id="rId23"/>
    <p:sldId id="307" r:id="rId24"/>
    <p:sldId id="30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412" autoAdjust="0"/>
    <p:restoredTop sz="94631" autoAdjust="0"/>
  </p:normalViewPr>
  <p:slideViewPr>
    <p:cSldViewPr snapToGrid="0">
      <p:cViewPr>
        <p:scale>
          <a:sx n="70" d="100"/>
          <a:sy n="70" d="100"/>
        </p:scale>
        <p:origin x="-768" y="-1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D75F2-E693-49FA-8FA0-C6E0E875DCF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0B1868-B8F6-4C12-929E-2A5C8088F705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351E8227-CB11-46B7-B009-19137A6AA155}" type="parTrans" cxnId="{E6EF5BA9-607B-4BA9-A75A-A0EECDE736EE}">
      <dgm:prSet/>
      <dgm:spPr/>
      <dgm:t>
        <a:bodyPr/>
        <a:lstStyle/>
        <a:p>
          <a:endParaRPr lang="en-US"/>
        </a:p>
      </dgm:t>
    </dgm:pt>
    <dgm:pt modelId="{52F22082-CC6E-4623-9732-9D59898798CF}" type="sibTrans" cxnId="{E6EF5BA9-607B-4BA9-A75A-A0EECDE736EE}">
      <dgm:prSet/>
      <dgm:spPr/>
      <dgm:t>
        <a:bodyPr/>
        <a:lstStyle/>
        <a:p>
          <a:endParaRPr lang="en-US"/>
        </a:p>
      </dgm:t>
    </dgm:pt>
    <dgm:pt modelId="{FED9FCC3-D685-4F2F-BD77-9689B23E8FF3}">
      <dgm:prSet phldrT="[Text]"/>
      <dgm:spPr/>
      <dgm:t>
        <a:bodyPr/>
        <a:lstStyle/>
        <a:p>
          <a:r>
            <a:rPr lang="hy-AM" dirty="0" smtClean="0"/>
            <a:t>կատարելապես դասակարգում է</a:t>
          </a:r>
          <a:r>
            <a:rPr lang="en-US" dirty="0" smtClean="0"/>
            <a:t> </a:t>
          </a:r>
          <a:r>
            <a:rPr lang="hy-AM" dirty="0" smtClean="0"/>
            <a:t>բոլոր ուսուցողական դիտարկումները</a:t>
          </a:r>
          <a:endParaRPr lang="en-US" dirty="0"/>
        </a:p>
      </dgm:t>
    </dgm:pt>
    <dgm:pt modelId="{258DEDD7-3D37-4475-BBC3-5ECF1D905006}" type="parTrans" cxnId="{7B6C779A-A7F1-4419-97E9-A4ACA9BCF197}">
      <dgm:prSet/>
      <dgm:spPr/>
      <dgm:t>
        <a:bodyPr/>
        <a:lstStyle/>
        <a:p>
          <a:endParaRPr lang="en-US"/>
        </a:p>
      </dgm:t>
    </dgm:pt>
    <dgm:pt modelId="{5FBC8ADC-01BA-4DF1-9E93-9F38807A6D16}" type="sibTrans" cxnId="{7B6C779A-A7F1-4419-97E9-A4ACA9BCF197}">
      <dgm:prSet/>
      <dgm:spPr/>
      <dgm:t>
        <a:bodyPr/>
        <a:lstStyle/>
        <a:p>
          <a:endParaRPr lang="en-US"/>
        </a:p>
      </dgm:t>
    </dgm:pt>
    <dgm:pt modelId="{2A7E6DF6-9D69-476C-A90E-DB3B1AE89954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F062D193-DB79-4C52-AF25-63F8492507BB}" type="parTrans" cxnId="{2F6D87C5-37A6-4E9F-8752-CD34C6CD3E03}">
      <dgm:prSet/>
      <dgm:spPr/>
      <dgm:t>
        <a:bodyPr/>
        <a:lstStyle/>
        <a:p>
          <a:endParaRPr lang="en-US"/>
        </a:p>
      </dgm:t>
    </dgm:pt>
    <dgm:pt modelId="{6874E537-CD06-4B1E-9872-7CB9D969CD22}" type="sibTrans" cxnId="{2F6D87C5-37A6-4E9F-8752-CD34C6CD3E03}">
      <dgm:prSet/>
      <dgm:spPr/>
      <dgm:t>
        <a:bodyPr/>
        <a:lstStyle/>
        <a:p>
          <a:endParaRPr lang="en-US"/>
        </a:p>
      </dgm:t>
    </dgm:pt>
    <dgm:pt modelId="{6241EF77-F801-4B08-B9A3-C1D6C44DDFF3}">
      <dgm:prSet phldrT="[Text]"/>
      <dgm:spPr/>
      <dgm:t>
        <a:bodyPr/>
        <a:lstStyle/>
        <a:p>
          <a:r>
            <a:rPr lang="hy-AM" dirty="0" smtClean="0"/>
            <a:t>զգայուն է յուրաքանչյուր</a:t>
          </a:r>
          <a:r>
            <a:rPr lang="en-US" dirty="0" smtClean="0"/>
            <a:t> </a:t>
          </a:r>
          <a:r>
            <a:rPr lang="hy-AM" dirty="0" smtClean="0"/>
            <a:t>դիտարկման նկատմամբ</a:t>
          </a:r>
          <a:endParaRPr lang="en-US" dirty="0"/>
        </a:p>
      </dgm:t>
    </dgm:pt>
    <dgm:pt modelId="{42FED2A2-AD0E-400F-A5B1-1E07FEA8D983}" type="parTrans" cxnId="{B55E74F9-17C8-46A8-B882-363E6385D3E3}">
      <dgm:prSet/>
      <dgm:spPr/>
      <dgm:t>
        <a:bodyPr/>
        <a:lstStyle/>
        <a:p>
          <a:endParaRPr lang="en-US"/>
        </a:p>
      </dgm:t>
    </dgm:pt>
    <dgm:pt modelId="{F6C69DC5-226F-4D35-B90D-BBA0D83CB4BB}" type="sibTrans" cxnId="{B55E74F9-17C8-46A8-B882-363E6385D3E3}">
      <dgm:prSet/>
      <dgm:spPr/>
      <dgm:t>
        <a:bodyPr/>
        <a:lstStyle/>
        <a:p>
          <a:endParaRPr lang="en-US"/>
        </a:p>
      </dgm:t>
    </dgm:pt>
    <dgm:pt modelId="{FCBB8CB8-366D-4024-A545-BE56785CC340}" type="pres">
      <dgm:prSet presAssocID="{9FAD75F2-E693-49FA-8FA0-C6E0E875DCF4}" presName="linearFlow" presStyleCnt="0">
        <dgm:presLayoutVars>
          <dgm:dir/>
          <dgm:animLvl val="lvl"/>
          <dgm:resizeHandles val="exact"/>
        </dgm:presLayoutVars>
      </dgm:prSet>
      <dgm:spPr/>
    </dgm:pt>
    <dgm:pt modelId="{0B61BE62-30FD-461F-B824-5F25D024978D}" type="pres">
      <dgm:prSet presAssocID="{050B1868-B8F6-4C12-929E-2A5C8088F705}" presName="composite" presStyleCnt="0"/>
      <dgm:spPr/>
    </dgm:pt>
    <dgm:pt modelId="{F0EC1627-8EF0-44AB-88D0-3D9BB92C3726}" type="pres">
      <dgm:prSet presAssocID="{050B1868-B8F6-4C12-929E-2A5C8088F705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71206C99-C624-4115-AFA9-C9363645598E}" type="pres">
      <dgm:prSet presAssocID="{050B1868-B8F6-4C12-929E-2A5C8088F705}" presName="descendantText" presStyleLbl="alignAcc1" presStyleIdx="0" presStyleCnt="2" custLinFactNeighborX="2820" custLinFactNeighborY="54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380319-A85C-4F3F-A86C-C5753CCDE0F8}" type="pres">
      <dgm:prSet presAssocID="{52F22082-CC6E-4623-9732-9D59898798CF}" presName="sp" presStyleCnt="0"/>
      <dgm:spPr/>
    </dgm:pt>
    <dgm:pt modelId="{C65DD8E7-F0CC-4AD7-A7DB-5E0C2289AC71}" type="pres">
      <dgm:prSet presAssocID="{2A7E6DF6-9D69-476C-A90E-DB3B1AE89954}" presName="composite" presStyleCnt="0"/>
      <dgm:spPr/>
    </dgm:pt>
    <dgm:pt modelId="{D58A8754-7DE5-4BAC-95D1-9A3990907461}" type="pres">
      <dgm:prSet presAssocID="{2A7E6DF6-9D69-476C-A90E-DB3B1AE89954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D0D27E27-4863-4CF8-80BA-ABC59BB1661E}" type="pres">
      <dgm:prSet presAssocID="{2A7E6DF6-9D69-476C-A90E-DB3B1AE89954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6D87C5-37A6-4E9F-8752-CD34C6CD3E03}" srcId="{9FAD75F2-E693-49FA-8FA0-C6E0E875DCF4}" destId="{2A7E6DF6-9D69-476C-A90E-DB3B1AE89954}" srcOrd="1" destOrd="0" parTransId="{F062D193-DB79-4C52-AF25-63F8492507BB}" sibTransId="{6874E537-CD06-4B1E-9872-7CB9D969CD22}"/>
    <dgm:cxn modelId="{B55E74F9-17C8-46A8-B882-363E6385D3E3}" srcId="{2A7E6DF6-9D69-476C-A90E-DB3B1AE89954}" destId="{6241EF77-F801-4B08-B9A3-C1D6C44DDFF3}" srcOrd="0" destOrd="0" parTransId="{42FED2A2-AD0E-400F-A5B1-1E07FEA8D983}" sibTransId="{F6C69DC5-226F-4D35-B90D-BBA0D83CB4BB}"/>
    <dgm:cxn modelId="{ECC53C36-730C-45E2-8ED0-FC93C64C3317}" type="presOf" srcId="{6241EF77-F801-4B08-B9A3-C1D6C44DDFF3}" destId="{D0D27E27-4863-4CF8-80BA-ABC59BB1661E}" srcOrd="0" destOrd="0" presId="urn:microsoft.com/office/officeart/2005/8/layout/chevron2"/>
    <dgm:cxn modelId="{E24DAF8F-866D-4816-A73C-A2AF60CFCB92}" type="presOf" srcId="{050B1868-B8F6-4C12-929E-2A5C8088F705}" destId="{F0EC1627-8EF0-44AB-88D0-3D9BB92C3726}" srcOrd="0" destOrd="0" presId="urn:microsoft.com/office/officeart/2005/8/layout/chevron2"/>
    <dgm:cxn modelId="{E6EF5BA9-607B-4BA9-A75A-A0EECDE736EE}" srcId="{9FAD75F2-E693-49FA-8FA0-C6E0E875DCF4}" destId="{050B1868-B8F6-4C12-929E-2A5C8088F705}" srcOrd="0" destOrd="0" parTransId="{351E8227-CB11-46B7-B009-19137A6AA155}" sibTransId="{52F22082-CC6E-4623-9732-9D59898798CF}"/>
    <dgm:cxn modelId="{9F4F6967-70FD-4040-8C33-F8D0AC0EEA10}" type="presOf" srcId="{FED9FCC3-D685-4F2F-BD77-9689B23E8FF3}" destId="{71206C99-C624-4115-AFA9-C9363645598E}" srcOrd="0" destOrd="0" presId="urn:microsoft.com/office/officeart/2005/8/layout/chevron2"/>
    <dgm:cxn modelId="{3AD04438-37AF-4192-A7F6-6AA46B99335D}" type="presOf" srcId="{2A7E6DF6-9D69-476C-A90E-DB3B1AE89954}" destId="{D58A8754-7DE5-4BAC-95D1-9A3990907461}" srcOrd="0" destOrd="0" presId="urn:microsoft.com/office/officeart/2005/8/layout/chevron2"/>
    <dgm:cxn modelId="{7B6C779A-A7F1-4419-97E9-A4ACA9BCF197}" srcId="{050B1868-B8F6-4C12-929E-2A5C8088F705}" destId="{FED9FCC3-D685-4F2F-BD77-9689B23E8FF3}" srcOrd="0" destOrd="0" parTransId="{258DEDD7-3D37-4475-BBC3-5ECF1D905006}" sibTransId="{5FBC8ADC-01BA-4DF1-9E93-9F38807A6D16}"/>
    <dgm:cxn modelId="{8734CC0B-9996-459D-8D46-3C6B2C9CD945}" type="presOf" srcId="{9FAD75F2-E693-49FA-8FA0-C6E0E875DCF4}" destId="{FCBB8CB8-366D-4024-A545-BE56785CC340}" srcOrd="0" destOrd="0" presId="urn:microsoft.com/office/officeart/2005/8/layout/chevron2"/>
    <dgm:cxn modelId="{036865DC-CD7C-4880-8E4D-66479D6F0CBE}" type="presParOf" srcId="{FCBB8CB8-366D-4024-A545-BE56785CC340}" destId="{0B61BE62-30FD-461F-B824-5F25D024978D}" srcOrd="0" destOrd="0" presId="urn:microsoft.com/office/officeart/2005/8/layout/chevron2"/>
    <dgm:cxn modelId="{D348934C-8C5E-40CE-82F8-2FF88A5E4A1C}" type="presParOf" srcId="{0B61BE62-30FD-461F-B824-5F25D024978D}" destId="{F0EC1627-8EF0-44AB-88D0-3D9BB92C3726}" srcOrd="0" destOrd="0" presId="urn:microsoft.com/office/officeart/2005/8/layout/chevron2"/>
    <dgm:cxn modelId="{3370264E-EEDC-4498-AE5B-5ABD285B4215}" type="presParOf" srcId="{0B61BE62-30FD-461F-B824-5F25D024978D}" destId="{71206C99-C624-4115-AFA9-C9363645598E}" srcOrd="1" destOrd="0" presId="urn:microsoft.com/office/officeart/2005/8/layout/chevron2"/>
    <dgm:cxn modelId="{A4ED58E1-8CEE-41D1-BDA1-343F8299CD3B}" type="presParOf" srcId="{FCBB8CB8-366D-4024-A545-BE56785CC340}" destId="{EE380319-A85C-4F3F-A86C-C5753CCDE0F8}" srcOrd="1" destOrd="0" presId="urn:microsoft.com/office/officeart/2005/8/layout/chevron2"/>
    <dgm:cxn modelId="{0CC7DF97-C042-4B40-B5BD-7F829CF8DCA5}" type="presParOf" srcId="{FCBB8CB8-366D-4024-A545-BE56785CC340}" destId="{C65DD8E7-F0CC-4AD7-A7DB-5E0C2289AC71}" srcOrd="2" destOrd="0" presId="urn:microsoft.com/office/officeart/2005/8/layout/chevron2"/>
    <dgm:cxn modelId="{78925CA4-83D3-4C6F-A950-D82B4EE71AAE}" type="presParOf" srcId="{C65DD8E7-F0CC-4AD7-A7DB-5E0C2289AC71}" destId="{D58A8754-7DE5-4BAC-95D1-9A3990907461}" srcOrd="0" destOrd="0" presId="urn:microsoft.com/office/officeart/2005/8/layout/chevron2"/>
    <dgm:cxn modelId="{FDA6065A-7E5A-4659-8B42-B5CDF0680B8F}" type="presParOf" srcId="{C65DD8E7-F0CC-4AD7-A7DB-5E0C2289AC71}" destId="{D0D27E27-4863-4CF8-80BA-ABC59BB1661E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454FD9-4BA0-4C69-8AED-ED981695363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0FE8E7-DA9A-4F4F-B191-E235ABA1A156}">
      <dgm:prSet phldrT="[Text]"/>
      <dgm:spPr/>
      <dgm:t>
        <a:bodyPr/>
        <a:lstStyle/>
        <a:p>
          <a:r>
            <a:rPr lang="hy-AM" dirty="0" smtClean="0"/>
            <a:t>Հենքային</a:t>
          </a:r>
          <a:r>
            <a:rPr lang="en-US" dirty="0" smtClean="0"/>
            <a:t> վ</a:t>
          </a:r>
          <a:r>
            <a:rPr lang="hy-AM" dirty="0" smtClean="0"/>
            <a:t>եկտորներ</a:t>
          </a:r>
          <a:r>
            <a:rPr lang="en-US" dirty="0" err="1" smtClean="0"/>
            <a:t>ով</a:t>
          </a:r>
          <a:r>
            <a:rPr lang="hy-AM" dirty="0" smtClean="0"/>
            <a:t> դասակարգիչ</a:t>
          </a:r>
          <a:endParaRPr lang="en-US" dirty="0"/>
        </a:p>
      </dgm:t>
    </dgm:pt>
    <dgm:pt modelId="{C2905CDE-258D-4EF0-A59A-2C3C2A6D0D94}" type="parTrans" cxnId="{BFAED63F-EE1D-4449-A498-282F9004583A}">
      <dgm:prSet/>
      <dgm:spPr/>
      <dgm:t>
        <a:bodyPr/>
        <a:lstStyle/>
        <a:p>
          <a:endParaRPr lang="en-US"/>
        </a:p>
      </dgm:t>
    </dgm:pt>
    <dgm:pt modelId="{686E5130-2949-4243-9BF4-1C7526E6CCC4}" type="sibTrans" cxnId="{BFAED63F-EE1D-4449-A498-282F9004583A}">
      <dgm:prSet/>
      <dgm:spPr/>
      <dgm:t>
        <a:bodyPr/>
        <a:lstStyle/>
        <a:p>
          <a:endParaRPr lang="en-US"/>
        </a:p>
      </dgm:t>
    </dgm:pt>
    <dgm:pt modelId="{70230439-4CA9-46B0-86F6-A8C52D558F66}">
      <dgm:prSet phldrT="[Text]"/>
      <dgm:spPr/>
      <dgm:t>
        <a:bodyPr/>
        <a:lstStyle/>
        <a:p>
          <a:r>
            <a:rPr lang="en-US" dirty="0" smtClean="0"/>
            <a:t>Ո</a:t>
          </a:r>
          <a:r>
            <a:rPr lang="hy-AM" dirty="0" smtClean="0"/>
            <a:t>չ խիստ լուսանցքով դասակարգիչ (</a:t>
          </a:r>
          <a:r>
            <a:rPr lang="en-US" dirty="0" smtClean="0"/>
            <a:t>soft margin classifier)</a:t>
          </a:r>
          <a:endParaRPr lang="en-US" dirty="0"/>
        </a:p>
      </dgm:t>
    </dgm:pt>
    <dgm:pt modelId="{EB839EF2-2B2F-46E1-A5DE-013C1BE19CAB}" type="parTrans" cxnId="{8B12291F-12B7-4BE2-ACE6-AB023A7DB53A}">
      <dgm:prSet/>
      <dgm:spPr/>
      <dgm:t>
        <a:bodyPr/>
        <a:lstStyle/>
        <a:p>
          <a:endParaRPr lang="en-US"/>
        </a:p>
      </dgm:t>
    </dgm:pt>
    <dgm:pt modelId="{46D7EA6F-394E-4E8E-B820-E4173502D06B}" type="sibTrans" cxnId="{8B12291F-12B7-4BE2-ACE6-AB023A7DB53A}">
      <dgm:prSet/>
      <dgm:spPr/>
      <dgm:t>
        <a:bodyPr/>
        <a:lstStyle/>
        <a:p>
          <a:endParaRPr lang="en-US"/>
        </a:p>
      </dgm:t>
    </dgm:pt>
    <dgm:pt modelId="{8E016E93-72C4-4D12-A815-6A78831695E8}" type="pres">
      <dgm:prSet presAssocID="{6D454FD9-4BA0-4C69-8AED-ED981695363C}" presName="Name0" presStyleCnt="0">
        <dgm:presLayoutVars>
          <dgm:dir/>
          <dgm:animLvl val="lvl"/>
          <dgm:resizeHandles val="exact"/>
        </dgm:presLayoutVars>
      </dgm:prSet>
      <dgm:spPr/>
    </dgm:pt>
    <dgm:pt modelId="{A13AE07C-4AFA-4E41-BEF6-A9B65DF025A4}" type="pres">
      <dgm:prSet presAssocID="{C10FE8E7-DA9A-4F4F-B191-E235ABA1A156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AA2EAB-331F-412D-B4A5-4A6A1BA5EC02}" type="pres">
      <dgm:prSet presAssocID="{686E5130-2949-4243-9BF4-1C7526E6CCC4}" presName="parTxOnlySpace" presStyleCnt="0"/>
      <dgm:spPr/>
    </dgm:pt>
    <dgm:pt modelId="{DEE5A914-3848-46ED-A3CC-A4C9BB7B3A47}" type="pres">
      <dgm:prSet presAssocID="{70230439-4CA9-46B0-86F6-A8C52D558F66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6DDC47-AD20-4CBD-8A2E-2935E4EC3A62}" type="presOf" srcId="{70230439-4CA9-46B0-86F6-A8C52D558F66}" destId="{DEE5A914-3848-46ED-A3CC-A4C9BB7B3A47}" srcOrd="0" destOrd="0" presId="urn:microsoft.com/office/officeart/2005/8/layout/chevron1"/>
    <dgm:cxn modelId="{5BEAD5DF-D87C-4B0B-BB2A-4AC454E9172B}" type="presOf" srcId="{C10FE8E7-DA9A-4F4F-B191-E235ABA1A156}" destId="{A13AE07C-4AFA-4E41-BEF6-A9B65DF025A4}" srcOrd="0" destOrd="0" presId="urn:microsoft.com/office/officeart/2005/8/layout/chevron1"/>
    <dgm:cxn modelId="{8B12291F-12B7-4BE2-ACE6-AB023A7DB53A}" srcId="{6D454FD9-4BA0-4C69-8AED-ED981695363C}" destId="{70230439-4CA9-46B0-86F6-A8C52D558F66}" srcOrd="1" destOrd="0" parTransId="{EB839EF2-2B2F-46E1-A5DE-013C1BE19CAB}" sibTransId="{46D7EA6F-394E-4E8E-B820-E4173502D06B}"/>
    <dgm:cxn modelId="{BFAED63F-EE1D-4449-A498-282F9004583A}" srcId="{6D454FD9-4BA0-4C69-8AED-ED981695363C}" destId="{C10FE8E7-DA9A-4F4F-B191-E235ABA1A156}" srcOrd="0" destOrd="0" parTransId="{C2905CDE-258D-4EF0-A59A-2C3C2A6D0D94}" sibTransId="{686E5130-2949-4243-9BF4-1C7526E6CCC4}"/>
    <dgm:cxn modelId="{BCCAFEA3-F87D-43FB-A0AD-D3C7C90E51FF}" type="presOf" srcId="{6D454FD9-4BA0-4C69-8AED-ED981695363C}" destId="{8E016E93-72C4-4D12-A815-6A78831695E8}" srcOrd="0" destOrd="0" presId="urn:microsoft.com/office/officeart/2005/8/layout/chevron1"/>
    <dgm:cxn modelId="{72426736-2815-48F3-96F6-A9E2D516A1B6}" type="presParOf" srcId="{8E016E93-72C4-4D12-A815-6A78831695E8}" destId="{A13AE07C-4AFA-4E41-BEF6-A9B65DF025A4}" srcOrd="0" destOrd="0" presId="urn:microsoft.com/office/officeart/2005/8/layout/chevron1"/>
    <dgm:cxn modelId="{E39AA8E1-190E-4A03-8D49-E99D66E8FE7F}" type="presParOf" srcId="{8E016E93-72C4-4D12-A815-6A78831695E8}" destId="{61AA2EAB-331F-412D-B4A5-4A6A1BA5EC02}" srcOrd="1" destOrd="0" presId="urn:microsoft.com/office/officeart/2005/8/layout/chevron1"/>
    <dgm:cxn modelId="{C8FA5C5C-2E2B-4E7D-9C1A-C3AB1AD31113}" type="presParOf" srcId="{8E016E93-72C4-4D12-A815-6A78831695E8}" destId="{DEE5A914-3848-46ED-A3CC-A4C9BB7B3A47}" srcOrd="2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pPr/>
              <a:t>2018/06/29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pPr/>
              <a:t>2018/06/29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xmlns="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xmlns="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xmlns="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ZA" dirty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xmlns="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0E81F30-8FC8-4841-8404-4DC79218B945}"/>
              </a:ext>
            </a:extLst>
          </p:cNvPr>
          <p:cNvSpPr/>
          <p:nvPr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83D29F65-481C-4C80-BB65-121E5AED26B5}"/>
              </a:ext>
            </a:extLst>
          </p:cNvPr>
          <p:cNvSpPr/>
          <p:nvPr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BC39664-EB8B-4A32-915A-D4308F792772}"/>
              </a:ext>
            </a:extLst>
          </p:cNvPr>
          <p:cNvSpPr/>
          <p:nvPr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C6C03AE-289A-4BCC-971C-3400028C8764}"/>
              </a:ext>
            </a:extLst>
          </p:cNvPr>
          <p:cNvSpPr/>
          <p:nvPr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 descr="Slide accent to title box">
            <a:extLst>
              <a:ext uri="{FF2B5EF4-FFF2-40B4-BE49-F238E27FC236}">
                <a16:creationId xmlns:a16="http://schemas.microsoft.com/office/drawing/2014/main" xmlns="" id="{7EF238CB-AB58-4787-8F9C-A1C16929A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ZA"/>
              <a:t>Presentation Title</a:t>
            </a:r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/>
          <a:lstStyle/>
          <a:p>
            <a:r>
              <a:rPr lang="en-ZA"/>
              <a:t>Lorem ipsum dolor sit amet, consectetur adipiscing elit.</a:t>
            </a:r>
            <a:endParaRPr lang="en-ZA" dirty="0"/>
          </a:p>
        </p:txBody>
      </p:sp>
      <p:sp>
        <p:nvSpPr>
          <p:cNvPr id="20" name="Isosceles Triangle 19" descr="Slide shadow to title box">
            <a:extLst>
              <a:ext uri="{FF2B5EF4-FFF2-40B4-BE49-F238E27FC236}">
                <a16:creationId xmlns:a16="http://schemas.microsoft.com/office/drawing/2014/main" xmlns="" id="{545D50A1-D634-4325-B06C-5450FDF7B8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9" name="Picture Placeholder 8" descr="20171206183858-GettyImages-496822526.jpe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1157" r="11157"/>
          <a:stretch>
            <a:fillRect/>
          </a:stretch>
        </p:blipFill>
        <p:spPr/>
      </p:pic>
      <p:sp>
        <p:nvSpPr>
          <p:cNvPr id="10" name="Rectangle 9"/>
          <p:cNvSpPr/>
          <p:nvPr/>
        </p:nvSpPr>
        <p:spPr>
          <a:xfrm>
            <a:off x="0" y="2456597"/>
            <a:ext cx="49131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ԵՐԵՎԱՆԻ </a:t>
            </a:r>
            <a:r>
              <a:rPr lang="en-US" b="1" dirty="0" smtClean="0"/>
              <a:t> ՊԵՏԱԿԱՆ  ՀԱՄԱԼՍԱՐԱՆ</a:t>
            </a:r>
          </a:p>
          <a:p>
            <a:r>
              <a:rPr lang="en-US" b="1" dirty="0" smtClean="0"/>
              <a:t>ՄԱԹԵՄԱՏԻԿԱՅԻ ԵՎ ՄԵԽԱՆԻԿԱՅԻ ՖԱԿՈՒԼՏԵՏ</a:t>
            </a:r>
          </a:p>
          <a:p>
            <a:r>
              <a:rPr lang="en-US" b="1" dirty="0" smtClean="0"/>
              <a:t>ՖԻՆԱՆՍԱԿԱՆ ՄԱԹԵՄԱՏԻԿԱՅԻ ԱՄԲԻՈՆ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00710" y="6274137"/>
            <a:ext cx="1417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Sylfaen" pitchFamily="18" charset="0"/>
              </a:rPr>
              <a:t>Երևան</a:t>
            </a:r>
            <a:r>
              <a:rPr lang="en-US" b="1" dirty="0" smtClean="0">
                <a:latin typeface="Sylfaen" pitchFamily="18" charset="0"/>
              </a:rPr>
              <a:t> </a:t>
            </a:r>
            <a:r>
              <a:rPr lang="en-US" b="1" dirty="0" smtClean="0">
                <a:latin typeface="Sylfaen" pitchFamily="18" charset="0"/>
              </a:rPr>
              <a:t>2018</a:t>
            </a:r>
            <a:endParaRPr lang="ru-RU" dirty="0">
              <a:latin typeface="Sylfae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09230" y="1937982"/>
            <a:ext cx="77928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Կուրսային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աշխատանք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i="1" dirty="0" err="1" smtClean="0">
                <a:latin typeface="Sylfaen" pitchFamily="18" charset="0"/>
              </a:rPr>
              <a:t>Հենքային</a:t>
            </a:r>
            <a:r>
              <a:rPr lang="en-US" sz="2000" b="1" i="1" dirty="0" smtClean="0">
                <a:latin typeface="Sylfaen" pitchFamily="18" charset="0"/>
              </a:rPr>
              <a:t> </a:t>
            </a:r>
            <a:r>
              <a:rPr lang="en-US" sz="2000" b="1" i="1" dirty="0" err="1" smtClean="0">
                <a:latin typeface="Sylfaen" pitchFamily="18" charset="0"/>
              </a:rPr>
              <a:t>վեկտորների</a:t>
            </a:r>
            <a:r>
              <a:rPr lang="en-US" sz="2000" b="1" i="1" dirty="0" smtClean="0">
                <a:latin typeface="Sylfaen" pitchFamily="18" charset="0"/>
              </a:rPr>
              <a:t> </a:t>
            </a:r>
            <a:r>
              <a:rPr lang="en-US" sz="2000" b="1" i="1" dirty="0" err="1" smtClean="0">
                <a:latin typeface="Sylfaen" pitchFamily="18" charset="0"/>
              </a:rPr>
              <a:t>մեթոդ</a:t>
            </a:r>
            <a:endParaRPr lang="en-US" sz="2000" b="1" i="1" dirty="0" smtClean="0">
              <a:latin typeface="Sylfaen" pitchFamily="18" charset="0"/>
            </a:endParaRPr>
          </a:p>
          <a:p>
            <a:pPr algn="ctr"/>
            <a:r>
              <a:rPr lang="en-US" sz="2000" b="1" i="1" dirty="0" smtClean="0">
                <a:latin typeface="Sylfaen" pitchFamily="18" charset="0"/>
                <a:cs typeface="Times New Roman" pitchFamily="18" charset="0"/>
              </a:rPr>
              <a:t>(</a:t>
            </a:r>
            <a:r>
              <a:rPr lang="en-US" sz="2000" b="1" i="1" dirty="0" smtClean="0"/>
              <a:t>Support Vector Machines</a:t>
            </a:r>
            <a:r>
              <a:rPr lang="en-US" sz="2000" b="1" i="1" dirty="0" smtClean="0">
                <a:latin typeface="Sylfaen" pitchFamily="18" charset="0"/>
                <a:cs typeface="Times New Roman" pitchFamily="18" charset="0"/>
              </a:rPr>
              <a:t>)</a:t>
            </a:r>
            <a:endParaRPr lang="en-US" sz="2000" b="1" dirty="0">
              <a:latin typeface="Sylfae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78723" y="4053384"/>
            <a:ext cx="5650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err="1" smtClean="0">
                <a:latin typeface="Sylfaen" pitchFamily="18" charset="0"/>
              </a:rPr>
              <a:t>Ուսանողուհի</a:t>
            </a:r>
            <a:r>
              <a:rPr lang="en-US" b="1" i="1" dirty="0" smtClean="0">
                <a:latin typeface="Sylfaen" pitchFamily="18" charset="0"/>
              </a:rPr>
              <a:t>՝          </a:t>
            </a:r>
            <a:r>
              <a:rPr lang="en-US" b="1" i="1" dirty="0" smtClean="0">
                <a:latin typeface="Sylfaen" pitchFamily="18" charset="0"/>
              </a:rPr>
              <a:t>             </a:t>
            </a:r>
            <a:r>
              <a:rPr lang="en-US" b="1" i="1" dirty="0" err="1" smtClean="0">
                <a:latin typeface="Sylfaen" pitchFamily="18" charset="0"/>
              </a:rPr>
              <a:t>Սարգսյան</a:t>
            </a:r>
            <a:r>
              <a:rPr lang="en-US" b="1" i="1" dirty="0" smtClean="0">
                <a:latin typeface="Sylfaen" pitchFamily="18" charset="0"/>
              </a:rPr>
              <a:t> </a:t>
            </a:r>
            <a:r>
              <a:rPr lang="en-US" b="1" i="1" dirty="0" err="1" smtClean="0">
                <a:latin typeface="Sylfaen" pitchFamily="18" charset="0"/>
              </a:rPr>
              <a:t>Մարիամ</a:t>
            </a:r>
            <a:r>
              <a:rPr lang="en-US" b="1" i="1" dirty="0" smtClean="0">
                <a:latin typeface="Sylfaen" pitchFamily="18" charset="0"/>
              </a:rPr>
              <a:t>                                       </a:t>
            </a:r>
            <a:r>
              <a:rPr lang="en-US" b="1" i="1" dirty="0" err="1" smtClean="0">
                <a:latin typeface="Sylfaen" pitchFamily="18" charset="0"/>
              </a:rPr>
              <a:t>Ղեկավար</a:t>
            </a:r>
            <a:r>
              <a:rPr lang="en-US" b="1" i="1" dirty="0" smtClean="0">
                <a:latin typeface="Sylfaen" pitchFamily="18" charset="0"/>
              </a:rPr>
              <a:t>՝  </a:t>
            </a:r>
            <a:r>
              <a:rPr lang="en-US" b="1" i="1" dirty="0" err="1" smtClean="0">
                <a:latin typeface="Sylfaen" pitchFamily="18" charset="0"/>
              </a:rPr>
              <a:t>ֆ.գ.դ</a:t>
            </a:r>
            <a:r>
              <a:rPr lang="en-US" b="1" i="1" dirty="0" smtClean="0">
                <a:latin typeface="Sylfaen" pitchFamily="18" charset="0"/>
              </a:rPr>
              <a:t>. </a:t>
            </a:r>
            <a:r>
              <a:rPr lang="en-US" b="1" i="1" dirty="0" err="1" smtClean="0">
                <a:latin typeface="Sylfaen" pitchFamily="18" charset="0"/>
              </a:rPr>
              <a:t>դոցենտ</a:t>
            </a:r>
            <a:r>
              <a:rPr lang="en-US" b="1" i="1" dirty="0" smtClean="0">
                <a:latin typeface="Sylfaen" pitchFamily="18" charset="0"/>
              </a:rPr>
              <a:t>  </a:t>
            </a:r>
            <a:r>
              <a:rPr lang="en-US" b="1" i="1" dirty="0" err="1" smtClean="0">
                <a:latin typeface="Sylfaen" pitchFamily="18" charset="0"/>
              </a:rPr>
              <a:t>Միքայել</a:t>
            </a:r>
            <a:r>
              <a:rPr lang="en-US" b="1" i="1" dirty="0" smtClean="0">
                <a:latin typeface="Sylfaen" pitchFamily="18" charset="0"/>
              </a:rPr>
              <a:t> </a:t>
            </a:r>
            <a:r>
              <a:rPr lang="en-US" b="1" i="1" dirty="0" err="1" smtClean="0">
                <a:latin typeface="Sylfaen" pitchFamily="18" charset="0"/>
              </a:rPr>
              <a:t>Պողոսյան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7420" y="0"/>
            <a:ext cx="10112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sz="2400" b="1" dirty="0" smtClean="0"/>
              <a:t>Հենքային վեկտորներով դասակարգիչ</a:t>
            </a:r>
            <a:r>
              <a:rPr lang="en-US" sz="2400" b="1" dirty="0" smtClean="0"/>
              <a:t> (Support Vector Classifiers)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93911" y="1066253"/>
            <a:ext cx="78474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sz="1600" i="1" dirty="0" smtClean="0"/>
              <a:t>Կապույտ և վարդագույն գույներով բերված են դիտարկումների</a:t>
            </a:r>
          </a:p>
          <a:p>
            <a:r>
              <a:rPr lang="hy-AM" sz="1600" i="1" dirty="0" smtClean="0"/>
              <a:t>դասեր, որոնք հիպերհարթությամբ բաժանելի չեն, այսինքն</a:t>
            </a:r>
          </a:p>
          <a:p>
            <a:r>
              <a:rPr lang="hy-AM" sz="1600" i="1" dirty="0" smtClean="0"/>
              <a:t>մաքսիմալ լուսանցքով դասակարգիչը կիրառելի չէ:</a:t>
            </a:r>
            <a:endParaRPr lang="en-US" sz="1600" i="1" dirty="0"/>
          </a:p>
        </p:txBody>
      </p:sp>
      <p:pic>
        <p:nvPicPr>
          <p:cNvPr id="8194" name="Picture 2" descr="C:\Users\user\Desktop\chbaj dep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774" y="856895"/>
            <a:ext cx="3357349" cy="2672911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3556212"/>
            <a:ext cx="4981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sz="1600" b="1" dirty="0" smtClean="0"/>
              <a:t>Բաժանող </a:t>
            </a:r>
            <a:r>
              <a:rPr lang="en-US" sz="1600" b="1" dirty="0" smtClean="0"/>
              <a:t> </a:t>
            </a:r>
            <a:r>
              <a:rPr lang="hy-AM" sz="1600" b="1" dirty="0" smtClean="0"/>
              <a:t>հիպերհարթության</a:t>
            </a:r>
            <a:r>
              <a:rPr lang="en-US" sz="1600" b="1" dirty="0" smtClean="0"/>
              <a:t> </a:t>
            </a:r>
            <a:r>
              <a:rPr lang="hy-AM" sz="1600" b="1" dirty="0" smtClean="0"/>
              <a:t>վրա </a:t>
            </a:r>
            <a:r>
              <a:rPr lang="hy-AM" sz="1600" b="1" dirty="0" smtClean="0"/>
              <a:t>հիմնված </a:t>
            </a:r>
            <a:r>
              <a:rPr lang="hy-AM" sz="1600" b="1" dirty="0" smtClean="0"/>
              <a:t>դասակարգիչը</a:t>
            </a:r>
            <a:r>
              <a:rPr lang="en-US" sz="1600" b="1" dirty="0" smtClean="0"/>
              <a:t>  </a:t>
            </a:r>
            <a:r>
              <a:rPr lang="en-US" sz="1600" b="1" dirty="0" err="1" smtClean="0"/>
              <a:t>օժտված</a:t>
            </a:r>
            <a:r>
              <a:rPr lang="en-US" sz="1600" b="1" dirty="0" smtClean="0"/>
              <a:t> է </a:t>
            </a:r>
            <a:r>
              <a:rPr lang="en-US" sz="1600" b="1" dirty="0" err="1" smtClean="0"/>
              <a:t>հետևյալ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հատկություններով</a:t>
            </a:r>
            <a:r>
              <a:rPr lang="en-US" sz="1600" b="1" dirty="0" smtClean="0"/>
              <a:t>՝ </a:t>
            </a:r>
          </a:p>
        </p:txBody>
      </p:sp>
      <p:pic>
        <p:nvPicPr>
          <p:cNvPr id="8195" name="Picture 3" descr="C:\Users\user\Desktop\MarLaTex\555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18087" y="2412811"/>
            <a:ext cx="7173913" cy="3162300"/>
          </a:xfrm>
          <a:prstGeom prst="rect">
            <a:avLst/>
          </a:prstGeom>
          <a:noFill/>
        </p:spPr>
      </p:pic>
      <p:graphicFrame>
        <p:nvGraphicFramePr>
          <p:cNvPr id="11" name="Diagram 10"/>
          <p:cNvGraphicFramePr/>
          <p:nvPr/>
        </p:nvGraphicFramePr>
        <p:xfrm>
          <a:off x="0" y="4490114"/>
          <a:ext cx="4913194" cy="169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AutoShape 51"/>
          <p:cNvSpPr>
            <a:spLocks noChangeArrowheads="1"/>
          </p:cNvSpPr>
          <p:nvPr/>
        </p:nvSpPr>
        <p:spPr bwMode="auto">
          <a:xfrm rot="20927643">
            <a:off x="3751618" y="5268495"/>
            <a:ext cx="2926069" cy="1741267"/>
          </a:xfrm>
          <a:prstGeom prst="star32">
            <a:avLst>
              <a:gd name="adj" fmla="val 37500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hy-AM" dirty="0" smtClean="0"/>
              <a:t>Գերհամընկն</a:t>
            </a:r>
            <a:r>
              <a:rPr lang="en-US" dirty="0" err="1" smtClean="0"/>
              <a:t>ման</a:t>
            </a:r>
            <a:r>
              <a:rPr lang="en-US" dirty="0" smtClean="0"/>
              <a:t>  (</a:t>
            </a:r>
            <a:r>
              <a:rPr lang="en-US" dirty="0" err="1" smtClean="0"/>
              <a:t>overfit</a:t>
            </a:r>
            <a:r>
              <a:rPr lang="en-US" dirty="0" smtClean="0"/>
              <a:t>) </a:t>
            </a:r>
            <a:r>
              <a:rPr lang="en-US" dirty="0" err="1" smtClean="0"/>
              <a:t>վտանգ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9" name="Rectangle 8"/>
          <p:cNvSpPr/>
          <p:nvPr/>
        </p:nvSpPr>
        <p:spPr>
          <a:xfrm>
            <a:off x="259307" y="313899"/>
            <a:ext cx="1149141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sz="2800" dirty="0" smtClean="0"/>
              <a:t>Այս դեպքում պետք է դիտարկել հիպերհարթության վրա</a:t>
            </a:r>
          </a:p>
          <a:p>
            <a:r>
              <a:rPr lang="hy-AM" sz="2800" dirty="0" smtClean="0"/>
              <a:t>հիմնված այնպիսի դասակարգիչ, որը երկու դասերը չի </a:t>
            </a:r>
            <a:r>
              <a:rPr lang="hy-AM" sz="2800" dirty="0" smtClean="0"/>
              <a:t>բաժանում</a:t>
            </a:r>
            <a:r>
              <a:rPr lang="en-US" sz="2800" dirty="0" smtClean="0"/>
              <a:t> </a:t>
            </a:r>
            <a:r>
              <a:rPr lang="hy-AM" sz="2800" dirty="0" smtClean="0"/>
              <a:t>կատարելապես</a:t>
            </a:r>
            <a:r>
              <a:rPr lang="hy-AM" sz="2800" dirty="0" smtClean="0"/>
              <a:t>, ի </a:t>
            </a:r>
            <a:r>
              <a:rPr lang="hy-AM" sz="2800" dirty="0" smtClean="0"/>
              <a:t>շահ</a:t>
            </a:r>
            <a:r>
              <a:rPr lang="en-US" sz="2800" dirty="0" smtClean="0"/>
              <a:t>՝</a:t>
            </a:r>
          </a:p>
          <a:p>
            <a:endParaRPr lang="hy-AM" sz="2800" dirty="0" smtClean="0"/>
          </a:p>
          <a:p>
            <a:r>
              <a:rPr lang="hy-AM" sz="2800" dirty="0" smtClean="0"/>
              <a:t>• յուրաքանչյուր դիտարկման անհատապես </a:t>
            </a:r>
            <a:r>
              <a:rPr lang="hy-AM" sz="2800" dirty="0" smtClean="0"/>
              <a:t>կարևորման</a:t>
            </a:r>
            <a:endParaRPr lang="en-US" sz="2800" dirty="0" smtClean="0"/>
          </a:p>
          <a:p>
            <a:endParaRPr lang="hy-AM" sz="2800" dirty="0" smtClean="0"/>
          </a:p>
          <a:p>
            <a:r>
              <a:rPr lang="hy-AM" sz="2800" dirty="0" smtClean="0"/>
              <a:t>• ուսուցողական դիտարկումների մեծամասնության ավելի</a:t>
            </a:r>
          </a:p>
          <a:p>
            <a:r>
              <a:rPr lang="hy-AM" sz="2800" dirty="0" smtClean="0"/>
              <a:t>լավ </a:t>
            </a:r>
            <a:r>
              <a:rPr lang="en-US" sz="2800" dirty="0" smtClean="0"/>
              <a:t> </a:t>
            </a:r>
            <a:r>
              <a:rPr lang="hy-AM" sz="2800" dirty="0" smtClean="0"/>
              <a:t>դասակարգման</a:t>
            </a:r>
            <a:endParaRPr lang="en-US" sz="2800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394269" y="3616655"/>
          <a:ext cx="8128000" cy="2961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AutoShape 20"/>
          <p:cNvSpPr>
            <a:spLocks noChangeArrowheads="1"/>
          </p:cNvSpPr>
          <p:nvPr/>
        </p:nvSpPr>
        <p:spPr bwMode="auto">
          <a:xfrm rot="1048987">
            <a:off x="7902555" y="3959922"/>
            <a:ext cx="4440838" cy="1354723"/>
          </a:xfrm>
          <a:prstGeom prst="wedgeRectCallout">
            <a:avLst>
              <a:gd name="adj1" fmla="val -48696"/>
              <a:gd name="adj2" fmla="val 82273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hy-AM" dirty="0" smtClean="0"/>
              <a:t>որոշ դիտարկումների թույլ է տալիս</a:t>
            </a:r>
          </a:p>
          <a:p>
            <a:r>
              <a:rPr lang="hy-AM" dirty="0" smtClean="0"/>
              <a:t>գտնվելու լուսանցքի կամ նույնիսկ հիպերհարթության ոչ ճիշտ</a:t>
            </a:r>
          </a:p>
          <a:p>
            <a:r>
              <a:rPr lang="hy-AM" dirty="0" smtClean="0"/>
              <a:t>կողմում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542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  <p:sp>
        <p:nvSpPr>
          <p:cNvPr id="16" name="TextBox 15" descr="Accent design to caption block">
            <a:extLst>
              <a:ext uri="{FF2B5EF4-FFF2-40B4-BE49-F238E27FC236}">
                <a16:creationId xmlns:a16="http://schemas.microsoft.com/office/drawing/2014/main" xmlns="" id="{03888866-542D-43D4-BFE1-045D363519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-1" y="4813138"/>
            <a:ext cx="691517" cy="1026777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17" name="Isosceles Triangle 16" descr="Shadow accent to title">
            <a:extLst>
              <a:ext uri="{FF2B5EF4-FFF2-40B4-BE49-F238E27FC236}">
                <a16:creationId xmlns:a16="http://schemas.microsoft.com/office/drawing/2014/main" xmlns="" id="{667AA2A8-C66E-4F4C-A6E7-E7ABCE7E9E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463958" y="561010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9" name="Isosceles Triangle 18" descr="To shadow accent to title">
            <a:extLst>
              <a:ext uri="{FF2B5EF4-FFF2-40B4-BE49-F238E27FC236}">
                <a16:creationId xmlns:a16="http://schemas.microsoft.com/office/drawing/2014/main" xmlns="" id="{ABF5B12D-6F10-4377-9094-B3E79ECB1B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 flipV="1">
            <a:off x="463958" y="486037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9218" name="Picture 2" descr="C:\Users\user\Desktop\MarLaTex\666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1325" y="2770495"/>
            <a:ext cx="6250675" cy="3409458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63773" y="395784"/>
            <a:ext cx="106998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sz="2000" dirty="0" smtClean="0"/>
              <a:t>Հիպերհարթությունը ընտրված է այնպես, </a:t>
            </a:r>
            <a:r>
              <a:rPr lang="hy-AM" sz="2000" dirty="0" smtClean="0"/>
              <a:t>որ</a:t>
            </a:r>
            <a:r>
              <a:rPr lang="en-US" sz="2000" dirty="0" smtClean="0"/>
              <a:t> </a:t>
            </a:r>
            <a:r>
              <a:rPr lang="hy-AM" sz="2000" dirty="0" smtClean="0"/>
              <a:t>ճշգրիտ </a:t>
            </a:r>
            <a:r>
              <a:rPr lang="hy-AM" sz="2000" dirty="0" smtClean="0"/>
              <a:t>բաժանի ուսուցողական դիտարկումների մեծ </a:t>
            </a:r>
            <a:r>
              <a:rPr lang="hy-AM" sz="2000" dirty="0" smtClean="0"/>
              <a:t>մասը</a:t>
            </a:r>
            <a:r>
              <a:rPr lang="en-US" sz="2000" dirty="0" smtClean="0"/>
              <a:t> </a:t>
            </a:r>
            <a:r>
              <a:rPr lang="hy-AM" sz="2000" dirty="0" smtClean="0"/>
              <a:t>երկու </a:t>
            </a:r>
            <a:r>
              <a:rPr lang="hy-AM" sz="2000" dirty="0" smtClean="0"/>
              <a:t>դասերի, այսինքն հնարավոր է նաև մի քանի </a:t>
            </a:r>
            <a:r>
              <a:rPr lang="hy-AM" sz="2000" dirty="0" smtClean="0"/>
              <a:t>դիտարկումների</a:t>
            </a:r>
            <a:r>
              <a:rPr lang="en-US" sz="2000" dirty="0" smtClean="0"/>
              <a:t> </a:t>
            </a:r>
            <a:r>
              <a:rPr lang="hy-AM" sz="2000" dirty="0" smtClean="0"/>
              <a:t>սխալ </a:t>
            </a:r>
            <a:r>
              <a:rPr lang="hy-AM" sz="2000" dirty="0" smtClean="0"/>
              <a:t>դասակարգում: </a:t>
            </a:r>
            <a:r>
              <a:rPr lang="hy-AM" sz="2000" dirty="0" smtClean="0"/>
              <a:t>Սա</a:t>
            </a:r>
            <a:r>
              <a:rPr lang="en-US" sz="2000" dirty="0" smtClean="0"/>
              <a:t> </a:t>
            </a:r>
            <a:r>
              <a:rPr lang="hy-AM" sz="2000" dirty="0" smtClean="0"/>
              <a:t>համարվում </a:t>
            </a:r>
            <a:r>
              <a:rPr lang="hy-AM" sz="2000" dirty="0" smtClean="0"/>
              <a:t>է օպտիմիզացիայի </a:t>
            </a:r>
            <a:r>
              <a:rPr lang="hy-AM" sz="2000" dirty="0" smtClean="0"/>
              <a:t>հետևյալ</a:t>
            </a:r>
            <a:r>
              <a:rPr lang="en-US" sz="2000" dirty="0" smtClean="0"/>
              <a:t> </a:t>
            </a:r>
            <a:r>
              <a:rPr lang="hy-AM" sz="2000" dirty="0" smtClean="0"/>
              <a:t>խնդրի </a:t>
            </a:r>
            <a:r>
              <a:rPr lang="hy-AM" sz="2000" dirty="0" smtClean="0"/>
              <a:t>լուծումը՝</a:t>
            </a:r>
            <a:endParaRPr lang="en-US" sz="2000" dirty="0"/>
          </a:p>
        </p:txBody>
      </p:sp>
      <p:pic>
        <p:nvPicPr>
          <p:cNvPr id="9219" name="Picture 3" descr="C:\Users\user\Desktop\օպտիմ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421" y="1883391"/>
            <a:ext cx="5691115" cy="2947917"/>
          </a:xfrm>
          <a:prstGeom prst="rect">
            <a:avLst/>
          </a:prstGeom>
          <a:noFill/>
        </p:spPr>
      </p:pic>
      <p:sp>
        <p:nvSpPr>
          <p:cNvPr id="13" name="AutoShape 18"/>
          <p:cNvSpPr>
            <a:spLocks noChangeArrowheads="1"/>
          </p:cNvSpPr>
          <p:nvPr/>
        </p:nvSpPr>
        <p:spPr bwMode="auto">
          <a:xfrm rot="20726294">
            <a:off x="3675930" y="5224869"/>
            <a:ext cx="3120275" cy="908713"/>
          </a:xfrm>
          <a:prstGeom prst="wedgeRectCallout">
            <a:avLst>
              <a:gd name="adj1" fmla="val -71739"/>
              <a:gd name="adj2" fmla="val -206409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hy-AM" dirty="0" smtClean="0"/>
              <a:t>ոչ բացասական կարգավորող պարամետր է (</a:t>
            </a:r>
            <a:r>
              <a:rPr lang="en-US" dirty="0" smtClean="0"/>
              <a:t>tuning parameter</a:t>
            </a:r>
            <a:r>
              <a:rPr lang="en-US" dirty="0" smtClean="0"/>
              <a:t>)</a:t>
            </a:r>
            <a:endParaRPr lang="en-US" sz="1800" i="1" dirty="0">
              <a:solidFill>
                <a:schemeClr val="hlink"/>
              </a:solidFill>
            </a:endParaRPr>
          </a:p>
        </p:txBody>
      </p:sp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5055359" y="1651380"/>
            <a:ext cx="4880212" cy="791569"/>
          </a:xfrm>
          <a:prstGeom prst="wedgeRectCallout">
            <a:avLst>
              <a:gd name="adj1" fmla="val -96901"/>
              <a:gd name="adj2" fmla="val 19022"/>
            </a:avLst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 smtClean="0"/>
              <a:t>Լ</a:t>
            </a:r>
            <a:r>
              <a:rPr lang="hy-AM" dirty="0" smtClean="0"/>
              <a:t>ուսանցքի լայնքն</a:t>
            </a:r>
            <a:r>
              <a:rPr lang="en-US" dirty="0" smtClean="0"/>
              <a:t> է, </a:t>
            </a:r>
            <a:r>
              <a:rPr lang="hy-AM" dirty="0" smtClean="0"/>
              <a:t>նպատակը այն հնարավորինս մեծ դարձնելն է: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 rot="483274">
            <a:off x="3727094" y="2637318"/>
            <a:ext cx="2724439" cy="648377"/>
          </a:xfrm>
          <a:prstGeom prst="wedgeRectCallout">
            <a:avLst>
              <a:gd name="adj1" fmla="val -109223"/>
              <a:gd name="adj2" fmla="val -7478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 err="1" smtClean="0"/>
              <a:t>լրացուցիչ</a:t>
            </a:r>
            <a:r>
              <a:rPr lang="hy-AM" dirty="0" smtClean="0"/>
              <a:t> </a:t>
            </a:r>
            <a:r>
              <a:rPr lang="hy-AM" dirty="0" smtClean="0"/>
              <a:t>փոփոխականներ</a:t>
            </a:r>
          </a:p>
          <a:p>
            <a:r>
              <a:rPr lang="en-US" dirty="0" smtClean="0"/>
              <a:t>(slack variables)</a:t>
            </a:r>
            <a:endParaRPr lang="en-US" dirty="0"/>
          </a:p>
        </p:txBody>
      </p:sp>
      <p:sp>
        <p:nvSpPr>
          <p:cNvPr id="22" name="AutoShape 50"/>
          <p:cNvSpPr>
            <a:spLocks noChangeArrowheads="1"/>
          </p:cNvSpPr>
          <p:nvPr/>
        </p:nvSpPr>
        <p:spPr bwMode="auto">
          <a:xfrm rot="281592">
            <a:off x="35531" y="5215948"/>
            <a:ext cx="3201053" cy="999700"/>
          </a:xfrm>
          <a:prstGeom prst="wedgeRectCallout">
            <a:avLst>
              <a:gd name="adj1" fmla="val 23125"/>
              <a:gd name="adj2" fmla="val -90362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 smtClean="0"/>
              <a:t>ՀՎ </a:t>
            </a:r>
            <a:r>
              <a:rPr lang="en-US" dirty="0" err="1" smtClean="0"/>
              <a:t>մեթոդի</a:t>
            </a:r>
            <a:r>
              <a:rPr lang="en-US" dirty="0" smtClean="0"/>
              <a:t> </a:t>
            </a:r>
            <a:r>
              <a:rPr lang="en-US" dirty="0" smtClean="0"/>
              <a:t>հ</a:t>
            </a:r>
            <a:r>
              <a:rPr lang="hy-AM" dirty="0" smtClean="0"/>
              <a:t>աշվարկը</a:t>
            </a:r>
            <a:r>
              <a:rPr lang="en-US" dirty="0" smtClean="0"/>
              <a:t>  և </a:t>
            </a:r>
            <a:r>
              <a:rPr lang="en-US" dirty="0" err="1" smtClean="0"/>
              <a:t>այլ</a:t>
            </a:r>
            <a:r>
              <a:rPr lang="en-US" dirty="0" smtClean="0"/>
              <a:t> </a:t>
            </a:r>
            <a:r>
              <a:rPr lang="hy-AM" dirty="0" smtClean="0"/>
              <a:t>մանրամասներ </a:t>
            </a:r>
            <a:r>
              <a:rPr lang="hy-AM" dirty="0" smtClean="0"/>
              <a:t>տեխնիկական բնույթ ունեն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521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05" y="554830"/>
            <a:ext cx="11328000" cy="432000"/>
          </a:xfrm>
        </p:spPr>
        <p:txBody>
          <a:bodyPr/>
          <a:lstStyle/>
          <a:p>
            <a:r>
              <a:rPr lang="en-US" dirty="0" err="1" smtClean="0"/>
              <a:t>Կարևոր</a:t>
            </a:r>
            <a:r>
              <a:rPr lang="en-US" dirty="0" smtClean="0"/>
              <a:t> </a:t>
            </a:r>
            <a:r>
              <a:rPr lang="en-US" dirty="0" err="1" smtClean="0"/>
              <a:t>դիտարկումներ</a:t>
            </a:r>
            <a:r>
              <a:rPr lang="en-US" dirty="0" smtClean="0"/>
              <a:t> </a:t>
            </a:r>
            <a:r>
              <a:rPr lang="en-US" dirty="0" err="1" smtClean="0"/>
              <a:t>խնդրի</a:t>
            </a:r>
            <a:r>
              <a:rPr lang="en-US" dirty="0" smtClean="0"/>
              <a:t> </a:t>
            </a:r>
            <a:r>
              <a:rPr lang="en-US" dirty="0" err="1" smtClean="0"/>
              <a:t>վերաբերյալ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13</a:t>
            </a:fld>
            <a:endParaRPr lang="en-ZA" dirty="0"/>
          </a:p>
        </p:txBody>
      </p:sp>
      <p:sp>
        <p:nvSpPr>
          <p:cNvPr id="5" name="Rectangle 4"/>
          <p:cNvSpPr/>
          <p:nvPr/>
        </p:nvSpPr>
        <p:spPr>
          <a:xfrm>
            <a:off x="327546" y="1282889"/>
            <a:ext cx="607325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C-</a:t>
            </a:r>
            <a:r>
              <a:rPr lang="hy-AM" sz="2000" dirty="0" smtClean="0"/>
              <a:t>ն կարգավորող պարամետր է, որը </a:t>
            </a:r>
            <a:r>
              <a:rPr lang="hy-AM" sz="2000" dirty="0" smtClean="0"/>
              <a:t>հիմնականում</a:t>
            </a:r>
            <a:r>
              <a:rPr lang="en-US" sz="2000" dirty="0" smtClean="0"/>
              <a:t> </a:t>
            </a:r>
            <a:r>
              <a:rPr lang="hy-AM" sz="2000" dirty="0" smtClean="0"/>
              <a:t>ընտրվում </a:t>
            </a:r>
            <a:r>
              <a:rPr lang="hy-AM" sz="2000" dirty="0" smtClean="0"/>
              <a:t>է </a:t>
            </a:r>
            <a:r>
              <a:rPr lang="en-US" sz="2000" dirty="0" smtClean="0"/>
              <a:t>cross-validation-</a:t>
            </a:r>
            <a:r>
              <a:rPr lang="hy-AM" sz="2000" dirty="0" smtClean="0"/>
              <a:t>ի </a:t>
            </a:r>
            <a:r>
              <a:rPr lang="hy-AM" sz="2000" dirty="0" smtClean="0"/>
              <a:t>միջոցով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C-</a:t>
            </a:r>
            <a:r>
              <a:rPr lang="hy-AM" sz="2000" dirty="0" smtClean="0"/>
              <a:t>ն վերահսկում է վիճակագրական </a:t>
            </a:r>
            <a:r>
              <a:rPr lang="hy-AM" sz="2000" dirty="0" smtClean="0"/>
              <a:t>շեղում-վարիացիա</a:t>
            </a:r>
            <a:r>
              <a:rPr lang="en-US" sz="2000" dirty="0" smtClean="0"/>
              <a:t> (bias-variance</a:t>
            </a:r>
            <a:r>
              <a:rPr lang="en-US" sz="2000" dirty="0" smtClean="0"/>
              <a:t>) </a:t>
            </a:r>
            <a:r>
              <a:rPr lang="hy-AM" sz="2000" dirty="0" smtClean="0"/>
              <a:t>հակակշիռը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hy-AM" sz="2000" dirty="0" smtClean="0"/>
              <a:t>դիտարկումը,</a:t>
            </a:r>
            <a:r>
              <a:rPr lang="en-US" sz="2000" dirty="0" smtClean="0"/>
              <a:t> </a:t>
            </a:r>
            <a:r>
              <a:rPr lang="hy-AM" sz="2000" dirty="0" smtClean="0"/>
              <a:t>որը </a:t>
            </a:r>
            <a:r>
              <a:rPr lang="hy-AM" sz="2000" dirty="0" smtClean="0"/>
              <a:t>ընկած է լուսանցքի ճիշտ կողմում չի ազդում </a:t>
            </a:r>
            <a:r>
              <a:rPr lang="hy-AM" sz="2000" dirty="0" smtClean="0"/>
              <a:t>հենքային</a:t>
            </a:r>
            <a:r>
              <a:rPr lang="en-US" sz="2000" dirty="0" smtClean="0"/>
              <a:t> </a:t>
            </a:r>
            <a:r>
              <a:rPr lang="hy-AM" sz="2000" dirty="0" smtClean="0"/>
              <a:t>վեկտորներով </a:t>
            </a:r>
            <a:r>
              <a:rPr lang="hy-AM" sz="2000" dirty="0" smtClean="0"/>
              <a:t>դասակարգչի </a:t>
            </a:r>
            <a:r>
              <a:rPr lang="hy-AM" sz="2000" dirty="0" smtClean="0"/>
              <a:t>վրա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ե</a:t>
            </a:r>
            <a:r>
              <a:rPr lang="hy-AM" sz="2000" dirty="0" smtClean="0"/>
              <a:t>րբ </a:t>
            </a:r>
            <a:r>
              <a:rPr lang="en-US" sz="2000" dirty="0" smtClean="0"/>
              <a:t>C-</a:t>
            </a:r>
            <a:r>
              <a:rPr lang="hy-AM" sz="2000" dirty="0" smtClean="0"/>
              <a:t>ն մեծ է, </a:t>
            </a:r>
            <a:r>
              <a:rPr lang="hy-AM" sz="2000" dirty="0" smtClean="0"/>
              <a:t>լուսանցքը </a:t>
            </a:r>
            <a:r>
              <a:rPr lang="hy-AM" sz="2000" dirty="0" smtClean="0"/>
              <a:t>ևս մեծ է, </a:t>
            </a:r>
            <a:r>
              <a:rPr lang="hy-AM" sz="2000" dirty="0" smtClean="0"/>
              <a:t>շատ</a:t>
            </a:r>
            <a:r>
              <a:rPr lang="en-US" sz="2000" dirty="0" smtClean="0"/>
              <a:t> </a:t>
            </a:r>
            <a:r>
              <a:rPr lang="hy-AM" sz="2000" dirty="0" smtClean="0"/>
              <a:t>դիտարկումներ </a:t>
            </a:r>
            <a:r>
              <a:rPr lang="hy-AM" sz="2000" dirty="0" smtClean="0"/>
              <a:t>խախտում են լուսանցքը, հետևաբար կան </a:t>
            </a:r>
            <a:r>
              <a:rPr lang="hy-AM" sz="2000" dirty="0" smtClean="0"/>
              <a:t>մեծ</a:t>
            </a:r>
            <a:r>
              <a:rPr lang="en-US" sz="2000" dirty="0" smtClean="0"/>
              <a:t> </a:t>
            </a:r>
            <a:r>
              <a:rPr lang="hy-AM" sz="2000" dirty="0" smtClean="0"/>
              <a:t>թվով </a:t>
            </a:r>
            <a:r>
              <a:rPr lang="hy-AM" sz="2000" dirty="0" smtClean="0"/>
              <a:t>հենքային վեկտորներ</a:t>
            </a:r>
            <a:endParaRPr lang="en-US" sz="2000" dirty="0"/>
          </a:p>
        </p:txBody>
      </p:sp>
      <p:pic>
        <p:nvPicPr>
          <p:cNvPr id="10242" name="Picture 2" descr="C:\Users\user\Desktop\MarLaTex\77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0550" y="1097409"/>
            <a:ext cx="5800297" cy="49076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b="1" dirty="0" smtClean="0"/>
              <a:t>Հենքային վեկտորների մեթոդ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14</a:t>
            </a:fld>
            <a:endParaRPr lang="en-ZA" dirty="0"/>
          </a:p>
        </p:txBody>
      </p:sp>
      <p:pic>
        <p:nvPicPr>
          <p:cNvPr id="11266" name="Picture 2" descr="C:\Users\user\Desktop\MarLaTex\88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02684"/>
            <a:ext cx="8502982" cy="4021708"/>
          </a:xfrm>
          <a:prstGeom prst="rect">
            <a:avLst/>
          </a:prstGeom>
          <a:noFill/>
        </p:spPr>
      </p:pic>
      <p:sp>
        <p:nvSpPr>
          <p:cNvPr id="6" name="AutoShape 51"/>
          <p:cNvSpPr>
            <a:spLocks noChangeArrowheads="1"/>
          </p:cNvSpPr>
          <p:nvPr/>
        </p:nvSpPr>
        <p:spPr bwMode="auto">
          <a:xfrm rot="20927643">
            <a:off x="6831808" y="2452114"/>
            <a:ext cx="5290236" cy="4285626"/>
          </a:xfrm>
          <a:prstGeom prst="star32">
            <a:avLst>
              <a:gd name="adj" fmla="val 37500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hy-AM" sz="1600" b="1" dirty="0" smtClean="0">
                <a:solidFill>
                  <a:schemeClr val="tx1"/>
                </a:solidFill>
              </a:rPr>
              <a:t>հենքային վեկտորներով դասակարգիչը կամ այլ գծային դասակարգիչ</a:t>
            </a:r>
          </a:p>
          <a:p>
            <a:r>
              <a:rPr lang="hy-AM" sz="1600" b="1" dirty="0" smtClean="0">
                <a:solidFill>
                  <a:schemeClr val="tx1"/>
                </a:solidFill>
              </a:rPr>
              <a:t>այստեղ չի կարող ճշգրիտ աշխատել, և իսկապես աջ կողմի</a:t>
            </a:r>
          </a:p>
          <a:p>
            <a:r>
              <a:rPr lang="hy-AM" sz="1600" b="1" dirty="0" smtClean="0">
                <a:solidFill>
                  <a:schemeClr val="tx1"/>
                </a:solidFill>
              </a:rPr>
              <a:t>նկարում տեսնում ենք որ այն այս դեպքում անօգուտ է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489" y="436730"/>
            <a:ext cx="1023582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sz="2000" dirty="0" smtClean="0"/>
              <a:t>Վերոնշյալ ոչ գծային </a:t>
            </a:r>
            <a:r>
              <a:rPr lang="hy-AM" sz="2000" dirty="0" smtClean="0"/>
              <a:t>դեպքի</a:t>
            </a:r>
            <a:r>
              <a:rPr lang="en-US" sz="2000" dirty="0" smtClean="0"/>
              <a:t> </a:t>
            </a:r>
            <a:r>
              <a:rPr lang="hy-AM" sz="2000" dirty="0" smtClean="0"/>
              <a:t>լուծման </a:t>
            </a:r>
            <a:r>
              <a:rPr lang="hy-AM" sz="2000" dirty="0" smtClean="0"/>
              <a:t>առաջարկ է </a:t>
            </a:r>
            <a:r>
              <a:rPr lang="hy-AM" sz="2000" dirty="0" smtClean="0"/>
              <a:t>փոփոխականներ</a:t>
            </a:r>
            <a:r>
              <a:rPr lang="en-US" sz="2000" dirty="0" smtClean="0"/>
              <a:t>ի </a:t>
            </a:r>
            <a:r>
              <a:rPr lang="hy-AM" sz="2000" dirty="0" smtClean="0"/>
              <a:t>տարածության</a:t>
            </a:r>
            <a:r>
              <a:rPr lang="en-US" sz="2000" dirty="0" smtClean="0"/>
              <a:t> </a:t>
            </a:r>
            <a:r>
              <a:rPr lang="hy-AM" sz="2000" dirty="0" smtClean="0"/>
              <a:t>ընդլայնումը</a:t>
            </a:r>
            <a:r>
              <a:rPr lang="hy-AM" sz="2000" dirty="0" smtClean="0"/>
              <a:t>՝ օգտագործելով </a:t>
            </a:r>
            <a:r>
              <a:rPr lang="hy-AM" sz="2000" dirty="0" smtClean="0"/>
              <a:t>քառակուսային,</a:t>
            </a:r>
            <a:r>
              <a:rPr lang="en-US" sz="2000" dirty="0" smtClean="0"/>
              <a:t> </a:t>
            </a:r>
            <a:r>
              <a:rPr lang="hy-AM" sz="2000" dirty="0" smtClean="0"/>
              <a:t>խորանարդային </a:t>
            </a:r>
            <a:r>
              <a:rPr lang="hy-AM" sz="2000" dirty="0" smtClean="0"/>
              <a:t>և նույնիսկ ավելի բարձր կարգի </a:t>
            </a:r>
            <a:r>
              <a:rPr lang="hy-AM" sz="2000" dirty="0" smtClean="0"/>
              <a:t>ֆունկցիաներ:</a:t>
            </a:r>
            <a:r>
              <a:rPr lang="en-US" sz="2000" dirty="0" smtClean="0"/>
              <a:t> </a:t>
            </a:r>
            <a:r>
              <a:rPr lang="hy-AM" sz="2000" dirty="0" smtClean="0"/>
              <a:t>Օրինակ</a:t>
            </a:r>
            <a:r>
              <a:rPr lang="hy-AM" sz="2000" dirty="0" smtClean="0"/>
              <a:t>, փոխանակ հենքային վեկտորներով </a:t>
            </a:r>
            <a:r>
              <a:rPr lang="hy-AM" sz="2000" dirty="0" smtClean="0"/>
              <a:t>դասակարգիչը</a:t>
            </a:r>
            <a:r>
              <a:rPr lang="en-US" sz="2000" dirty="0" smtClean="0"/>
              <a:t> </a:t>
            </a:r>
            <a:r>
              <a:rPr lang="hy-AM" sz="2000" dirty="0" smtClean="0"/>
              <a:t>կիրառենք</a:t>
            </a:r>
            <a:r>
              <a:rPr lang="hy-AM" sz="2000" dirty="0" smtClean="0"/>
              <a:t>՝ օգտագործելով </a:t>
            </a:r>
            <a:r>
              <a:rPr lang="en-US" sz="2000" dirty="0" smtClean="0"/>
              <a:t>p </a:t>
            </a:r>
            <a:r>
              <a:rPr lang="hy-AM" sz="2000" dirty="0" smtClean="0"/>
              <a:t>փոփոխական</a:t>
            </a:r>
            <a:r>
              <a:rPr lang="en-US" sz="2000" dirty="0" smtClean="0"/>
              <a:t>, </a:t>
            </a:r>
            <a:r>
              <a:rPr lang="en-US" sz="2000" dirty="0" err="1" smtClean="0"/>
              <a:t>այն</a:t>
            </a:r>
            <a:r>
              <a:rPr lang="en-US" sz="2000" dirty="0" smtClean="0"/>
              <a:t> </a:t>
            </a:r>
            <a:r>
              <a:rPr lang="en-US" sz="2000" dirty="0" err="1" smtClean="0"/>
              <a:t>կիրառում</a:t>
            </a:r>
            <a:r>
              <a:rPr lang="en-US" sz="2000" dirty="0" smtClean="0"/>
              <a:t> </a:t>
            </a:r>
            <a:r>
              <a:rPr lang="en-US" sz="2000" dirty="0" err="1" smtClean="0"/>
              <a:t>ենք</a:t>
            </a:r>
            <a:r>
              <a:rPr lang="en-US" sz="2000" dirty="0" smtClean="0"/>
              <a:t>՝ </a:t>
            </a:r>
            <a:r>
              <a:rPr lang="en-US" sz="2000" dirty="0" err="1" smtClean="0"/>
              <a:t>օգտագործելով</a:t>
            </a:r>
            <a:r>
              <a:rPr lang="en-US" sz="2000" dirty="0" smtClean="0"/>
              <a:t> 2p </a:t>
            </a:r>
            <a:r>
              <a:rPr lang="hy-AM" sz="2000" dirty="0" smtClean="0"/>
              <a:t>փոփոխական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4115680" y="2478516"/>
            <a:ext cx="685177" cy="454306"/>
            <a:chOff x="2714887" y="1446530"/>
            <a:chExt cx="685177" cy="454306"/>
          </a:xfrm>
          <a:solidFill>
            <a:schemeClr val="accent3">
              <a:lumMod val="50000"/>
            </a:schemeClr>
          </a:solidFill>
        </p:grpSpPr>
        <p:sp>
          <p:nvSpPr>
            <p:cNvPr id="9" name="Right Arrow 8"/>
            <p:cNvSpPr/>
            <p:nvPr/>
          </p:nvSpPr>
          <p:spPr>
            <a:xfrm>
              <a:off x="2714887" y="1446530"/>
              <a:ext cx="685177" cy="45430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ight Arrow 4"/>
            <p:cNvSpPr/>
            <p:nvPr/>
          </p:nvSpPr>
          <p:spPr>
            <a:xfrm>
              <a:off x="2714887" y="1537391"/>
              <a:ext cx="548885" cy="27258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37230" y="2175827"/>
            <a:ext cx="2924302" cy="881272"/>
            <a:chOff x="518" y="1307614"/>
            <a:chExt cx="2391171" cy="732137"/>
          </a:xfrm>
        </p:grpSpPr>
        <p:sp>
          <p:nvSpPr>
            <p:cNvPr id="15" name="Rounded Rectangle 14"/>
            <p:cNvSpPr/>
            <p:nvPr/>
          </p:nvSpPr>
          <p:spPr>
            <a:xfrm>
              <a:off x="518" y="1307614"/>
              <a:ext cx="2391171" cy="732137"/>
            </a:xfrm>
            <a:prstGeom prst="roundRect">
              <a:avLst>
                <a:gd name="adj" fmla="val 10000"/>
              </a:avLst>
            </a:prstGeom>
            <a:blipFill rotWithShape="0">
              <a:blip r:embed="rId2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21962" y="1329058"/>
              <a:ext cx="2348283" cy="6892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1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57895" y="2187463"/>
            <a:ext cx="3767490" cy="965170"/>
            <a:chOff x="3684477" y="1291955"/>
            <a:chExt cx="2667278" cy="763455"/>
          </a:xfrm>
        </p:grpSpPr>
        <p:sp>
          <p:nvSpPr>
            <p:cNvPr id="18" name="Rounded Rectangle 17"/>
            <p:cNvSpPr/>
            <p:nvPr/>
          </p:nvSpPr>
          <p:spPr>
            <a:xfrm>
              <a:off x="3684477" y="1291955"/>
              <a:ext cx="2667278" cy="763455"/>
            </a:xfrm>
            <a:prstGeom prst="roundRect">
              <a:avLst>
                <a:gd name="adj" fmla="val 10000"/>
              </a:avLst>
            </a:prstGeom>
            <a:blipFill rotWithShape="0">
              <a:blip r:embed="rId3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3706838" y="1314316"/>
              <a:ext cx="2622556" cy="7187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kern="1200"/>
            </a:p>
          </p:txBody>
        </p:sp>
      </p:grpSp>
      <p:pic>
        <p:nvPicPr>
          <p:cNvPr id="12291" name="Picture 3" descr="C:\Users\user\Desktop\օտիմ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4199" y="3330055"/>
            <a:ext cx="8173058" cy="3275462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>
          <a:xfrm>
            <a:off x="9507690" y="2166160"/>
            <a:ext cx="1396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q(x) = 0</a:t>
            </a:r>
            <a:endParaRPr lang="en-US" sz="3200" b="1" dirty="0"/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 rot="282491">
            <a:off x="8656186" y="3793400"/>
            <a:ext cx="3734650" cy="1623227"/>
          </a:xfrm>
          <a:prstGeom prst="wedgeRectCallout">
            <a:avLst>
              <a:gd name="adj1" fmla="val -19478"/>
              <a:gd name="adj2" fmla="val -11028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hy-AM" dirty="0" smtClean="0"/>
              <a:t>դասերն </a:t>
            </a:r>
            <a:r>
              <a:rPr lang="hy-AM" dirty="0" smtClean="0"/>
              <a:t>իրարից բժանող</a:t>
            </a:r>
          </a:p>
          <a:p>
            <a:r>
              <a:rPr lang="en-US" dirty="0" smtClean="0"/>
              <a:t>ս</a:t>
            </a:r>
            <a:r>
              <a:rPr lang="hy-AM" dirty="0" smtClean="0"/>
              <a:t>ահմանագիծը</a:t>
            </a:r>
            <a:r>
              <a:rPr lang="en-US" dirty="0" smtClean="0"/>
              <a:t> </a:t>
            </a:r>
            <a:r>
              <a:rPr lang="hy-AM" dirty="0" smtClean="0"/>
              <a:t>փոփոխականների</a:t>
            </a:r>
            <a:r>
              <a:rPr lang="en-US" dirty="0" smtClean="0"/>
              <a:t> ս</a:t>
            </a:r>
            <a:r>
              <a:rPr lang="hy-AM" dirty="0" smtClean="0"/>
              <a:t>կզբնական</a:t>
            </a:r>
            <a:endParaRPr lang="hy-AM" dirty="0" smtClean="0"/>
          </a:p>
          <a:p>
            <a:r>
              <a:rPr lang="en-US" dirty="0" smtClean="0"/>
              <a:t>տ</a:t>
            </a:r>
            <a:r>
              <a:rPr lang="hy-AM" dirty="0" smtClean="0"/>
              <a:t>արածությունում</a:t>
            </a:r>
            <a:r>
              <a:rPr lang="en-US" dirty="0" smtClean="0"/>
              <a:t>,</a:t>
            </a:r>
          </a:p>
          <a:p>
            <a:r>
              <a:rPr lang="hy-AM" dirty="0" smtClean="0"/>
              <a:t> </a:t>
            </a:r>
            <a:r>
              <a:rPr lang="hy-AM" dirty="0" smtClean="0"/>
              <a:t>4-րդ կարգի բազմանդամ</a:t>
            </a:r>
            <a:endParaRPr lang="en-US" sz="1800" i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AutoShape 51"/>
          <p:cNvSpPr>
            <a:spLocks noChangeArrowheads="1"/>
          </p:cNvSpPr>
          <p:nvPr/>
        </p:nvSpPr>
        <p:spPr bwMode="auto">
          <a:xfrm>
            <a:off x="1255594" y="0"/>
            <a:ext cx="9294126" cy="6550925"/>
          </a:xfrm>
          <a:prstGeom prst="star32">
            <a:avLst>
              <a:gd name="adj" fmla="val 37500"/>
            </a:avLst>
          </a:prstGeom>
          <a:solidFill>
            <a:schemeClr val="accent4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hy-AM" sz="2000" dirty="0" smtClean="0">
                <a:solidFill>
                  <a:schemeClr val="tx1"/>
                </a:solidFill>
              </a:rPr>
              <a:t>Հասկանալի է, </a:t>
            </a:r>
            <a:r>
              <a:rPr lang="hy-AM" sz="2000" dirty="0" smtClean="0">
                <a:solidFill>
                  <a:schemeClr val="tx1"/>
                </a:solidFill>
              </a:rPr>
              <a:t>որ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hy-AM" sz="2000" dirty="0" smtClean="0">
                <a:solidFill>
                  <a:schemeClr val="tx1"/>
                </a:solidFill>
              </a:rPr>
              <a:t>կան </a:t>
            </a:r>
            <a:r>
              <a:rPr lang="hy-AM" sz="2000" dirty="0" smtClean="0">
                <a:solidFill>
                  <a:schemeClr val="tx1"/>
                </a:solidFill>
              </a:rPr>
              <a:t>բազմաթիվ այլընտրանքային </a:t>
            </a:r>
            <a:r>
              <a:rPr lang="hy-AM" sz="2000" dirty="0" smtClean="0">
                <a:solidFill>
                  <a:schemeClr val="tx1"/>
                </a:solidFill>
              </a:rPr>
              <a:t>հանարավոր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hy-AM" sz="2000" dirty="0" smtClean="0">
                <a:solidFill>
                  <a:schemeClr val="tx1"/>
                </a:solidFill>
              </a:rPr>
              <a:t>տարբերակներ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hy-AM" sz="2000" dirty="0" smtClean="0">
                <a:solidFill>
                  <a:schemeClr val="tx1"/>
                </a:solidFill>
              </a:rPr>
              <a:t>ընդլայնելու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hy-AM" sz="2000" dirty="0" smtClean="0">
                <a:solidFill>
                  <a:schemeClr val="tx1"/>
                </a:solidFill>
              </a:rPr>
              <a:t>փոփոխականների </a:t>
            </a:r>
            <a:r>
              <a:rPr lang="hy-AM" sz="2000" dirty="0" smtClean="0">
                <a:solidFill>
                  <a:schemeClr val="tx1"/>
                </a:solidFill>
              </a:rPr>
              <a:t>տարածությունը, և պետք է </a:t>
            </a:r>
            <a:r>
              <a:rPr lang="hy-AM" sz="2000" dirty="0" smtClean="0">
                <a:solidFill>
                  <a:schemeClr val="tx1"/>
                </a:solidFill>
              </a:rPr>
              <a:t>ուշադիր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hy-AM" sz="2000" dirty="0" smtClean="0">
                <a:solidFill>
                  <a:schemeClr val="tx1"/>
                </a:solidFill>
              </a:rPr>
              <a:t>լինել</a:t>
            </a:r>
            <a:r>
              <a:rPr lang="hy-AM" sz="2000" dirty="0" smtClean="0">
                <a:solidFill>
                  <a:schemeClr val="tx1"/>
                </a:solidFill>
              </a:rPr>
              <a:t>, քանի որ կարող է ստացվել փոփոխականների հսկայական</a:t>
            </a:r>
          </a:p>
          <a:p>
            <a:r>
              <a:rPr lang="hy-AM" sz="2000" dirty="0" smtClean="0">
                <a:solidFill>
                  <a:schemeClr val="tx1"/>
                </a:solidFill>
              </a:rPr>
              <a:t>քանակություն, որի </a:t>
            </a:r>
            <a:r>
              <a:rPr lang="hy-AM" sz="2000" dirty="0" smtClean="0">
                <a:solidFill>
                  <a:schemeClr val="tx1"/>
                </a:solidFill>
              </a:rPr>
              <a:t>պատճառով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hy-AM" sz="2000" dirty="0" smtClean="0">
                <a:solidFill>
                  <a:schemeClr val="tx1"/>
                </a:solidFill>
              </a:rPr>
              <a:t>հաշվարկները կդառնան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hy-AM" sz="2000" dirty="0" smtClean="0">
                <a:solidFill>
                  <a:schemeClr val="tx1"/>
                </a:solidFill>
              </a:rPr>
              <a:t>անկառավարելի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1193" y="259013"/>
            <a:ext cx="83251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y-AM" sz="2000" dirty="0" smtClean="0"/>
              <a:t>Այսպիսով, մենք ուզում ենք ընդլայնել փոփոխականների</a:t>
            </a:r>
          </a:p>
          <a:p>
            <a:r>
              <a:rPr lang="hy-AM" sz="2000" dirty="0" smtClean="0"/>
              <a:t>տարածությունը, որպեսզի գտնենք այն ոչ գծային սահմանը,</a:t>
            </a:r>
          </a:p>
          <a:p>
            <a:r>
              <a:rPr lang="hy-AM" sz="2000" dirty="0" smtClean="0"/>
              <a:t>որը բաժանում է դասերն իրարից: </a:t>
            </a:r>
            <a:r>
              <a:rPr lang="hy-AM" sz="2000" b="1" dirty="0" smtClean="0"/>
              <a:t>Միջուկի (</a:t>
            </a:r>
            <a:r>
              <a:rPr lang="en-US" sz="2000" b="1" dirty="0" smtClean="0"/>
              <a:t>kernel) </a:t>
            </a:r>
            <a:r>
              <a:rPr lang="hy-AM" sz="2000" dirty="0" smtClean="0"/>
              <a:t>գաղափարը</a:t>
            </a:r>
          </a:p>
          <a:p>
            <a:r>
              <a:rPr lang="hy-AM" sz="2000" dirty="0" smtClean="0"/>
              <a:t>պարզ և արդյունավետ եղանակ է դա անելու համար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68489" y="1692029"/>
            <a:ext cx="80521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y-AM" sz="2000" dirty="0" smtClean="0"/>
              <a:t>ՀՎ </a:t>
            </a:r>
            <a:r>
              <a:rPr lang="hy-AM" sz="2000" dirty="0" smtClean="0"/>
              <a:t>դասակարգչի </a:t>
            </a:r>
            <a:r>
              <a:rPr lang="hy-AM" sz="2000" dirty="0" smtClean="0"/>
              <a:t>խնդիրը</a:t>
            </a:r>
            <a:r>
              <a:rPr lang="en-US" sz="2000" dirty="0" smtClean="0"/>
              <a:t> </a:t>
            </a:r>
            <a:r>
              <a:rPr lang="hy-AM" sz="2000" dirty="0" smtClean="0"/>
              <a:t>ներառում</a:t>
            </a:r>
            <a:endParaRPr lang="hy-AM" sz="2000" dirty="0" smtClean="0"/>
          </a:p>
          <a:p>
            <a:r>
              <a:rPr lang="hy-AM" sz="2000" dirty="0" smtClean="0"/>
              <a:t>է միայն դիտարկումների ներքին արտադրյալները (</a:t>
            </a:r>
            <a:r>
              <a:rPr lang="en-US" sz="2000" dirty="0" smtClean="0"/>
              <a:t>inner products</a:t>
            </a:r>
            <a:r>
              <a:rPr lang="en-US" sz="2000" dirty="0" smtClean="0"/>
              <a:t>),</a:t>
            </a:r>
            <a:r>
              <a:rPr lang="hy-AM" sz="2000" dirty="0" smtClean="0"/>
              <a:t>փոխանակ </a:t>
            </a:r>
            <a:r>
              <a:rPr lang="hy-AM" sz="2000" dirty="0" smtClean="0"/>
              <a:t>ներառելու հենց իրենց՝ </a:t>
            </a:r>
            <a:r>
              <a:rPr lang="hy-AM" sz="2000" dirty="0" smtClean="0"/>
              <a:t>դիտարկումներին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725838" y="2912745"/>
            <a:ext cx="72060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sz="2000" dirty="0" smtClean="0"/>
              <a:t>Այսպիսով, </a:t>
            </a:r>
            <a:r>
              <a:rPr lang="hy-AM" sz="2000" dirty="0" smtClean="0"/>
              <a:t>երկու</a:t>
            </a:r>
            <a:r>
              <a:rPr lang="en-US" sz="2000" dirty="0" smtClean="0"/>
              <a:t> </a:t>
            </a:r>
            <a:r>
              <a:rPr lang="hy-AM" sz="2000" dirty="0" smtClean="0"/>
              <a:t>դիտարկումների </a:t>
            </a:r>
            <a:r>
              <a:rPr lang="hy-AM" sz="2000" dirty="0" smtClean="0"/>
              <a:t>ներքին </a:t>
            </a:r>
            <a:r>
              <a:rPr lang="hy-AM" sz="2000" dirty="0" smtClean="0"/>
              <a:t>արտադրյալը</a:t>
            </a:r>
            <a:r>
              <a:rPr lang="en-US" sz="2000" dirty="0" smtClean="0"/>
              <a:t> (inner </a:t>
            </a:r>
            <a:r>
              <a:rPr lang="en-US" sz="2000" dirty="0" smtClean="0"/>
              <a:t>products) </a:t>
            </a:r>
            <a:r>
              <a:rPr lang="hy-AM" sz="2000" dirty="0" smtClean="0"/>
              <a:t>տրվում է հետևյալ </a:t>
            </a:r>
            <a:r>
              <a:rPr lang="hy-AM" sz="2000" dirty="0" smtClean="0"/>
              <a:t>կերպ</a:t>
            </a:r>
            <a:r>
              <a:rPr lang="en-US" sz="2000" dirty="0" smtClean="0"/>
              <a:t>՝</a:t>
            </a:r>
            <a:endParaRPr lang="en-US" sz="2000" dirty="0"/>
          </a:p>
        </p:txBody>
      </p:sp>
      <p:pic>
        <p:nvPicPr>
          <p:cNvPr id="13314" name="Picture 2" descr="C:\Users\user\Desktop\ներքին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718" y="2727419"/>
            <a:ext cx="3215757" cy="1230431"/>
          </a:xfrm>
          <a:prstGeom prst="rect">
            <a:avLst/>
          </a:prstGeom>
          <a:noFill/>
        </p:spPr>
      </p:pic>
      <p:pic>
        <p:nvPicPr>
          <p:cNvPr id="13316" name="Picture 4" descr="C:\Users\user\Desktop\ֆբդհֆ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700" y="3933471"/>
            <a:ext cx="3190875" cy="1047962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798628" y="402983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K-</a:t>
            </a:r>
            <a:r>
              <a:rPr lang="hy-AM" sz="2000" dirty="0" smtClean="0"/>
              <a:t>ն</a:t>
            </a:r>
            <a:r>
              <a:rPr lang="en-US" sz="2000" dirty="0" smtClean="0"/>
              <a:t> </a:t>
            </a:r>
            <a:r>
              <a:rPr lang="en-US" sz="2000" dirty="0" smtClean="0"/>
              <a:t>մ</a:t>
            </a:r>
            <a:r>
              <a:rPr lang="hy-AM" sz="2000" dirty="0" smtClean="0"/>
              <a:t>իջուկը </a:t>
            </a:r>
            <a:r>
              <a:rPr lang="hy-AM" sz="2000" dirty="0" smtClean="0"/>
              <a:t>ֆունկցիա է, որը չափում է երկու </a:t>
            </a:r>
            <a:r>
              <a:rPr lang="hy-AM" sz="2000" dirty="0" smtClean="0"/>
              <a:t>դիտարկումների</a:t>
            </a:r>
            <a:r>
              <a:rPr lang="en-US" sz="2000" dirty="0" smtClean="0"/>
              <a:t> </a:t>
            </a:r>
            <a:r>
              <a:rPr lang="hy-AM" sz="2000" dirty="0" smtClean="0"/>
              <a:t>նմանությունը</a:t>
            </a:r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user\Desktop\MarLaTex\99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7607" y="2746696"/>
            <a:ext cx="8297838" cy="411130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27630" y="34898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Պ</a:t>
            </a:r>
            <a:r>
              <a:rPr lang="hy-AM" sz="2400" dirty="0" smtClean="0"/>
              <a:t>ոլինոմիալ միջուկ</a:t>
            </a:r>
            <a:r>
              <a:rPr lang="en-US" sz="2400" dirty="0" smtClean="0"/>
              <a:t> (polynomial </a:t>
            </a:r>
            <a:r>
              <a:rPr lang="en-US" sz="2400" dirty="0" smtClean="0"/>
              <a:t>kernel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Ռ</a:t>
            </a:r>
            <a:r>
              <a:rPr lang="hy-AM" sz="2400" dirty="0" smtClean="0"/>
              <a:t>ադիալ </a:t>
            </a:r>
            <a:r>
              <a:rPr lang="hy-AM" sz="2400" dirty="0" smtClean="0"/>
              <a:t>միջուկ (</a:t>
            </a:r>
            <a:r>
              <a:rPr lang="en-US" sz="2400" dirty="0" smtClean="0"/>
              <a:t>radial kernel)</a:t>
            </a:r>
            <a:endParaRPr lang="en-US" sz="2400" dirty="0"/>
          </a:p>
        </p:txBody>
      </p:sp>
      <p:pic>
        <p:nvPicPr>
          <p:cNvPr id="14339" name="Picture 3" descr="C:\Users\user\Desktop\պոլ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6189" y="165764"/>
            <a:ext cx="4644405" cy="1035239"/>
          </a:xfrm>
          <a:prstGeom prst="rect">
            <a:avLst/>
          </a:prstGeom>
          <a:noFill/>
        </p:spPr>
      </p:pic>
      <p:pic>
        <p:nvPicPr>
          <p:cNvPr id="14340" name="Picture 4" descr="C:\Users\user\Desktop\ռադիալ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61246" y="1321985"/>
            <a:ext cx="4660426" cy="11757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8491" y="232012"/>
            <a:ext cx="8502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ՀՎ </a:t>
            </a:r>
            <a:r>
              <a:rPr lang="en-US" sz="2400" b="1" dirty="0" err="1" smtClean="0"/>
              <a:t>մեթոդի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կիրառությունը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3081" y="982639"/>
            <a:ext cx="393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Խնդրի</a:t>
            </a:r>
            <a:r>
              <a:rPr lang="en-US" sz="2000" dirty="0" smtClean="0"/>
              <a:t> </a:t>
            </a:r>
            <a:r>
              <a:rPr lang="en-US" sz="2000" dirty="0" err="1" smtClean="0"/>
              <a:t>դրվածքը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95786" y="1842447"/>
            <a:ext cx="102631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dirty="0" smtClean="0"/>
              <a:t>Որպեսզի նվազեցնի իր կորուստները, բանկը պետք է որոշում կայացնի՝ ում տրամադրել վարկ: Դիմորդի Ժողովրդագրական և սոցիալ-տնտեսական իրավիճակը նախօրոք ստուգված է վարկային կառավարչի կողմից:</a:t>
            </a:r>
          </a:p>
          <a:p>
            <a:endParaRPr lang="hy-AM" dirty="0" smtClean="0"/>
          </a:p>
          <a:p>
            <a:r>
              <a:rPr lang="hy-AM" dirty="0" smtClean="0"/>
              <a:t>Խնդրի համար վերցրել ենք գերմանական բանկի վարկային տվյալներ, որի տվյալների նկարագրությունը որպես հղում տեղադրված է հավելվածում: Այդ տվյալները պարունակում են 20 փոփոխականներ և դիմորդների դասակարգում, արդյոք նա համարվում է լավ թե վատ վարկային ռիսկ կրող: 0-ն համարվում է վատ, իսկ 1-ը՝ լավ: Ներկայացված է 1000 հայտ: </a:t>
            </a:r>
          </a:p>
          <a:p>
            <a:endParaRPr lang="hy-AM" dirty="0" smtClean="0"/>
          </a:p>
          <a:p>
            <a:r>
              <a:rPr lang="hy-AM" dirty="0" smtClean="0"/>
              <a:t>Ակնկալվում է, որ մեր ունեցած տվյալների հիման վրա մշակված մոդելով կառավարիչը որոշում կայացնի. տրամադրել վարկ տվյալ դիմորդին, թե՝ ոչ:</a:t>
            </a:r>
          </a:p>
          <a:p>
            <a:endParaRPr lang="hy-AM" dirty="0" smtClean="0"/>
          </a:p>
          <a:p>
            <a:r>
              <a:rPr lang="hy-AM" dirty="0" smtClean="0"/>
              <a:t>Օգտվելով </a:t>
            </a:r>
            <a:r>
              <a:rPr lang="en-US" dirty="0" smtClean="0"/>
              <a:t>R </a:t>
            </a:r>
            <a:r>
              <a:rPr lang="hy-AM" dirty="0" smtClean="0"/>
              <a:t>վիճակագրական փաթեթից՝ դիմորդների մասին արել ենք հետևյալ եզրակացությունը: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 descr="Accent piece to title box">
            <a:extLst>
              <a:ext uri="{FF2B5EF4-FFF2-40B4-BE49-F238E27FC236}">
                <a16:creationId xmlns:a16="http://schemas.microsoft.com/office/drawing/2014/main" xmlns="" id="{993B1474-02E3-4509-B5C5-84427653BA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18" name="Isosceles Triangle 17" descr="Shadow for title box">
            <a:extLst>
              <a:ext uri="{FF2B5EF4-FFF2-40B4-BE49-F238E27FC236}">
                <a16:creationId xmlns:a16="http://schemas.microsoft.com/office/drawing/2014/main" xmlns="" id="{FAB4748B-F532-4C70-827A-5FEA8C0843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</a:t>
            </a:r>
          </a:p>
        </p:txBody>
      </p:sp>
      <p:sp>
        <p:nvSpPr>
          <p:cNvPr id="15" name="Freeform 5" descr="Accent block">
            <a:extLst>
              <a:ext uri="{FF2B5EF4-FFF2-40B4-BE49-F238E27FC236}">
                <a16:creationId xmlns:a16="http://schemas.microsoft.com/office/drawing/2014/main" xmlns="" id="{7746F873-A4ED-4E4C-BB89-CA0FBB9E95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xmlns="" id="{E0D7A780-33BC-4E68-9763-AB62376D5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12" name="Rectangle 11"/>
          <p:cNvSpPr/>
          <p:nvPr/>
        </p:nvSpPr>
        <p:spPr>
          <a:xfrm>
            <a:off x="5627428" y="45816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 err="1" smtClean="0">
                <a:latin typeface="Sylfaen" pitchFamily="18" charset="0"/>
              </a:rPr>
              <a:t>Կուրսային</a:t>
            </a:r>
            <a:r>
              <a:rPr lang="en-US" sz="2400" b="1" dirty="0" smtClean="0">
                <a:latin typeface="Sylfaen" pitchFamily="18" charset="0"/>
              </a:rPr>
              <a:t> </a:t>
            </a:r>
            <a:r>
              <a:rPr lang="en-US" sz="2400" b="1" dirty="0" err="1" smtClean="0">
                <a:latin typeface="Sylfaen" pitchFamily="18" charset="0"/>
              </a:rPr>
              <a:t>աշխատանքի</a:t>
            </a:r>
            <a:r>
              <a:rPr lang="en-US" sz="2400" b="1" dirty="0" smtClean="0">
                <a:latin typeface="Sylfaen" pitchFamily="18" charset="0"/>
              </a:rPr>
              <a:t> </a:t>
            </a:r>
            <a:r>
              <a:rPr lang="en-US" sz="2400" b="1" dirty="0" err="1" smtClean="0">
                <a:latin typeface="Sylfaen" pitchFamily="18" charset="0"/>
              </a:rPr>
              <a:t>նպատակը</a:t>
            </a:r>
            <a:r>
              <a:rPr lang="en-US" sz="2400" b="1" dirty="0" smtClean="0">
                <a:latin typeface="Sylfaen" pitchFamily="18" charset="0"/>
              </a:rPr>
              <a:t>,</a:t>
            </a:r>
            <a:r>
              <a:rPr lang="en-US" sz="2400" b="1" dirty="0" smtClean="0">
                <a:solidFill>
                  <a:srgbClr val="00CC00"/>
                </a:solidFill>
                <a:latin typeface="Sylfaen" pitchFamily="18" charset="0"/>
              </a:rPr>
              <a:t> </a:t>
            </a:r>
            <a:r>
              <a:rPr lang="en-US" sz="2400" b="1" dirty="0" err="1" smtClean="0">
                <a:latin typeface="Sylfaen" pitchFamily="18" charset="0"/>
              </a:rPr>
              <a:t>հետազոտության</a:t>
            </a:r>
            <a:r>
              <a:rPr lang="en-US" sz="2400" b="1" dirty="0" smtClean="0">
                <a:latin typeface="Sylfaen" pitchFamily="18" charset="0"/>
              </a:rPr>
              <a:t>  </a:t>
            </a:r>
            <a:r>
              <a:rPr lang="en-US" sz="2400" b="1" dirty="0" err="1" smtClean="0">
                <a:latin typeface="Sylfaen" pitchFamily="18" charset="0"/>
              </a:rPr>
              <a:t>օբյեկտն</a:t>
            </a:r>
            <a:r>
              <a:rPr lang="en-US" sz="2400" b="1" dirty="0" smtClean="0">
                <a:latin typeface="Sylfaen" pitchFamily="18" charset="0"/>
              </a:rPr>
              <a:t> </a:t>
            </a:r>
            <a:r>
              <a:rPr lang="en-US" sz="2400" b="1" dirty="0" err="1" smtClean="0">
                <a:latin typeface="Sylfaen" pitchFamily="18" charset="0"/>
              </a:rPr>
              <a:t>ու</a:t>
            </a:r>
            <a:r>
              <a:rPr lang="en-US" sz="2400" b="1" dirty="0" smtClean="0">
                <a:latin typeface="Sylfaen" pitchFamily="18" charset="0"/>
              </a:rPr>
              <a:t> </a:t>
            </a:r>
            <a:r>
              <a:rPr lang="en-US" sz="2400" b="1" dirty="0" err="1" smtClean="0">
                <a:latin typeface="Sylfaen" pitchFamily="18" charset="0"/>
              </a:rPr>
              <a:t>առարկան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716699" y="1702138"/>
            <a:ext cx="64753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dirty="0" smtClean="0">
                <a:latin typeface="Sylfaen" pitchFamily="18" charset="0"/>
              </a:rPr>
              <a:t>Աշխատանքի </a:t>
            </a:r>
            <a:r>
              <a:rPr lang="hy-AM" b="1" dirty="0" smtClean="0">
                <a:latin typeface="Sylfaen" pitchFamily="18" charset="0"/>
              </a:rPr>
              <a:t>օբյեկտն</a:t>
            </a:r>
            <a:r>
              <a:rPr lang="hy-AM" dirty="0" smtClean="0">
                <a:latin typeface="Sylfaen" pitchFamily="18" charset="0"/>
              </a:rPr>
              <a:t> է </a:t>
            </a:r>
            <a:r>
              <a:rPr lang="en-US" dirty="0" smtClean="0">
                <a:latin typeface="Sylfaen" pitchFamily="18" charset="0"/>
              </a:rPr>
              <a:t> </a:t>
            </a:r>
            <a:r>
              <a:rPr lang="en-US" dirty="0" err="1" smtClean="0">
                <a:latin typeface="Sylfaen" pitchFamily="18" charset="0"/>
              </a:rPr>
              <a:t>Հենքային</a:t>
            </a:r>
            <a:r>
              <a:rPr lang="en-US" dirty="0" smtClean="0">
                <a:latin typeface="Sylfaen" pitchFamily="18" charset="0"/>
              </a:rPr>
              <a:t> </a:t>
            </a:r>
            <a:r>
              <a:rPr lang="en-US" dirty="0" err="1" smtClean="0">
                <a:latin typeface="Sylfaen" pitchFamily="18" charset="0"/>
              </a:rPr>
              <a:t>վեկտորների</a:t>
            </a:r>
            <a:r>
              <a:rPr lang="en-US" dirty="0" smtClean="0">
                <a:latin typeface="Sylfaen" pitchFamily="18" charset="0"/>
              </a:rPr>
              <a:t> </a:t>
            </a:r>
            <a:r>
              <a:rPr lang="en-US" dirty="0" err="1" smtClean="0">
                <a:latin typeface="Sylfaen" pitchFamily="18" charset="0"/>
              </a:rPr>
              <a:t>մեթոդը</a:t>
            </a:r>
            <a:r>
              <a:rPr lang="en-US" dirty="0" smtClean="0">
                <a:latin typeface="Sylfaen" pitchFamily="18" charset="0"/>
              </a:rPr>
              <a:t>.</a:t>
            </a:r>
            <a:r>
              <a:rPr lang="en-US" dirty="0" smtClean="0">
                <a:latin typeface="Sylfaen" pitchFamily="18" charset="0"/>
              </a:rPr>
              <a:t> </a:t>
            </a:r>
          </a:p>
          <a:p>
            <a:r>
              <a:rPr lang="en-US" dirty="0" err="1" smtClean="0">
                <a:latin typeface="Sylfaen" pitchFamily="18" charset="0"/>
              </a:rPr>
              <a:t>այն</a:t>
            </a:r>
            <a:r>
              <a:rPr lang="en-US" dirty="0" smtClean="0">
                <a:latin typeface="Sylfaen" pitchFamily="18" charset="0"/>
              </a:rPr>
              <a:t> </a:t>
            </a:r>
            <a:r>
              <a:rPr lang="en-US" dirty="0" err="1" smtClean="0">
                <a:latin typeface="Sylfaen" pitchFamily="18" charset="0"/>
              </a:rPr>
              <a:t>մեքենայական</a:t>
            </a:r>
            <a:r>
              <a:rPr lang="en-US" dirty="0" smtClean="0">
                <a:latin typeface="Sylfaen" pitchFamily="18" charset="0"/>
              </a:rPr>
              <a:t> </a:t>
            </a:r>
            <a:r>
              <a:rPr lang="hy-AM" dirty="0" smtClean="0">
                <a:latin typeface="Sylfaen" pitchFamily="18" charset="0"/>
              </a:rPr>
              <a:t>վերահսկվող </a:t>
            </a:r>
            <a:r>
              <a:rPr lang="en-US" dirty="0" smtClean="0">
                <a:latin typeface="Sylfaen" pitchFamily="18" charset="0"/>
              </a:rPr>
              <a:t> </a:t>
            </a:r>
            <a:r>
              <a:rPr lang="en-US" dirty="0" err="1" smtClean="0">
                <a:latin typeface="Sylfaen" pitchFamily="18" charset="0"/>
              </a:rPr>
              <a:t>ուսուցման</a:t>
            </a:r>
            <a:r>
              <a:rPr lang="en-US" dirty="0" smtClean="0">
                <a:latin typeface="Sylfaen" pitchFamily="18" charset="0"/>
              </a:rPr>
              <a:t>  </a:t>
            </a:r>
            <a:r>
              <a:rPr lang="en-US" dirty="0" err="1" smtClean="0">
                <a:latin typeface="Sylfaen" pitchFamily="18" charset="0"/>
              </a:rPr>
              <a:t>մեթոդ</a:t>
            </a:r>
            <a:r>
              <a:rPr lang="en-US" dirty="0" smtClean="0">
                <a:latin typeface="Sylfaen" pitchFamily="18" charset="0"/>
              </a:rPr>
              <a:t> է:</a:t>
            </a:r>
          </a:p>
          <a:p>
            <a:pPr algn="just"/>
            <a:r>
              <a:rPr lang="en-US" dirty="0" smtClean="0">
                <a:latin typeface="Sylfaen" pitchFamily="18" charset="0"/>
              </a:rPr>
              <a:t>Ա</a:t>
            </a:r>
            <a:r>
              <a:rPr lang="hy-AM" dirty="0" smtClean="0">
                <a:latin typeface="Sylfaen" pitchFamily="18" charset="0"/>
              </a:rPr>
              <a:t>շխատանքի </a:t>
            </a:r>
            <a:r>
              <a:rPr lang="hy-AM" b="1" dirty="0" smtClean="0">
                <a:latin typeface="Sylfaen" pitchFamily="18" charset="0"/>
              </a:rPr>
              <a:t>առարկան</a:t>
            </a:r>
            <a:r>
              <a:rPr lang="hy-AM" dirty="0" smtClean="0">
                <a:latin typeface="Sylfaen" pitchFamily="18" charset="0"/>
              </a:rPr>
              <a:t> է</a:t>
            </a:r>
            <a:r>
              <a:rPr lang="en-US" dirty="0" smtClean="0">
                <a:latin typeface="Sylfaen" pitchFamily="18" charset="0"/>
              </a:rPr>
              <a:t> </a:t>
            </a:r>
            <a:r>
              <a:rPr lang="en-US" dirty="0" err="1" smtClean="0">
                <a:latin typeface="Sylfaen" pitchFamily="18" charset="0"/>
              </a:rPr>
              <a:t>այդ</a:t>
            </a:r>
            <a:r>
              <a:rPr lang="en-US" dirty="0" smtClean="0">
                <a:latin typeface="Sylfaen" pitchFamily="18" charset="0"/>
              </a:rPr>
              <a:t> </a:t>
            </a:r>
            <a:r>
              <a:rPr lang="en-US" dirty="0" err="1" smtClean="0">
                <a:latin typeface="Sylfaen" pitchFamily="18" charset="0"/>
              </a:rPr>
              <a:t>մեթոդի</a:t>
            </a:r>
            <a:r>
              <a:rPr lang="en-US" dirty="0" smtClean="0">
                <a:latin typeface="Sylfaen" pitchFamily="18" charset="0"/>
              </a:rPr>
              <a:t> </a:t>
            </a:r>
            <a:r>
              <a:rPr lang="en-US" dirty="0" err="1" smtClean="0">
                <a:latin typeface="Sylfaen" pitchFamily="18" charset="0"/>
              </a:rPr>
              <a:t>ներկայացումը</a:t>
            </a:r>
            <a:r>
              <a:rPr lang="en-US" dirty="0" smtClean="0">
                <a:latin typeface="Sylfaen" pitchFamily="18" charset="0"/>
              </a:rPr>
              <a:t> և </a:t>
            </a:r>
          </a:p>
          <a:p>
            <a:pPr algn="just"/>
            <a:r>
              <a:rPr lang="en-US" dirty="0" err="1" smtClean="0">
                <a:latin typeface="Sylfaen" pitchFamily="18" charset="0"/>
              </a:rPr>
              <a:t>կիրառումը</a:t>
            </a:r>
            <a:r>
              <a:rPr lang="en-US" dirty="0" smtClean="0">
                <a:latin typeface="Sylfaen" pitchFamily="18" charset="0"/>
              </a:rPr>
              <a:t>: </a:t>
            </a:r>
            <a:endParaRPr lang="en-US" dirty="0"/>
          </a:p>
        </p:txBody>
      </p:sp>
      <p:pic>
        <p:nvPicPr>
          <p:cNvPr id="19" name="Picture Placeholder 18" descr="135712_Index_CW120218_Machine-learning-assesses-cross-coupling-reactions.jp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2056" r="12056"/>
          <a:stretch>
            <a:fillRect/>
          </a:stretch>
        </p:blipFill>
        <p:spPr/>
      </p:pic>
      <p:sp>
        <p:nvSpPr>
          <p:cNvPr id="20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7273" y="3998793"/>
            <a:ext cx="3484728" cy="1651379"/>
          </a:xfrm>
        </p:spPr>
        <p:txBody>
          <a:bodyPr/>
          <a:lstStyle/>
          <a:p>
            <a:r>
              <a:rPr lang="en-ZA" sz="3200" dirty="0" smtClean="0"/>
              <a:t>Support  Vector Machines</a:t>
            </a:r>
            <a:endParaRPr lang="en-ZA" sz="3200" dirty="0"/>
          </a:p>
        </p:txBody>
      </p:sp>
    </p:spTree>
    <p:extLst>
      <p:ext uri="{BB962C8B-B14F-4D97-AF65-F5344CB8AC3E}">
        <p14:creationId xmlns:p14="http://schemas.microsoft.com/office/powerpoint/2010/main" xmlns="" val="4091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C:\Users\user\Desktop\1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8645" y="1914313"/>
            <a:ext cx="6630987" cy="425767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009162" y="664909"/>
            <a:ext cx="20633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Sensitivity=0.9071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1023613" y="269122"/>
            <a:ext cx="20617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Specificity=0.3667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1064527" y="1074340"/>
            <a:ext cx="19861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Accuracy </a:t>
            </a:r>
            <a:r>
              <a:rPr lang="en-US" sz="2000" b="1" dirty="0" smtClean="0"/>
              <a:t>=0.745</a:t>
            </a:r>
            <a:endParaRPr lang="en-US" sz="20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61061" y="887103"/>
            <a:ext cx="848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Շնորհակալություն</a:t>
            </a:r>
            <a:r>
              <a:rPr lang="en-US" sz="2800" dirty="0" smtClean="0"/>
              <a:t> </a:t>
            </a:r>
            <a:r>
              <a:rPr lang="en-US" sz="2800" dirty="0" err="1" smtClean="0"/>
              <a:t>ուշադրության</a:t>
            </a:r>
            <a:r>
              <a:rPr lang="en-US" sz="2800" dirty="0" smtClean="0"/>
              <a:t> </a:t>
            </a:r>
            <a:r>
              <a:rPr lang="en-US" sz="2800" dirty="0" err="1" smtClean="0"/>
              <a:t>համար</a:t>
            </a:r>
            <a:endParaRPr lang="en-US" sz="2800" dirty="0"/>
          </a:p>
        </p:txBody>
      </p:sp>
      <p:pic>
        <p:nvPicPr>
          <p:cNvPr id="16386" name="Picture 2" descr="C:\Users\user\Desktop\questio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8732" y="1818382"/>
            <a:ext cx="5916387" cy="3313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pic>
        <p:nvPicPr>
          <p:cNvPr id="6" name="Picture 2" descr="C:\Users\user\Desktop\MarLaTex\0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366" y="1214651"/>
            <a:ext cx="5964071" cy="564334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332562" y="1678673"/>
            <a:ext cx="5581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Մ</a:t>
            </a:r>
            <a:r>
              <a:rPr lang="hy-AM" sz="2800" dirty="0" smtClean="0"/>
              <a:t>ուտքային տվյալներ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hy-AM" sz="2800" dirty="0" smtClean="0"/>
              <a:t> </a:t>
            </a:r>
            <a:r>
              <a:rPr lang="en-US" sz="2800" dirty="0" smtClean="0"/>
              <a:t>Ե</a:t>
            </a:r>
            <a:r>
              <a:rPr lang="hy-AM" sz="2800" dirty="0" smtClean="0"/>
              <a:t>լքային</a:t>
            </a:r>
            <a:r>
              <a:rPr lang="en-US" sz="2800" dirty="0" smtClean="0"/>
              <a:t> </a:t>
            </a:r>
            <a:r>
              <a:rPr lang="hy-AM" sz="2800" dirty="0" smtClean="0"/>
              <a:t>տվյալներ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6264324" y="3152338"/>
            <a:ext cx="56001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sz="2000" b="1" dirty="0" smtClean="0"/>
              <a:t>Հենքային վեկտորների </a:t>
            </a:r>
            <a:r>
              <a:rPr lang="hy-AM" sz="2000" b="1" dirty="0" smtClean="0"/>
              <a:t>մեթոդը </a:t>
            </a:r>
            <a:r>
              <a:rPr lang="hy-AM" sz="2000" b="1" dirty="0" smtClean="0"/>
              <a:t>տրված 2 ուսուցողական բազմությունների համար </a:t>
            </a:r>
            <a:r>
              <a:rPr lang="hy-AM" sz="2000" b="1" dirty="0" smtClean="0"/>
              <a:t>կառուցում </a:t>
            </a:r>
            <a:r>
              <a:rPr lang="hy-AM" sz="2000" b="1" dirty="0" smtClean="0"/>
              <a:t>է նրանց բաժանող, յուրաքանչյուր բազմությունից </a:t>
            </a:r>
            <a:r>
              <a:rPr lang="hy-AM" sz="2000" b="1" dirty="0" smtClean="0"/>
              <a:t>մաքսիմալ </a:t>
            </a:r>
            <a:r>
              <a:rPr lang="hy-AM" sz="2000" b="1" dirty="0" smtClean="0"/>
              <a:t>շեմ ունեցող բաժանող հիպերհարթություն: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16907" y="313899"/>
            <a:ext cx="5145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Ներածություն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6801313" cy="432000"/>
          </a:xfrm>
        </p:spPr>
        <p:txBody>
          <a:bodyPr/>
          <a:lstStyle/>
          <a:p>
            <a:r>
              <a:rPr lang="en-ZA" dirty="0" smtClean="0"/>
              <a:t>ՀՎ </a:t>
            </a:r>
            <a:r>
              <a:rPr lang="en-ZA" dirty="0" err="1" smtClean="0"/>
              <a:t>մեթոդը</a:t>
            </a:r>
            <a:r>
              <a:rPr lang="en-ZA" dirty="0" smtClean="0"/>
              <a:t> </a:t>
            </a:r>
            <a:r>
              <a:rPr lang="en-ZA" dirty="0" err="1" smtClean="0"/>
              <a:t>կառուցելու</a:t>
            </a:r>
            <a:r>
              <a:rPr lang="en-ZA" dirty="0" smtClean="0"/>
              <a:t> </a:t>
            </a:r>
            <a:r>
              <a:rPr lang="en-ZA" dirty="0" err="1" smtClean="0"/>
              <a:t>քայլերը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113" y="1146411"/>
            <a:ext cx="6337289" cy="5404513"/>
          </a:xfrm>
        </p:spPr>
        <p:txBody>
          <a:bodyPr/>
          <a:lstStyle/>
          <a:p>
            <a:r>
              <a:rPr lang="hy-AM" sz="2400" b="1" dirty="0" smtClean="0"/>
              <a:t>Ի՞նչ է </a:t>
            </a:r>
            <a:r>
              <a:rPr lang="hy-AM" sz="2400" b="1" dirty="0" smtClean="0"/>
              <a:t>հիպերհարթությունը</a:t>
            </a:r>
            <a:endParaRPr lang="en-US" sz="2400" b="1" dirty="0" smtClean="0"/>
          </a:p>
          <a:p>
            <a:r>
              <a:rPr lang="hy-AM" sz="2400" b="1" dirty="0" smtClean="0"/>
              <a:t>Ինչպե՞ս կատարել </a:t>
            </a:r>
            <a:r>
              <a:rPr lang="hy-AM" sz="2400" b="1" dirty="0" smtClean="0"/>
              <a:t>դասակարգում</a:t>
            </a:r>
            <a:r>
              <a:rPr lang="en-US" sz="2400" b="1" dirty="0" smtClean="0"/>
              <a:t>` </a:t>
            </a:r>
            <a:r>
              <a:rPr lang="hy-AM" sz="2400" b="1" dirty="0" smtClean="0"/>
              <a:t>օգտագործելով </a:t>
            </a:r>
            <a:r>
              <a:rPr lang="hy-AM" sz="2400" b="1" dirty="0" smtClean="0"/>
              <a:t>բաժանող </a:t>
            </a:r>
            <a:r>
              <a:rPr lang="hy-AM" sz="2400" b="1" dirty="0" smtClean="0"/>
              <a:t>հիպերհարթությունը</a:t>
            </a:r>
            <a:endParaRPr lang="en-US" sz="2400" b="1" dirty="0" smtClean="0"/>
          </a:p>
          <a:p>
            <a:r>
              <a:rPr lang="hy-AM" sz="2400" b="1" dirty="0" smtClean="0"/>
              <a:t>Մաքսիմալ լուսանցքով </a:t>
            </a:r>
            <a:r>
              <a:rPr lang="hy-AM" sz="2400" b="1" dirty="0" smtClean="0"/>
              <a:t>դասակարգիչ</a:t>
            </a:r>
            <a:r>
              <a:rPr lang="en-US" sz="2400" b="1" dirty="0" smtClean="0"/>
              <a:t> (Maximal </a:t>
            </a:r>
            <a:r>
              <a:rPr lang="en-US" sz="2400" b="1" dirty="0" smtClean="0"/>
              <a:t>Margin </a:t>
            </a:r>
            <a:r>
              <a:rPr lang="en-US" sz="2400" b="1" dirty="0" smtClean="0"/>
              <a:t>Classifier)</a:t>
            </a:r>
          </a:p>
          <a:p>
            <a:r>
              <a:rPr lang="hy-AM" sz="2400" b="1" dirty="0" smtClean="0"/>
              <a:t>Հենքային </a:t>
            </a:r>
            <a:r>
              <a:rPr lang="hy-AM" sz="2400" b="1" dirty="0" smtClean="0"/>
              <a:t>վեկտորներ</a:t>
            </a:r>
            <a:endParaRPr lang="en-US" sz="2400" b="1" dirty="0" smtClean="0"/>
          </a:p>
          <a:p>
            <a:r>
              <a:rPr lang="hy-AM" sz="2400" b="1" dirty="0" smtClean="0"/>
              <a:t>Մաքսիմալ լուսանցքով </a:t>
            </a:r>
            <a:r>
              <a:rPr lang="hy-AM" sz="2400" b="1" dirty="0" smtClean="0"/>
              <a:t>դասակրգչի</a:t>
            </a:r>
            <a:r>
              <a:rPr lang="en-US" sz="2400" b="1" dirty="0" smtClean="0"/>
              <a:t> </a:t>
            </a:r>
            <a:r>
              <a:rPr lang="hy-AM" sz="2400" b="1" dirty="0" smtClean="0"/>
              <a:t>կառուցում</a:t>
            </a:r>
            <a:endParaRPr lang="en-US" sz="2400" b="1" dirty="0" smtClean="0"/>
          </a:p>
          <a:p>
            <a:r>
              <a:rPr lang="hy-AM" sz="2400" b="1" dirty="0" smtClean="0"/>
              <a:t>Հենքային վեկտորներով </a:t>
            </a:r>
            <a:r>
              <a:rPr lang="hy-AM" sz="2400" b="1" dirty="0" smtClean="0"/>
              <a:t>դասակարգիչ</a:t>
            </a:r>
            <a:r>
              <a:rPr lang="en-US" sz="2400" b="1" dirty="0" smtClean="0"/>
              <a:t> (Support </a:t>
            </a:r>
            <a:r>
              <a:rPr lang="en-US" sz="2400" b="1" dirty="0" smtClean="0"/>
              <a:t>Vector </a:t>
            </a:r>
            <a:r>
              <a:rPr lang="en-US" sz="2400" b="1" dirty="0" smtClean="0"/>
              <a:t>Classifiers)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b="1" dirty="0" smtClean="0"/>
          </a:p>
          <a:p>
            <a:endParaRPr lang="en-US" b="1" dirty="0" smtClean="0"/>
          </a:p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2050" name="Picture 2" descr="C:\Users\user\Desktop\scatterplot3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0926" y="1433015"/>
            <a:ext cx="5384907" cy="42717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5" descr="Hollow accent block">
            <a:extLst>
              <a:ext uri="{FF2B5EF4-FFF2-40B4-BE49-F238E27FC236}">
                <a16:creationId xmlns:a16="http://schemas.microsoft.com/office/drawing/2014/main" xmlns="" id="{3EEE5409-3F6C-485D-B4C2-5247917F10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7" name="Freeform 5" descr="Solid accent block">
            <a:extLst>
              <a:ext uri="{FF2B5EF4-FFF2-40B4-BE49-F238E27FC236}">
                <a16:creationId xmlns:a16="http://schemas.microsoft.com/office/drawing/2014/main" xmlns="" id="{0D74D4D5-6A4C-4248-8A92-B8CA1C918E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7284" y="0"/>
            <a:ext cx="7565588" cy="1110197"/>
          </a:xfrm>
        </p:spPr>
        <p:txBody>
          <a:bodyPr/>
          <a:lstStyle/>
          <a:p>
            <a:pPr marL="514350" indent="-514350"/>
            <a:r>
              <a:rPr lang="en-US" sz="4800" b="1" dirty="0" smtClean="0"/>
              <a:t>1</a:t>
            </a:r>
            <a:r>
              <a:rPr lang="en-US" b="1" dirty="0" smtClean="0"/>
              <a:t>. </a:t>
            </a:r>
            <a:r>
              <a:rPr lang="hy-AM" b="1" dirty="0" smtClean="0"/>
              <a:t>Ի՞նչ է հիպերհարթությունը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336466" y="1375089"/>
            <a:ext cx="5472000" cy="4680434"/>
          </a:xfrm>
        </p:spPr>
        <p:txBody>
          <a:bodyPr/>
          <a:lstStyle/>
          <a:p>
            <a:r>
              <a:rPr lang="hy-AM" sz="2400" dirty="0" smtClean="0"/>
              <a:t>Երկչափ </a:t>
            </a:r>
            <a:r>
              <a:rPr lang="hy-AM" sz="2400" dirty="0" smtClean="0"/>
              <a:t>տարածությ</a:t>
            </a:r>
            <a:r>
              <a:rPr lang="en-US" sz="2400" dirty="0" err="1" smtClean="0"/>
              <a:t>ուն</a:t>
            </a:r>
            <a:r>
              <a:rPr lang="en-US" sz="2400" dirty="0" smtClean="0"/>
              <a:t>՝ </a:t>
            </a:r>
            <a:r>
              <a:rPr lang="en-US" sz="2400" dirty="0" err="1" smtClean="0"/>
              <a:t>ուղիղ</a:t>
            </a: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hy-AM" sz="2400" dirty="0" smtClean="0"/>
              <a:t>Եռաչափ </a:t>
            </a:r>
            <a:r>
              <a:rPr lang="hy-AM" sz="2400" dirty="0" smtClean="0"/>
              <a:t>տարածության </a:t>
            </a:r>
            <a:r>
              <a:rPr lang="hy-AM" sz="2400" dirty="0" smtClean="0"/>
              <a:t>մեջ</a:t>
            </a:r>
            <a:r>
              <a:rPr lang="en-US" sz="2400" dirty="0" smtClean="0"/>
              <a:t>՝</a:t>
            </a:r>
            <a:r>
              <a:rPr lang="hy-AM" sz="2400" dirty="0" smtClean="0"/>
              <a:t> հարթություն</a:t>
            </a:r>
            <a:endParaRPr lang="en-US" sz="2400" dirty="0" smtClean="0"/>
          </a:p>
          <a:p>
            <a:r>
              <a:rPr lang="en-US" sz="2400" dirty="0" smtClean="0"/>
              <a:t>p-</a:t>
            </a:r>
            <a:r>
              <a:rPr lang="hy-AM" sz="2400" dirty="0" smtClean="0"/>
              <a:t>չափանի </a:t>
            </a:r>
            <a:r>
              <a:rPr lang="hy-AM" sz="2400" dirty="0" smtClean="0"/>
              <a:t>տարածությ</a:t>
            </a:r>
            <a:r>
              <a:rPr lang="en-US" sz="2400" dirty="0" err="1" smtClean="0"/>
              <a:t>ուն</a:t>
            </a:r>
            <a:r>
              <a:rPr lang="en-US" sz="2400" dirty="0" smtClean="0"/>
              <a:t>՝</a:t>
            </a:r>
          </a:p>
          <a:p>
            <a:endParaRPr lang="en-US" sz="2400" dirty="0" smtClean="0"/>
          </a:p>
          <a:p>
            <a:endParaRPr lang="en-US" dirty="0"/>
          </a:p>
        </p:txBody>
      </p:sp>
      <p:pic>
        <p:nvPicPr>
          <p:cNvPr id="3076" name="Picture 4" descr="C:\Users\user\Desktop\երկչափ հիպ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051" y="1909264"/>
            <a:ext cx="3187955" cy="410856"/>
          </a:xfrm>
          <a:prstGeom prst="rect">
            <a:avLst/>
          </a:prstGeom>
          <a:noFill/>
        </p:spPr>
      </p:pic>
      <p:pic>
        <p:nvPicPr>
          <p:cNvPr id="3079" name="Picture 7" descr="C:\Users\user\Desktop\պ հիպ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261" y="3882150"/>
            <a:ext cx="4210050" cy="485775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373036" y="4521159"/>
            <a:ext cx="60414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Ե</a:t>
            </a:r>
            <a:r>
              <a:rPr lang="hy-AM" i="1" dirty="0" smtClean="0"/>
              <a:t>թե </a:t>
            </a:r>
            <a:r>
              <a:rPr lang="en-US" i="1" dirty="0" smtClean="0"/>
              <a:t>                                          </a:t>
            </a:r>
            <a:r>
              <a:rPr lang="en-US" i="1" dirty="0" err="1" smtClean="0"/>
              <a:t>կետը</a:t>
            </a:r>
            <a:r>
              <a:rPr lang="hy-AM" i="1" dirty="0" smtClean="0"/>
              <a:t> </a:t>
            </a:r>
            <a:r>
              <a:rPr lang="en-US" i="1" dirty="0" smtClean="0"/>
              <a:t>p-</a:t>
            </a:r>
            <a:r>
              <a:rPr lang="hy-AM" i="1" dirty="0" smtClean="0"/>
              <a:t>չափանի</a:t>
            </a:r>
          </a:p>
          <a:p>
            <a:r>
              <a:rPr lang="hy-AM" i="1" dirty="0" smtClean="0"/>
              <a:t>տարածությունում </a:t>
            </a:r>
            <a:r>
              <a:rPr lang="en-US" i="1" dirty="0" smtClean="0"/>
              <a:t> </a:t>
            </a:r>
            <a:r>
              <a:rPr lang="en-US" i="1" dirty="0" err="1" smtClean="0"/>
              <a:t>բավարարում</a:t>
            </a:r>
            <a:r>
              <a:rPr lang="en-US" i="1" dirty="0" smtClean="0"/>
              <a:t> է </a:t>
            </a:r>
            <a:r>
              <a:rPr lang="en-US" i="1" dirty="0" err="1" smtClean="0"/>
              <a:t>այս</a:t>
            </a:r>
            <a:r>
              <a:rPr lang="en-US" i="1" dirty="0" smtClean="0"/>
              <a:t> </a:t>
            </a:r>
            <a:r>
              <a:rPr lang="en-US" i="1" dirty="0" err="1" smtClean="0"/>
              <a:t>արտահայտությանը</a:t>
            </a:r>
            <a:r>
              <a:rPr lang="hy-AM" i="1" dirty="0" smtClean="0"/>
              <a:t>, </a:t>
            </a:r>
            <a:r>
              <a:rPr lang="hy-AM" i="1" dirty="0" smtClean="0"/>
              <a:t>ապա </a:t>
            </a:r>
            <a:r>
              <a:rPr lang="en-US" i="1" dirty="0" smtClean="0"/>
              <a:t>X-</a:t>
            </a:r>
            <a:r>
              <a:rPr lang="hy-AM" i="1" dirty="0" smtClean="0"/>
              <a:t>ը ընկած է</a:t>
            </a:r>
          </a:p>
          <a:p>
            <a:r>
              <a:rPr lang="hy-AM" i="1" dirty="0" smtClean="0"/>
              <a:t>հիպերհարթության վրա</a:t>
            </a:r>
            <a:endParaRPr lang="en-US" i="1" dirty="0"/>
          </a:p>
        </p:txBody>
      </p:sp>
      <p:pic>
        <p:nvPicPr>
          <p:cNvPr id="3080" name="Picture 8" descr="C:\Users\user\Desktop\հֆդհռտհ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9933" y="4576620"/>
            <a:ext cx="2055411" cy="301787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>
            <a:off x="7765575" y="241825"/>
            <a:ext cx="2838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sz="3200" b="1" dirty="0" smtClean="0"/>
              <a:t>Օրինակ</a:t>
            </a:r>
            <a:endParaRPr lang="en-US" sz="3200" dirty="0"/>
          </a:p>
        </p:txBody>
      </p:sp>
      <p:pic>
        <p:nvPicPr>
          <p:cNvPr id="3082" name="Picture 10" descr="C:\Users\user\Desktop\MarLaTex\11111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60858" y="968992"/>
            <a:ext cx="5703288" cy="4776715"/>
          </a:xfrm>
          <a:prstGeom prst="rect">
            <a:avLst/>
          </a:prstGeom>
          <a:noFill/>
        </p:spPr>
      </p:pic>
      <p:sp>
        <p:nvSpPr>
          <p:cNvPr id="28" name="Rectangle 27"/>
          <p:cNvSpPr/>
          <p:nvPr/>
        </p:nvSpPr>
        <p:spPr>
          <a:xfrm>
            <a:off x="6314364" y="57944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Fisher’s </a:t>
            </a:r>
            <a:r>
              <a:rPr lang="en-US" b="1" dirty="0" smtClean="0"/>
              <a:t>Iris </a:t>
            </a:r>
            <a:r>
              <a:rPr lang="en-US" dirty="0" smtClean="0"/>
              <a:t>, 1</a:t>
            </a:r>
            <a:r>
              <a:rPr lang="hy-AM" dirty="0" smtClean="0"/>
              <a:t>00 նմուշ ,  </a:t>
            </a:r>
            <a:r>
              <a:rPr lang="hy-AM" dirty="0" smtClean="0"/>
              <a:t>2 </a:t>
            </a:r>
            <a:r>
              <a:rPr lang="hy-AM" dirty="0" smtClean="0"/>
              <a:t>տեսակի</a:t>
            </a:r>
            <a:r>
              <a:rPr lang="en-US" dirty="0" smtClean="0"/>
              <a:t> </a:t>
            </a:r>
            <a:r>
              <a:rPr lang="hy-AM" dirty="0" smtClean="0"/>
              <a:t>հիրիկ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07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35834" cy="1628812"/>
          </a:xfrm>
        </p:spPr>
        <p:txBody>
          <a:bodyPr/>
          <a:lstStyle/>
          <a:p>
            <a:r>
              <a:rPr lang="hy-AM" b="1" dirty="0" smtClean="0"/>
              <a:t>Ինչպե՞ս կատարել դասակարգում‘</a:t>
            </a:r>
            <a:br>
              <a:rPr lang="hy-AM" b="1" dirty="0" smtClean="0"/>
            </a:br>
            <a:r>
              <a:rPr lang="hy-AM" b="1" dirty="0" smtClean="0"/>
              <a:t>օգտագործելով բաժանող </a:t>
            </a:r>
            <a:r>
              <a:rPr lang="hy-AM" b="1" dirty="0" smtClean="0"/>
              <a:t>հիպերհարթություն</a:t>
            </a:r>
            <a:r>
              <a:rPr lang="en-US" b="1" dirty="0" smtClean="0"/>
              <a:t>ը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pic>
        <p:nvPicPr>
          <p:cNvPr id="4098" name="Picture 2" descr="C:\Users\user\Desktop\MarLaTex\2222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658" y="2331497"/>
            <a:ext cx="7246961" cy="3764619"/>
          </a:xfrm>
          <a:prstGeom prst="rect">
            <a:avLst/>
          </a:prstGeom>
          <a:noFill/>
        </p:spPr>
      </p:pic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157784" y="1458036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800" b="1" i="1" dirty="0">
                <a:ea typeface="SimSun" pitchFamily="2" charset="-122"/>
              </a:rPr>
              <a:t>x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1601338" y="1762836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2972938" y="144502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altLang="zh-CN" sz="3600" i="1" dirty="0">
                <a:ea typeface="SimSun" pitchFamily="2" charset="-122"/>
              </a:rPr>
              <a:t>f </a:t>
            </a:r>
            <a:r>
              <a:rPr lang="en-US" altLang="zh-CN" dirty="0">
                <a:ea typeface="SimSun" pitchFamily="2" charset="-122"/>
              </a:rPr>
              <a:t>        </a:t>
            </a: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559489" y="1762836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5917441" y="1419367"/>
            <a:ext cx="606189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 dirty="0" smtClean="0">
                <a:ea typeface="SimSun" pitchFamily="2" charset="-122"/>
              </a:rPr>
              <a:t>y</a:t>
            </a:r>
            <a:endParaRPr lang="en-US" altLang="zh-CN" sz="3200" b="1" baseline="30000" dirty="0">
              <a:ea typeface="SimSun" pitchFamily="2" charset="-122"/>
            </a:endParaRPr>
          </a:p>
        </p:txBody>
      </p:sp>
      <p:pic>
        <p:nvPicPr>
          <p:cNvPr id="4099" name="Picture 3" descr="C:\Users\user\Desktop\1դգֆդ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0151" y="3343558"/>
            <a:ext cx="1092120" cy="518757"/>
          </a:xfrm>
          <a:prstGeom prst="rect">
            <a:avLst/>
          </a:prstGeom>
          <a:noFill/>
        </p:spPr>
      </p:pic>
      <p:pic>
        <p:nvPicPr>
          <p:cNvPr id="4100" name="Picture 4" descr="C:\Users\user\Desktop\-1կգյգ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61853" y="3831395"/>
            <a:ext cx="1150171" cy="399411"/>
          </a:xfrm>
          <a:prstGeom prst="rect">
            <a:avLst/>
          </a:prstGeom>
          <a:noFill/>
        </p:spPr>
      </p:pic>
      <p:pic>
        <p:nvPicPr>
          <p:cNvPr id="4101" name="Picture 5" descr="C:\Users\user\Desktop\ֆիքս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01803" y="2756847"/>
            <a:ext cx="4590197" cy="457342"/>
          </a:xfrm>
          <a:prstGeom prst="rect">
            <a:avLst/>
          </a:prstGeom>
          <a:noFill/>
        </p:spPr>
      </p:pic>
      <p:pic>
        <p:nvPicPr>
          <p:cNvPr id="4102" name="Picture 6" descr="C:\Users\user\Desktop\նշան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47212" y="4282269"/>
            <a:ext cx="4644788" cy="1104900"/>
          </a:xfrm>
          <a:prstGeom prst="rect">
            <a:avLst/>
          </a:prstGeom>
          <a:noFill/>
        </p:spPr>
      </p:pic>
      <p:pic>
        <p:nvPicPr>
          <p:cNvPr id="4103" name="Picture 7" descr="C:\Users\user\Desktop\աստղանիշ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37291" y="1993073"/>
            <a:ext cx="565246" cy="299752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7956645" y="1951629"/>
            <a:ext cx="35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Կախված</a:t>
            </a:r>
            <a:r>
              <a:rPr lang="en-US" dirty="0" smtClean="0"/>
              <a:t> է            -ի    </a:t>
            </a:r>
            <a:r>
              <a:rPr lang="en-US" dirty="0" err="1" smtClean="0"/>
              <a:t>նշանից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385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b="1" dirty="0" smtClean="0"/>
              <a:t>Մաքսիմալ լուսանցքով դասակարգիչ</a:t>
            </a:r>
            <a:r>
              <a:rPr lang="en-US" b="1" dirty="0" smtClean="0"/>
              <a:t> (Maximal Margin Classifier)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pic>
        <p:nvPicPr>
          <p:cNvPr id="5123" name="Picture 3" descr="C:\Users\user\Desktop\օտիմ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830" y="1390790"/>
            <a:ext cx="3943919" cy="3495109"/>
          </a:xfrm>
          <a:prstGeom prst="rect">
            <a:avLst/>
          </a:prstGeom>
          <a:noFill/>
        </p:spPr>
      </p:pic>
      <p:sp>
        <p:nvSpPr>
          <p:cNvPr id="16" name="Line 8"/>
          <p:cNvSpPr>
            <a:spLocks noChangeShapeType="1"/>
          </p:cNvSpPr>
          <p:nvPr/>
        </p:nvSpPr>
        <p:spPr bwMode="auto">
          <a:xfrm flipV="1">
            <a:off x="4271749" y="2918113"/>
            <a:ext cx="2456597" cy="457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62567" y="2483892"/>
            <a:ext cx="2688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Օպտիմալ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ընտրություն</a:t>
            </a:r>
            <a:endParaRPr lang="en-US" sz="1600" b="1" dirty="0"/>
          </a:p>
        </p:txBody>
      </p:sp>
      <p:pic>
        <p:nvPicPr>
          <p:cNvPr id="5124" name="Picture 4" descr="C:\Users\user\Desktop\մաքս լուս քլ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96586" y="1399251"/>
            <a:ext cx="4343187" cy="3648818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454926" y="4992765"/>
            <a:ext cx="82659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b="1" dirty="0" smtClean="0"/>
              <a:t>Մաքսիմալ լուսանցքով հիպերհարթությունը նկարագրենք</a:t>
            </a:r>
          </a:p>
          <a:p>
            <a:r>
              <a:rPr lang="hy-AM" b="1" dirty="0" smtClean="0"/>
              <a:t>այլ կերպ՝ պատկերացնենք ունենք խոշոր «սալաքար», որը տեղադրում</a:t>
            </a:r>
          </a:p>
          <a:p>
            <a:r>
              <a:rPr lang="hy-AM" b="1" dirty="0" smtClean="0"/>
              <a:t>ենք երկու դասերի միջև, մաքսիմալ լուսանցքով հիպերհարթությունը</a:t>
            </a:r>
          </a:p>
          <a:p>
            <a:r>
              <a:rPr lang="hy-AM" b="1" dirty="0" smtClean="0"/>
              <a:t>կհանդիսանա «սալաքարի» միջին գիծ: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582126"/>
            <a:ext cx="11328000" cy="432000"/>
          </a:xfrm>
        </p:spPr>
        <p:txBody>
          <a:bodyPr/>
          <a:lstStyle/>
          <a:p>
            <a:r>
              <a:rPr lang="hy-AM" b="1" dirty="0" smtClean="0"/>
              <a:t>Հենքային վեկտորներ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pic>
        <p:nvPicPr>
          <p:cNvPr id="6146" name="Picture 2" descr="C:\Users\user\Desktop\MarLaTex\333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328" y="1023583"/>
            <a:ext cx="5921483" cy="583441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096000" y="900751"/>
            <a:ext cx="6096000" cy="5554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y-AM" dirty="0" smtClean="0"/>
              <a:t> </a:t>
            </a:r>
            <a:r>
              <a:rPr lang="hy-AM" b="1" dirty="0" smtClean="0"/>
              <a:t>հենքային </a:t>
            </a:r>
            <a:r>
              <a:rPr lang="hy-AM" b="1" dirty="0" smtClean="0"/>
              <a:t>վեկտորնե</a:t>
            </a:r>
            <a:r>
              <a:rPr lang="hy-AM" dirty="0" smtClean="0"/>
              <a:t>ր,</a:t>
            </a:r>
            <a:r>
              <a:rPr lang="en-US" dirty="0" smtClean="0"/>
              <a:t> </a:t>
            </a:r>
            <a:r>
              <a:rPr lang="hy-AM" dirty="0" smtClean="0"/>
              <a:t>քանի </a:t>
            </a:r>
            <a:r>
              <a:rPr lang="hy-AM" dirty="0" smtClean="0"/>
              <a:t>որ </a:t>
            </a:r>
            <a:r>
              <a:rPr lang="en-US" dirty="0" smtClean="0"/>
              <a:t>p-</a:t>
            </a:r>
            <a:r>
              <a:rPr lang="hy-AM" dirty="0" smtClean="0"/>
              <a:t>չափանի տարածությունում նրանք </a:t>
            </a:r>
            <a:r>
              <a:rPr lang="hy-AM" b="1" dirty="0" smtClean="0"/>
              <a:t>վեկտորներ</a:t>
            </a:r>
            <a:r>
              <a:rPr lang="hy-AM" dirty="0" smtClean="0"/>
              <a:t> </a:t>
            </a:r>
            <a:r>
              <a:rPr lang="hy-AM" dirty="0" smtClean="0"/>
              <a:t>են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hy-AM" b="1" dirty="0" smtClean="0"/>
              <a:t>«հենքային</a:t>
            </a:r>
            <a:r>
              <a:rPr lang="hy-AM" b="1" dirty="0" smtClean="0"/>
              <a:t>» </a:t>
            </a:r>
            <a:r>
              <a:rPr lang="hy-AM" dirty="0" smtClean="0"/>
              <a:t>բնորոշումը պայմանավորված է նրանով, </a:t>
            </a:r>
            <a:r>
              <a:rPr lang="hy-AM" dirty="0" smtClean="0"/>
              <a:t>որ</a:t>
            </a:r>
            <a:r>
              <a:rPr lang="en-US" dirty="0" smtClean="0"/>
              <a:t> </a:t>
            </a:r>
            <a:r>
              <a:rPr lang="hy-AM" dirty="0" smtClean="0"/>
              <a:t>մաքսիմալ </a:t>
            </a:r>
            <a:r>
              <a:rPr lang="hy-AM" dirty="0" smtClean="0"/>
              <a:t>լուսանցքով հիպերհարթության համար </a:t>
            </a:r>
            <a:r>
              <a:rPr lang="hy-AM" dirty="0" smtClean="0"/>
              <a:t>հանդիսանում</a:t>
            </a:r>
            <a:r>
              <a:rPr lang="en-US" dirty="0" smtClean="0"/>
              <a:t> </a:t>
            </a:r>
            <a:r>
              <a:rPr lang="hy-AM" dirty="0" smtClean="0"/>
              <a:t>են </a:t>
            </a:r>
            <a:r>
              <a:rPr lang="hy-AM" b="1" dirty="0" smtClean="0"/>
              <a:t>«հենք»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hy-AM" b="1" dirty="0" smtClean="0"/>
              <a:t>«</a:t>
            </a:r>
            <a:r>
              <a:rPr lang="hy-AM" b="1" dirty="0" smtClean="0"/>
              <a:t>հենք» </a:t>
            </a:r>
            <a:r>
              <a:rPr lang="hy-AM" dirty="0" smtClean="0"/>
              <a:t>այն իմաստով՝ եթե այդ կետերը որոշ չափով </a:t>
            </a:r>
            <a:r>
              <a:rPr lang="hy-AM" dirty="0" smtClean="0"/>
              <a:t>տեղաշարժվեն</a:t>
            </a:r>
            <a:r>
              <a:rPr lang="en-US" dirty="0" smtClean="0"/>
              <a:t> </a:t>
            </a:r>
            <a:r>
              <a:rPr lang="hy-AM" dirty="0" smtClean="0"/>
              <a:t>ապա </a:t>
            </a:r>
            <a:r>
              <a:rPr lang="hy-AM" dirty="0" smtClean="0"/>
              <a:t>մաքսիմալ լուսանցքով հիպերհարթությունը ևս կտեղաշարժվի</a:t>
            </a:r>
            <a:r>
              <a:rPr lang="hy-AM" dirty="0" smtClean="0"/>
              <a:t>: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hy-AM" dirty="0" smtClean="0"/>
          </a:p>
          <a:p>
            <a:r>
              <a:rPr lang="hy-AM" i="1" dirty="0" smtClean="0"/>
              <a:t>Իսկ մնացած դիտարկումներից որևէ մեկի տեղաշարժը </a:t>
            </a:r>
            <a:r>
              <a:rPr lang="hy-AM" i="1" dirty="0" smtClean="0"/>
              <a:t>չունի</a:t>
            </a:r>
            <a:r>
              <a:rPr lang="en-US" i="1" dirty="0" smtClean="0"/>
              <a:t> </a:t>
            </a:r>
            <a:r>
              <a:rPr lang="hy-AM" i="1" dirty="0" smtClean="0"/>
              <a:t>ազդեցություն</a:t>
            </a:r>
            <a:r>
              <a:rPr lang="hy-AM" i="1" dirty="0" smtClean="0"/>
              <a:t>, քանի որ հիպերհարթության լուսանցքը </a:t>
            </a:r>
            <a:r>
              <a:rPr lang="hy-AM" i="1" dirty="0" smtClean="0"/>
              <a:t>առաջացնում</a:t>
            </a:r>
            <a:r>
              <a:rPr lang="en-US" i="1" dirty="0" smtClean="0"/>
              <a:t> </a:t>
            </a:r>
            <a:r>
              <a:rPr lang="hy-AM" i="1" dirty="0" smtClean="0"/>
              <a:t>է </a:t>
            </a:r>
            <a:r>
              <a:rPr lang="hy-AM" i="1" dirty="0" smtClean="0"/>
              <a:t>սահմնափակում դրանց շարժի համար:</a:t>
            </a:r>
            <a:r>
              <a:rPr lang="hy-AM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hy-AM" b="1" dirty="0" smtClean="0"/>
              <a:t>Ստացվում </a:t>
            </a:r>
            <a:r>
              <a:rPr lang="hy-AM" b="1" dirty="0" smtClean="0"/>
              <a:t>է՝ </a:t>
            </a:r>
            <a:r>
              <a:rPr lang="hy-AM" b="1" dirty="0" smtClean="0"/>
              <a:t>մաքսիմալ</a:t>
            </a:r>
            <a:r>
              <a:rPr lang="en-US" b="1" dirty="0" smtClean="0"/>
              <a:t> </a:t>
            </a:r>
            <a:r>
              <a:rPr lang="hy-AM" b="1" dirty="0" smtClean="0"/>
              <a:t>լուսանցքով </a:t>
            </a:r>
            <a:r>
              <a:rPr lang="hy-AM" b="1" dirty="0" smtClean="0"/>
              <a:t>հիպերհարթությունը անմիջականորեն կախված</a:t>
            </a:r>
          </a:p>
          <a:p>
            <a:r>
              <a:rPr lang="hy-AM" b="1" dirty="0" smtClean="0"/>
              <a:t>է միայն դիտարկումների </a:t>
            </a:r>
            <a:r>
              <a:rPr lang="hy-AM" b="1" dirty="0" smtClean="0"/>
              <a:t>փոքր</a:t>
            </a:r>
            <a:r>
              <a:rPr lang="en-US" b="1" dirty="0" smtClean="0"/>
              <a:t> </a:t>
            </a:r>
            <a:r>
              <a:rPr lang="hy-AM" b="1" dirty="0" smtClean="0"/>
              <a:t>ենթաբազմությունից</a:t>
            </a:r>
            <a:r>
              <a:rPr lang="hy-AM" b="1" dirty="0" smtClean="0"/>
              <a:t>: Սա </a:t>
            </a:r>
            <a:r>
              <a:rPr lang="hy-AM" b="1" dirty="0" smtClean="0"/>
              <a:t>հենքային</a:t>
            </a:r>
            <a:r>
              <a:rPr lang="en-US" b="1" dirty="0" smtClean="0"/>
              <a:t> </a:t>
            </a:r>
            <a:r>
              <a:rPr lang="hy-AM" b="1" dirty="0" smtClean="0"/>
              <a:t>վեկտորների </a:t>
            </a:r>
            <a:r>
              <a:rPr lang="hy-AM" b="1" dirty="0" smtClean="0"/>
              <a:t>դասակարգչի և ՀՎՄ-ի կարևոր հատկություն է: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59809" y="191069"/>
            <a:ext cx="8748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sz="2400" b="1" dirty="0" smtClean="0"/>
              <a:t>Մաքսիմալ լուսանցքով դասակրգչի</a:t>
            </a:r>
            <a:r>
              <a:rPr lang="en-US" sz="2400" b="1" dirty="0" smtClean="0"/>
              <a:t> </a:t>
            </a:r>
            <a:r>
              <a:rPr lang="hy-AM" sz="2400" b="1" dirty="0" smtClean="0"/>
              <a:t>կառուցում</a:t>
            </a:r>
            <a:endParaRPr lang="en-US" sz="2400" b="1" dirty="0" smtClean="0"/>
          </a:p>
        </p:txBody>
      </p:sp>
      <p:pic>
        <p:nvPicPr>
          <p:cNvPr id="7170" name="Picture 2" descr="C:\Users\user\Desktop\ma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6095"/>
            <a:ext cx="7001302" cy="212905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846161" y="941696"/>
            <a:ext cx="7601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dirty="0" smtClean="0"/>
              <a:t>Մաքսիմալ</a:t>
            </a:r>
            <a:r>
              <a:rPr lang="en-US" dirty="0" smtClean="0"/>
              <a:t> </a:t>
            </a:r>
            <a:r>
              <a:rPr lang="hy-AM" dirty="0" smtClean="0"/>
              <a:t>լուսանցքով </a:t>
            </a:r>
            <a:r>
              <a:rPr lang="hy-AM" dirty="0" smtClean="0"/>
              <a:t>հիպերհարթությունը հետևյալ </a:t>
            </a:r>
            <a:r>
              <a:rPr lang="hy-AM" dirty="0" smtClean="0"/>
              <a:t>օպտիմիզացիայի</a:t>
            </a:r>
            <a:r>
              <a:rPr lang="en-US" dirty="0" smtClean="0"/>
              <a:t> </a:t>
            </a:r>
            <a:r>
              <a:rPr lang="hy-AM" dirty="0" smtClean="0"/>
              <a:t>խնդրի </a:t>
            </a:r>
            <a:r>
              <a:rPr lang="hy-AM" dirty="0" smtClean="0"/>
              <a:t>լուծումն </a:t>
            </a:r>
            <a:r>
              <a:rPr lang="hy-AM" dirty="0" smtClean="0"/>
              <a:t>է</a:t>
            </a:r>
            <a:r>
              <a:rPr lang="en-US" dirty="0" smtClean="0"/>
              <a:t>`</a:t>
            </a:r>
            <a:endParaRPr lang="en-US" dirty="0"/>
          </a:p>
        </p:txBody>
      </p:sp>
      <p:pic>
        <p:nvPicPr>
          <p:cNvPr id="7172" name="Picture 4" descr="C:\Users\user\Desktop\101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088" y="4149204"/>
            <a:ext cx="8993187" cy="15621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766782" y="2715905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(10)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37779" y="3480179"/>
            <a:ext cx="77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17" name="AutoShape 19"/>
          <p:cNvSpPr>
            <a:spLocks noChangeArrowheads="1"/>
          </p:cNvSpPr>
          <p:nvPr/>
        </p:nvSpPr>
        <p:spPr bwMode="auto">
          <a:xfrm rot="3082964">
            <a:off x="6271861" y="1515141"/>
            <a:ext cx="3183672" cy="1401045"/>
          </a:xfrm>
          <a:prstGeom prst="wedgeRectCallout">
            <a:avLst>
              <a:gd name="adj1" fmla="val -44384"/>
              <a:gd name="adj2" fmla="val 290631"/>
            </a:avLst>
          </a:prstGeom>
          <a:solidFill>
            <a:srgbClr val="CCFFCC"/>
          </a:solidFill>
          <a:ln w="19050" algn="ctr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hy-AM" dirty="0" smtClean="0"/>
              <a:t>րդ դիտարկումից հիպերհարթություն հեռավորությունը</a:t>
            </a:r>
          </a:p>
          <a:p>
            <a:r>
              <a:rPr lang="hy-AM" dirty="0" smtClean="0"/>
              <a:t>տրվում է հետևյալ կերպ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VM MariamSargsyan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Geometric Presentation Layout_SB - v4" id="{4FDC0870-107A-45FF-80A8-D62A163436CD}" vid="{C24B30B2-C182-4F17-AE29-6BC2DA7777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4F06F66-218D-4D1C-873A-158A1848B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CDC626-B3A4-4E2A-B903-2655BFCAF3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8A50AA-654B-45CA-B6AD-FDA9E9535EF9}">
  <ds:schemaRefs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b0879af-3eba-417a-a55a-ffe6dcd6ca77"/>
    <ds:schemaRef ds:uri="6dc4bcd6-49db-4c07-9060-8acfc67cef9f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SVM MariamSargsyan</Template>
  <TotalTime>0</TotalTime>
  <Words>986</Words>
  <Application>Microsoft Office PowerPoint</Application>
  <PresentationFormat>Custom</PresentationFormat>
  <Paragraphs>151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SVM MariamSargsyan</vt:lpstr>
      <vt:lpstr>Presentation Title</vt:lpstr>
      <vt:lpstr>Support  Vector Machines</vt:lpstr>
      <vt:lpstr>Slide 3</vt:lpstr>
      <vt:lpstr>ՀՎ մեթոդը կառուցելու քայլերը</vt:lpstr>
      <vt:lpstr>1. Ի՞նչ է հիպերհարթությունը</vt:lpstr>
      <vt:lpstr>Ինչպե՞ս կատարել դասակարգում‘ օգտագործելով բաժանող հիպերհարթությունը</vt:lpstr>
      <vt:lpstr>Մաքսիմալ լուսանցքով դասակարգիչ (Maximal Margin Classifier)</vt:lpstr>
      <vt:lpstr>Հենքային վեկտորներ </vt:lpstr>
      <vt:lpstr>Slide 9</vt:lpstr>
      <vt:lpstr>Slide 10</vt:lpstr>
      <vt:lpstr>Slide 11</vt:lpstr>
      <vt:lpstr>Slide 12</vt:lpstr>
      <vt:lpstr>Կարևոր դիտարկումներ խնդրի վերաբերյալ </vt:lpstr>
      <vt:lpstr>Հենքային վեկտորների մեթոդ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2018-06-29T15:26:06Z</dcterms:created>
  <dcterms:modified xsi:type="dcterms:W3CDTF">2018-06-30T00:26:18Z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v-abdarl@microsoft.com</vt:lpwstr>
  </property>
  <property fmtid="{D5CDD505-2E9C-101B-9397-08002B2CF9AE}" pid="6" name="MSIP_Label_f42aa342-8706-4288-bd11-ebb85995028c_SetDate">
    <vt:lpwstr>2018-06-05T17:32:32.6931325Z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