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86" r:id="rId4"/>
    <p:sldId id="261" r:id="rId5"/>
    <p:sldId id="267" r:id="rId6"/>
    <p:sldId id="276" r:id="rId7"/>
    <p:sldId id="278" r:id="rId8"/>
    <p:sldId id="287" r:id="rId9"/>
    <p:sldId id="262" r:id="rId10"/>
    <p:sldId id="280" r:id="rId11"/>
    <p:sldId id="263" r:id="rId12"/>
    <p:sldId id="264" r:id="rId13"/>
    <p:sldId id="279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84" r:id="rId23"/>
    <p:sldId id="281" r:id="rId24"/>
    <p:sldId id="274" r:id="rId25"/>
    <p:sldId id="275" r:id="rId26"/>
    <p:sldId id="285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9658" autoAdjust="0"/>
  </p:normalViewPr>
  <p:slideViewPr>
    <p:cSldViewPr snapToGrid="0" snapToObjects="1">
      <p:cViewPr varScale="1">
        <p:scale>
          <a:sx n="89" d="100"/>
          <a:sy n="89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44C5-D99D-E847-AC92-CB1C97085A90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3660-C8DD-1B47-9514-9FD6E319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66BF08-E8BF-454F-8908-4534B774A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BITS F464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32C348-9FC6-964A-8386-9FBBC69F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Assignment #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Group </a:t>
            </a:r>
            <a:r>
              <a:rPr lang="en-US" dirty="0" smtClean="0"/>
              <a:t>#19</a:t>
            </a:r>
            <a:endParaRPr lang="en-US" dirty="0"/>
          </a:p>
          <a:p>
            <a:r>
              <a:rPr lang="en-US" dirty="0" smtClean="0"/>
              <a:t>2015A4PS0448P  </a:t>
            </a:r>
            <a:r>
              <a:rPr lang="en-US" dirty="0" err="1" smtClean="0"/>
              <a:t>Sargun</a:t>
            </a:r>
            <a:r>
              <a:rPr lang="en-US" dirty="0" smtClean="0"/>
              <a:t> </a:t>
            </a:r>
            <a:r>
              <a:rPr lang="en-US" dirty="0" err="1" smtClean="0"/>
              <a:t>Nagpal</a:t>
            </a:r>
            <a:endParaRPr lang="en-US" dirty="0" smtClean="0"/>
          </a:p>
          <a:p>
            <a:r>
              <a:rPr lang="en-US" dirty="0" smtClean="0"/>
              <a:t>2015A1PS0482P  Varun Deoskar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42155" r="1363" b="5994"/>
          <a:stretch/>
        </p:blipFill>
        <p:spPr>
          <a:xfrm>
            <a:off x="7315200" y="419100"/>
            <a:ext cx="413766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8" r="59243" b="8822"/>
          <a:stretch/>
        </p:blipFill>
        <p:spPr>
          <a:xfrm>
            <a:off x="7353300" y="3665220"/>
            <a:ext cx="4099560" cy="2506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36" y="691563"/>
            <a:ext cx="6961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Performance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The pictures beside show the accuracy and kappa variation with the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No change was observed in performance with change in the </a:t>
            </a:r>
            <a:r>
              <a:rPr lang="en-IN" sz="2400" dirty="0" err="1" smtClean="0"/>
              <a:t>hyperparameters</a:t>
            </a:r>
            <a:r>
              <a:rPr lang="en-IN" sz="2400" dirty="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The maximum accuracy was found to be for </a:t>
            </a:r>
            <a:r>
              <a:rPr lang="en-IN" sz="2400" dirty="0" err="1" smtClean="0">
                <a:solidFill>
                  <a:srgbClr val="00B0F0"/>
                </a:solidFill>
              </a:rPr>
              <a:t>fL</a:t>
            </a:r>
            <a:r>
              <a:rPr lang="en-IN" sz="2400" dirty="0" smtClean="0">
                <a:solidFill>
                  <a:srgbClr val="00B0F0"/>
                </a:solidFill>
              </a:rPr>
              <a:t>=0, </a:t>
            </a:r>
            <a:r>
              <a:rPr lang="en-IN" sz="2400" dirty="0" err="1" smtClean="0">
                <a:solidFill>
                  <a:srgbClr val="00B0F0"/>
                </a:solidFill>
              </a:rPr>
              <a:t>usekernel</a:t>
            </a:r>
            <a:r>
              <a:rPr lang="en-IN" sz="2400" dirty="0" smtClean="0">
                <a:solidFill>
                  <a:srgbClr val="00B0F0"/>
                </a:solidFill>
              </a:rPr>
              <a:t>= TRUE and adjust=0.1</a:t>
            </a:r>
            <a:r>
              <a:rPr lang="en-IN" sz="2400" dirty="0" smtClean="0"/>
              <a:t>which was </a:t>
            </a:r>
            <a:r>
              <a:rPr lang="en-IN" sz="2400" dirty="0" smtClean="0">
                <a:solidFill>
                  <a:srgbClr val="FF0000"/>
                </a:solidFill>
              </a:rPr>
              <a:t>55.33 %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/>
              <a:t>The kappa value was </a:t>
            </a:r>
            <a:r>
              <a:rPr lang="en-IN" sz="2400" dirty="0" smtClean="0">
                <a:solidFill>
                  <a:srgbClr val="FF0000"/>
                </a:solidFill>
              </a:rPr>
              <a:t>0.021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7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1421B-DE2E-9F43-83B3-AEBB9F34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468" y="46700"/>
            <a:ext cx="5859126" cy="645631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F85893-64B3-C64C-B06A-6ACBC7DB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86" y="1026873"/>
            <a:ext cx="7284375" cy="310198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Used a variation called Multinomial Logistic Regression, which works for multi-class classification.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Hyper parameters</a:t>
            </a:r>
          </a:p>
          <a:p>
            <a:pPr lvl="1"/>
            <a:r>
              <a:rPr lang="en-US" sz="2000" i="1" u="sng" dirty="0" smtClean="0"/>
              <a:t>Weight decay</a:t>
            </a:r>
            <a:r>
              <a:rPr lang="en-US" sz="2000" i="1" dirty="0" smtClean="0"/>
              <a:t> - </a:t>
            </a:r>
            <a:r>
              <a:rPr lang="en-IN" sz="2000" dirty="0" smtClean="0"/>
              <a:t>after </a:t>
            </a:r>
            <a:r>
              <a:rPr lang="en-IN" sz="2000" dirty="0"/>
              <a:t>each update, the </a:t>
            </a:r>
            <a:r>
              <a:rPr lang="en-IN" sz="2000" b="1" dirty="0"/>
              <a:t>weights</a:t>
            </a:r>
            <a:r>
              <a:rPr lang="en-IN" sz="2000" dirty="0"/>
              <a:t> are multiplied by a factor slightly less than 1. This prevents the </a:t>
            </a:r>
            <a:r>
              <a:rPr lang="en-IN" sz="2000" b="1" dirty="0"/>
              <a:t>weights</a:t>
            </a:r>
            <a:r>
              <a:rPr lang="en-IN" sz="2000" dirty="0"/>
              <a:t> from growing too large, and can be seen as gradient descent on a quadratic regularization term.</a:t>
            </a:r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The picture besides show the variation of Accuracy and kappa with weight decay</a:t>
            </a:r>
          </a:p>
          <a:p>
            <a:pPr lvl="1"/>
            <a:r>
              <a:rPr lang="en-US" sz="2000" dirty="0" smtClean="0"/>
              <a:t>The maximum accuracy is found when the </a:t>
            </a:r>
            <a:r>
              <a:rPr lang="en-US" sz="2000" dirty="0" smtClean="0">
                <a:solidFill>
                  <a:srgbClr val="00B0F0"/>
                </a:solidFill>
              </a:rPr>
              <a:t>decay =0.1 </a:t>
            </a:r>
            <a:r>
              <a:rPr lang="en-US" sz="2000" dirty="0" smtClean="0"/>
              <a:t>which is </a:t>
            </a:r>
            <a:r>
              <a:rPr lang="en-US" sz="2000" dirty="0" smtClean="0">
                <a:solidFill>
                  <a:srgbClr val="FF0000"/>
                </a:solidFill>
              </a:rPr>
              <a:t>58.10 %</a:t>
            </a:r>
          </a:p>
          <a:p>
            <a:pPr lvl="1"/>
            <a:r>
              <a:rPr lang="en-US" sz="2000" dirty="0" smtClean="0"/>
              <a:t>The maximum kappa is found to be when </a:t>
            </a:r>
            <a:r>
              <a:rPr lang="en-US" sz="2000" dirty="0" smtClean="0">
                <a:solidFill>
                  <a:srgbClr val="00B0F0"/>
                </a:solidFill>
              </a:rPr>
              <a:t>decay=0.0001</a:t>
            </a:r>
            <a:r>
              <a:rPr lang="en-US" sz="2000" dirty="0" smtClean="0"/>
              <a:t> which is </a:t>
            </a:r>
            <a:r>
              <a:rPr lang="en-US" sz="2000" dirty="0" smtClean="0">
                <a:solidFill>
                  <a:srgbClr val="FF0000"/>
                </a:solidFill>
              </a:rPr>
              <a:t>0.31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56801" r="66158" b="9360"/>
          <a:stretch/>
        </p:blipFill>
        <p:spPr>
          <a:xfrm>
            <a:off x="7875814" y="947639"/>
            <a:ext cx="3343002" cy="191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9" t="40405" r="531" b="5184"/>
          <a:stretch/>
        </p:blipFill>
        <p:spPr>
          <a:xfrm>
            <a:off x="7529540" y="3160622"/>
            <a:ext cx="4183380" cy="307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3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817D7-A08C-AD43-A2CD-7CA699E0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37" y="104500"/>
            <a:ext cx="4618155" cy="483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SVM linear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65A0D3-F9DE-F740-9C62-B7F78B89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22" y="871899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Data Preprocessing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Hyper parameters</a:t>
            </a:r>
          </a:p>
          <a:p>
            <a:pPr lvl="1"/>
            <a:r>
              <a:rPr lang="en-IN" sz="2400" i="1" u="sng" dirty="0"/>
              <a:t>Cost (C, numeric)-</a:t>
            </a:r>
            <a:r>
              <a:rPr lang="en-IN" sz="2400" dirty="0"/>
              <a:t>C is the cost of misclassification </a:t>
            </a:r>
            <a:r>
              <a:rPr lang="en-IN" sz="2400" dirty="0" smtClean="0"/>
              <a:t>and is used to vary between Hard and Soft margin</a:t>
            </a:r>
            <a:endParaRPr lang="en-US" sz="2400" dirty="0"/>
          </a:p>
          <a:p>
            <a:r>
              <a:rPr lang="en-US" sz="24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400" dirty="0" smtClean="0"/>
              <a:t>The pictures beside represent the variation of Accuracy with Cost</a:t>
            </a:r>
          </a:p>
          <a:p>
            <a:pPr lvl="1"/>
            <a:r>
              <a:rPr lang="en-US" sz="2400" dirty="0" smtClean="0"/>
              <a:t>The maximum accuracy was found </a:t>
            </a:r>
            <a:r>
              <a:rPr lang="en-US" sz="2400" dirty="0" smtClean="0">
                <a:solidFill>
                  <a:schemeClr val="tx1"/>
                </a:solidFill>
              </a:rPr>
              <a:t>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cost=100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was</a:t>
            </a:r>
            <a:r>
              <a:rPr lang="en-US" sz="2400" dirty="0" smtClean="0">
                <a:solidFill>
                  <a:srgbClr val="FF0000"/>
                </a:solidFill>
              </a:rPr>
              <a:t> 59.16 %</a:t>
            </a:r>
          </a:p>
          <a:p>
            <a:pPr lvl="1"/>
            <a:r>
              <a:rPr lang="en-US" sz="2400" dirty="0" smtClean="0"/>
              <a:t>The maximum kappa was found at </a:t>
            </a:r>
            <a:r>
              <a:rPr lang="en-US" sz="2400" dirty="0" smtClean="0">
                <a:solidFill>
                  <a:srgbClr val="00B0F0"/>
                </a:solidFill>
              </a:rPr>
              <a:t>cost=100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was </a:t>
            </a:r>
            <a:r>
              <a:rPr lang="en-US" sz="2400" dirty="0" smtClean="0">
                <a:solidFill>
                  <a:srgbClr val="FF0000"/>
                </a:solidFill>
              </a:rPr>
              <a:t>0.33.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55758" r="66212" b="9360"/>
          <a:stretch/>
        </p:blipFill>
        <p:spPr>
          <a:xfrm>
            <a:off x="8360997" y="956853"/>
            <a:ext cx="3322320" cy="197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41212" r="1061" b="5455"/>
          <a:stretch/>
        </p:blipFill>
        <p:spPr>
          <a:xfrm>
            <a:off x="7755147" y="3299460"/>
            <a:ext cx="4347713" cy="3153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332" y="104503"/>
            <a:ext cx="6900211" cy="602863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Svm</a:t>
            </a:r>
            <a:r>
              <a:rPr lang="en-IN" dirty="0" smtClean="0"/>
              <a:t> non-linear (Gaussian kernel)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14984"/>
            <a:ext cx="7426670" cy="53858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Hyper parameters</a:t>
            </a:r>
          </a:p>
          <a:p>
            <a:pPr lvl="1"/>
            <a:r>
              <a:rPr lang="en-IN" sz="2000" i="1" u="sng" dirty="0" smtClean="0"/>
              <a:t>Sigma </a:t>
            </a:r>
            <a:r>
              <a:rPr lang="en-IN" sz="2000" i="1" u="sng" dirty="0"/>
              <a:t>(sigma, numeric</a:t>
            </a:r>
            <a:r>
              <a:rPr lang="en-IN" sz="2000" i="1" u="sng" dirty="0" smtClean="0"/>
              <a:t>)- </a:t>
            </a:r>
            <a:r>
              <a:rPr lang="en-IN" sz="2000" dirty="0" smtClean="0"/>
              <a:t>It </a:t>
            </a:r>
            <a:r>
              <a:rPr lang="en-IN" sz="2000" dirty="0"/>
              <a:t>is the parameter of a Gaussian Kernel (to handle non-linear classification)</a:t>
            </a:r>
          </a:p>
          <a:p>
            <a:pPr lvl="1"/>
            <a:r>
              <a:rPr lang="en-IN" sz="2000" i="1" u="sng" dirty="0"/>
              <a:t>Cost (C, numeric</a:t>
            </a:r>
            <a:r>
              <a:rPr lang="en-IN" sz="2000" i="1" u="sng" dirty="0" smtClean="0"/>
              <a:t>)-</a:t>
            </a:r>
            <a:r>
              <a:rPr lang="en-IN" sz="2000" dirty="0"/>
              <a:t>C is the cost of misclassification </a:t>
            </a: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The pictures beside represent the variation of Accuracy with Cost and Sigma </a:t>
            </a:r>
          </a:p>
          <a:p>
            <a:pPr lvl="1"/>
            <a:r>
              <a:rPr lang="en-US" sz="2000" dirty="0" smtClean="0"/>
              <a:t>The maximum accuracy was found at </a:t>
            </a:r>
            <a:r>
              <a:rPr lang="en-US" sz="2000" dirty="0" smtClean="0">
                <a:solidFill>
                  <a:srgbClr val="00B0F0"/>
                </a:solidFill>
              </a:rPr>
              <a:t>sigma=0.1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F0"/>
                </a:solidFill>
              </a:rPr>
              <a:t>c=10</a:t>
            </a:r>
            <a:r>
              <a:rPr lang="en-US" sz="2000" dirty="0" smtClean="0"/>
              <a:t> which was </a:t>
            </a:r>
            <a:r>
              <a:rPr lang="en-US" sz="2000" dirty="0" smtClean="0">
                <a:solidFill>
                  <a:srgbClr val="FF0000"/>
                </a:solidFill>
              </a:rPr>
              <a:t>56.06 %</a:t>
            </a:r>
          </a:p>
          <a:p>
            <a:pPr lvl="1"/>
            <a:r>
              <a:rPr lang="en-US" sz="2000" dirty="0" smtClean="0"/>
              <a:t>The maximum kappa was found at </a:t>
            </a:r>
            <a:r>
              <a:rPr lang="en-US" sz="2000" dirty="0" smtClean="0">
                <a:solidFill>
                  <a:srgbClr val="00B0F0"/>
                </a:solidFill>
              </a:rPr>
              <a:t>sigma=0.1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F0"/>
                </a:solidFill>
              </a:rPr>
              <a:t>c=1.0</a:t>
            </a:r>
            <a:r>
              <a:rPr lang="en-US" sz="2000" dirty="0" smtClean="0"/>
              <a:t> which was  </a:t>
            </a:r>
            <a:r>
              <a:rPr lang="en-US" sz="2000" dirty="0" smtClean="0">
                <a:solidFill>
                  <a:srgbClr val="FF0000"/>
                </a:solidFill>
              </a:rPr>
              <a:t>0.25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44848" r="65455" b="9630"/>
          <a:stretch/>
        </p:blipFill>
        <p:spPr>
          <a:xfrm>
            <a:off x="8283631" y="3992817"/>
            <a:ext cx="3406140" cy="257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8" t="41751" r="834" b="5993"/>
          <a:stretch/>
        </p:blipFill>
        <p:spPr>
          <a:xfrm>
            <a:off x="7910251" y="920996"/>
            <a:ext cx="4152900" cy="295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49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79" y="91440"/>
            <a:ext cx="6159573" cy="716498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16" y="1258824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Data </a:t>
            </a:r>
            <a:r>
              <a:rPr lang="en-US" sz="2000" dirty="0" smtClean="0">
                <a:solidFill>
                  <a:srgbClr val="00B0F0"/>
                </a:solidFill>
              </a:rPr>
              <a:t>Preprocessing-  </a:t>
            </a:r>
            <a:r>
              <a:rPr lang="en-US" sz="2000" dirty="0" smtClean="0"/>
              <a:t>This classifiers takes numerical as well as categorical data hence no classifier specific preprocessing required.</a:t>
            </a:r>
            <a:endParaRPr lang="en-US" sz="2000" dirty="0"/>
          </a:p>
          <a:p>
            <a:pPr lvl="0">
              <a:buClr>
                <a:srgbClr val="9BAFB5"/>
              </a:buClr>
            </a:pPr>
            <a:r>
              <a:rPr lang="en-US" sz="2000" dirty="0" smtClean="0">
                <a:solidFill>
                  <a:srgbClr val="00B0F0"/>
                </a:solidFill>
              </a:rPr>
              <a:t>Hyper parameters-</a:t>
            </a:r>
            <a:r>
              <a:rPr lang="en-US" sz="2000" dirty="0">
                <a:solidFill>
                  <a:srgbClr val="00B0F0"/>
                </a:solidFill>
              </a:rPr>
              <a:t>(Representation, </a:t>
            </a:r>
            <a:r>
              <a:rPr lang="en-US" sz="2000" dirty="0" smtClean="0">
                <a:solidFill>
                  <a:srgbClr val="00B0F0"/>
                </a:solidFill>
              </a:rPr>
              <a:t>Data Type)</a:t>
            </a:r>
          </a:p>
          <a:p>
            <a:pPr lvl="1"/>
            <a:r>
              <a:rPr lang="en-IN" sz="2000" i="1" u="sng" dirty="0" smtClean="0"/>
              <a:t>Complexity </a:t>
            </a:r>
            <a:r>
              <a:rPr lang="en-IN" sz="2000" i="1" u="sng" dirty="0"/>
              <a:t>Parameter (</a:t>
            </a:r>
            <a:r>
              <a:rPr lang="en-IN" sz="2000" i="1" u="sng" dirty="0" err="1"/>
              <a:t>cp</a:t>
            </a:r>
            <a:r>
              <a:rPr lang="en-IN" sz="2000" i="1" u="sng" dirty="0"/>
              <a:t>, numeric</a:t>
            </a:r>
            <a:r>
              <a:rPr lang="en-IN" sz="2000" i="1" u="sng" dirty="0" smtClean="0"/>
              <a:t>)</a:t>
            </a:r>
            <a:r>
              <a:rPr lang="en-IN" sz="2000" dirty="0" smtClean="0"/>
              <a:t>-a </a:t>
            </a:r>
            <a:r>
              <a:rPr lang="en-IN" sz="2000" dirty="0"/>
              <a:t>value at which the </a:t>
            </a:r>
            <a:r>
              <a:rPr lang="en-IN" sz="2000" b="1" dirty="0"/>
              <a:t>tree</a:t>
            </a:r>
            <a:r>
              <a:rPr lang="en-IN" sz="2000" dirty="0"/>
              <a:t> makes divisions in the nodes until the reduction in the relative error is less than a certain </a:t>
            </a:r>
            <a:r>
              <a:rPr lang="en-IN" sz="2000" dirty="0" smtClean="0"/>
              <a:t>value.</a:t>
            </a:r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The pictures represent the variation of accuracy with Complexity parameter</a:t>
            </a:r>
          </a:p>
          <a:p>
            <a:pPr lvl="1"/>
            <a:r>
              <a:rPr lang="en-US" sz="2000" dirty="0" smtClean="0"/>
              <a:t>The maximum accuracy was found at </a:t>
            </a:r>
            <a:r>
              <a:rPr lang="en-US" sz="2000" dirty="0" err="1" smtClean="0">
                <a:solidFill>
                  <a:srgbClr val="00B0F0"/>
                </a:solidFill>
              </a:rPr>
              <a:t>cp</a:t>
            </a:r>
            <a:r>
              <a:rPr lang="en-US" sz="2000" dirty="0" smtClean="0">
                <a:solidFill>
                  <a:srgbClr val="00B0F0"/>
                </a:solidFill>
              </a:rPr>
              <a:t>=.03 </a:t>
            </a:r>
            <a:r>
              <a:rPr lang="en-US" sz="2000" dirty="0" smtClean="0"/>
              <a:t>which was </a:t>
            </a:r>
            <a:r>
              <a:rPr lang="en-US" sz="2000" dirty="0" smtClean="0">
                <a:solidFill>
                  <a:srgbClr val="FF0000"/>
                </a:solidFill>
              </a:rPr>
              <a:t>57.39 %</a:t>
            </a:r>
          </a:p>
          <a:p>
            <a:pPr lvl="1"/>
            <a:r>
              <a:rPr lang="en-US" sz="2000" dirty="0" smtClean="0"/>
              <a:t>The maximum kappa was also found at </a:t>
            </a:r>
            <a:r>
              <a:rPr lang="en-US" sz="2000" dirty="0" err="1" smtClean="0">
                <a:solidFill>
                  <a:srgbClr val="00B0F0"/>
                </a:solidFill>
              </a:rPr>
              <a:t>cp</a:t>
            </a:r>
            <a:r>
              <a:rPr lang="en-US" sz="2000" dirty="0" smtClean="0">
                <a:solidFill>
                  <a:srgbClr val="00B0F0"/>
                </a:solidFill>
              </a:rPr>
              <a:t>=.03 </a:t>
            </a:r>
            <a:r>
              <a:rPr lang="en-US" sz="2000" dirty="0" smtClean="0"/>
              <a:t>which was </a:t>
            </a:r>
            <a:r>
              <a:rPr lang="en-US" sz="2000" dirty="0" smtClean="0">
                <a:solidFill>
                  <a:srgbClr val="FF0000"/>
                </a:solidFill>
              </a:rPr>
              <a:t>0 .23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55219" r="65682" b="9495"/>
          <a:stretch/>
        </p:blipFill>
        <p:spPr>
          <a:xfrm>
            <a:off x="8496300" y="1220724"/>
            <a:ext cx="3390900" cy="1996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41077" r="833" b="5858"/>
          <a:stretch/>
        </p:blipFill>
        <p:spPr>
          <a:xfrm>
            <a:off x="7696200" y="3314700"/>
            <a:ext cx="4191000" cy="3002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02" y="91441"/>
            <a:ext cx="6786589" cy="690372"/>
          </a:xfrm>
        </p:spPr>
        <p:txBody>
          <a:bodyPr>
            <a:normAutofit fontScale="90000"/>
          </a:bodyPr>
          <a:lstStyle/>
          <a:p>
            <a:r>
              <a:rPr lang="en-US" dirty="0"/>
              <a:t>Discriminant Functions - 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5" y="1087052"/>
            <a:ext cx="7076210" cy="310198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Data Preprocessing</a:t>
            </a:r>
          </a:p>
          <a:p>
            <a:pPr lvl="0">
              <a:buClr>
                <a:srgbClr val="9BAFB5"/>
              </a:buClr>
            </a:pPr>
            <a:r>
              <a:rPr lang="en-US" sz="2200" dirty="0" smtClean="0">
                <a:solidFill>
                  <a:srgbClr val="00B0F0"/>
                </a:solidFill>
              </a:rPr>
              <a:t>Hyper parameters</a:t>
            </a:r>
            <a:r>
              <a:rPr lang="en-US" sz="2200" dirty="0">
                <a:solidFill>
                  <a:srgbClr val="00B0F0"/>
                </a:solidFill>
              </a:rPr>
              <a:t>(Representation, </a:t>
            </a:r>
            <a:r>
              <a:rPr lang="en-US" sz="2200" dirty="0" smtClean="0">
                <a:solidFill>
                  <a:srgbClr val="00B0F0"/>
                </a:solidFill>
              </a:rPr>
              <a:t>Data Type)</a:t>
            </a:r>
          </a:p>
          <a:p>
            <a:pPr lvl="1"/>
            <a:r>
              <a:rPr lang="en-IN" sz="2200" i="1" u="sng" dirty="0" smtClean="0"/>
              <a:t>Number </a:t>
            </a:r>
            <a:r>
              <a:rPr lang="en-IN" sz="2200" i="1" u="sng" dirty="0"/>
              <a:t>of Components (</a:t>
            </a:r>
            <a:r>
              <a:rPr lang="en-IN" sz="2200" i="1" u="sng" dirty="0" err="1"/>
              <a:t>ncomp</a:t>
            </a:r>
            <a:r>
              <a:rPr lang="en-IN" sz="2200" i="1" u="sng" dirty="0"/>
              <a:t>, numeric</a:t>
            </a:r>
            <a:r>
              <a:rPr lang="en-IN" sz="2200" i="1" u="sng" dirty="0" smtClean="0"/>
              <a:t>)</a:t>
            </a:r>
            <a:r>
              <a:rPr lang="en-IN" sz="2200" dirty="0" smtClean="0"/>
              <a:t>-LSE is effective </a:t>
            </a:r>
            <a:r>
              <a:rPr lang="en-IN" sz="2200" dirty="0"/>
              <a:t>in analysing relationships between an outcome and one or </a:t>
            </a:r>
            <a:r>
              <a:rPr lang="en-IN" sz="2200" dirty="0" smtClean="0"/>
              <a:t>several components. This parameters specifies the number of such parameters</a:t>
            </a:r>
            <a:endParaRPr lang="en-US" sz="2200" dirty="0"/>
          </a:p>
          <a:p>
            <a:r>
              <a:rPr lang="en-US" sz="2200" dirty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200" dirty="0" smtClean="0"/>
              <a:t>The picture shows the list of accuracy with varying </a:t>
            </a:r>
            <a:r>
              <a:rPr lang="en-US" sz="2200" dirty="0" err="1" smtClean="0"/>
              <a:t>ncomp</a:t>
            </a:r>
            <a:endParaRPr lang="en-US" sz="2200" dirty="0" smtClean="0"/>
          </a:p>
          <a:p>
            <a:pPr lvl="1"/>
            <a:r>
              <a:rPr lang="en-US" sz="2200" dirty="0" smtClean="0"/>
              <a:t>The best accuracy was found at </a:t>
            </a:r>
            <a:r>
              <a:rPr lang="en-US" sz="2200" dirty="0" err="1" smtClean="0">
                <a:solidFill>
                  <a:srgbClr val="00B0F0"/>
                </a:solidFill>
              </a:rPr>
              <a:t>ncomp</a:t>
            </a:r>
            <a:r>
              <a:rPr lang="en-US" sz="2200" dirty="0" smtClean="0">
                <a:solidFill>
                  <a:srgbClr val="00B0F0"/>
                </a:solidFill>
              </a:rPr>
              <a:t>=3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which was </a:t>
            </a:r>
            <a:r>
              <a:rPr lang="en-US" sz="2200" dirty="0" smtClean="0">
                <a:solidFill>
                  <a:srgbClr val="FF0000"/>
                </a:solidFill>
              </a:rPr>
              <a:t>56.81 %</a:t>
            </a:r>
          </a:p>
          <a:p>
            <a:pPr lvl="1"/>
            <a:r>
              <a:rPr lang="en-US" sz="2200" dirty="0" smtClean="0"/>
              <a:t>The best kappa of </a:t>
            </a:r>
            <a:r>
              <a:rPr lang="en-US" sz="2200" dirty="0" smtClean="0">
                <a:solidFill>
                  <a:srgbClr val="FF0000"/>
                </a:solidFill>
              </a:rPr>
              <a:t>0.17</a:t>
            </a:r>
            <a:r>
              <a:rPr lang="en-US" sz="2200" dirty="0" smtClean="0"/>
              <a:t> was also found at </a:t>
            </a:r>
            <a:r>
              <a:rPr lang="en-US" sz="2200" dirty="0" err="1" smtClean="0">
                <a:solidFill>
                  <a:srgbClr val="00B0F0"/>
                </a:solidFill>
              </a:rPr>
              <a:t>ncomp</a:t>
            </a:r>
            <a:r>
              <a:rPr lang="en-US" sz="2200" dirty="0" smtClean="0">
                <a:solidFill>
                  <a:srgbClr val="00B0F0"/>
                </a:solidFill>
              </a:rPr>
              <a:t>=3</a:t>
            </a: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9932" r="66212" b="7476"/>
          <a:stretch/>
        </p:blipFill>
        <p:spPr>
          <a:xfrm>
            <a:off x="7272471" y="1496805"/>
            <a:ext cx="4919529" cy="2724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5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8" y="117566"/>
            <a:ext cx="6342452" cy="690372"/>
          </a:xfrm>
        </p:spPr>
        <p:txBody>
          <a:bodyPr>
            <a:normAutofit fontScale="90000"/>
          </a:bodyPr>
          <a:lstStyle/>
          <a:p>
            <a:r>
              <a:rPr lang="en-US" dirty="0"/>
              <a:t>Discriminant Functions - FLD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" y="1276241"/>
            <a:ext cx="6622948" cy="3101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Data Preprocessing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Hyper parameters</a:t>
            </a:r>
            <a:r>
              <a:rPr lang="en-US" sz="2400" dirty="0" smtClean="0"/>
              <a:t>- no tuning parameters</a:t>
            </a:r>
            <a:endParaRPr lang="en-US" sz="2400" dirty="0"/>
          </a:p>
          <a:p>
            <a:r>
              <a:rPr lang="en-US" sz="24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400" dirty="0" smtClean="0"/>
              <a:t>The  Accuracy obtained was </a:t>
            </a:r>
            <a:r>
              <a:rPr lang="en-US" sz="2400" dirty="0" smtClean="0">
                <a:solidFill>
                  <a:srgbClr val="FF0000"/>
                </a:solidFill>
              </a:rPr>
              <a:t>56.41 %</a:t>
            </a:r>
          </a:p>
          <a:p>
            <a:pPr lvl="1"/>
            <a:r>
              <a:rPr lang="en-US" sz="2400" dirty="0" smtClean="0"/>
              <a:t>The Kappa obtained was </a:t>
            </a:r>
            <a:r>
              <a:rPr lang="en-US" sz="2400" dirty="0" smtClean="0">
                <a:solidFill>
                  <a:srgbClr val="FF0000"/>
                </a:solidFill>
              </a:rPr>
              <a:t>0.21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66912" r="71623" b="8770"/>
          <a:stretch/>
        </p:blipFill>
        <p:spPr>
          <a:xfrm>
            <a:off x="6591499" y="1276241"/>
            <a:ext cx="5235882" cy="25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4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753" y="210967"/>
            <a:ext cx="8177350" cy="546680"/>
          </a:xfrm>
        </p:spPr>
        <p:txBody>
          <a:bodyPr>
            <a:normAutofit fontScale="90000"/>
          </a:bodyPr>
          <a:lstStyle/>
          <a:p>
            <a:r>
              <a:rPr lang="en-US" dirty="0"/>
              <a:t>Discriminant Functions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930160"/>
            <a:ext cx="6281159" cy="464169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Data </a:t>
            </a:r>
            <a:r>
              <a:rPr lang="en-US" sz="2000" dirty="0" smtClean="0">
                <a:solidFill>
                  <a:srgbClr val="00B0F0"/>
                </a:solidFill>
              </a:rPr>
              <a:t>Preprocessing-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Perceptron was implemented manually and [-1,1] normalization was done.</a:t>
            </a:r>
            <a:r>
              <a:rPr lang="en-US" sz="2000" dirty="0"/>
              <a:t> </a:t>
            </a:r>
            <a:r>
              <a:rPr lang="en-US" sz="2000" dirty="0" smtClean="0"/>
              <a:t>Ordinal              data was </a:t>
            </a:r>
            <a:r>
              <a:rPr lang="en-US" sz="2000" dirty="0"/>
              <a:t>treated </a:t>
            </a:r>
            <a:r>
              <a:rPr lang="en-US" sz="2000" dirty="0" smtClean="0"/>
              <a:t>as </a:t>
            </a:r>
            <a:r>
              <a:rPr lang="en-US" sz="2000" dirty="0"/>
              <a:t>numerical data. 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Hyper parameters</a:t>
            </a:r>
          </a:p>
          <a:p>
            <a:pPr lvl="1"/>
            <a:r>
              <a:rPr lang="en-US" sz="2000" i="1" u="sng" dirty="0" smtClean="0"/>
              <a:t>Learning rate</a:t>
            </a:r>
            <a:r>
              <a:rPr lang="en-US" sz="2000" dirty="0" smtClean="0"/>
              <a:t>-The multiple in the weight calculation that determine how fast the perceptron learns. </a:t>
            </a:r>
            <a:r>
              <a:rPr lang="en-US" sz="2000" dirty="0" smtClean="0">
                <a:solidFill>
                  <a:srgbClr val="00B0F0"/>
                </a:solidFill>
              </a:rPr>
              <a:t>1.0</a:t>
            </a:r>
            <a:r>
              <a:rPr lang="en-US" sz="2000" dirty="0" smtClean="0"/>
              <a:t> in our case.</a:t>
            </a:r>
          </a:p>
          <a:p>
            <a:pPr lvl="1"/>
            <a:r>
              <a:rPr lang="en-US" sz="2000" i="1" u="sng" dirty="0" smtClean="0"/>
              <a:t>Bias</a:t>
            </a:r>
            <a:r>
              <a:rPr lang="en-US" sz="2000" dirty="0" smtClean="0"/>
              <a:t>-The value above which a perceptron fires</a:t>
            </a:r>
            <a:r>
              <a:rPr lang="en-US" sz="2000" dirty="0" smtClean="0">
                <a:solidFill>
                  <a:srgbClr val="00B0F0"/>
                </a:solidFill>
              </a:rPr>
              <a:t>. -0.4 </a:t>
            </a:r>
            <a:r>
              <a:rPr lang="en-US" sz="2000" dirty="0" smtClean="0"/>
              <a:t>in our case.</a:t>
            </a:r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accuracy was found to be </a:t>
            </a:r>
            <a:r>
              <a:rPr lang="en-US" dirty="0" smtClean="0">
                <a:solidFill>
                  <a:srgbClr val="FF0000"/>
                </a:solidFill>
              </a:rPr>
              <a:t>61.85 % 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65629" r="74342" b="5550"/>
          <a:stretch/>
        </p:blipFill>
        <p:spPr>
          <a:xfrm>
            <a:off x="7144284" y="930160"/>
            <a:ext cx="4349809" cy="27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7" t="42016" r="935" b="6655"/>
          <a:stretch/>
        </p:blipFill>
        <p:spPr>
          <a:xfrm>
            <a:off x="7263924" y="3761646"/>
            <a:ext cx="4144711" cy="29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3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3" y="117565"/>
            <a:ext cx="6949440" cy="444137"/>
          </a:xfrm>
        </p:spPr>
        <p:txBody>
          <a:bodyPr>
            <a:normAutofit fontScale="90000"/>
          </a:bodyPr>
          <a:lstStyle/>
          <a:p>
            <a:r>
              <a:rPr lang="en-US" dirty="0"/>
              <a:t>Ensembles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16" y="778764"/>
            <a:ext cx="7510234" cy="310198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Data </a:t>
            </a:r>
            <a:r>
              <a:rPr lang="en-US" sz="2000" dirty="0" smtClean="0">
                <a:solidFill>
                  <a:srgbClr val="00B0F0"/>
                </a:solidFill>
              </a:rPr>
              <a:t>Preprocessing-</a:t>
            </a:r>
            <a:r>
              <a:rPr lang="en-US" sz="2000" dirty="0">
                <a:solidFill>
                  <a:srgbClr val="00B0F0"/>
                </a:solidFill>
              </a:rPr>
              <a:t>This </a:t>
            </a:r>
            <a:r>
              <a:rPr lang="en-US" sz="2000" dirty="0"/>
              <a:t>classifiers </a:t>
            </a:r>
            <a:r>
              <a:rPr lang="en-US" sz="2000" dirty="0" smtClean="0"/>
              <a:t>take </a:t>
            </a:r>
            <a:r>
              <a:rPr lang="en-US" sz="2000" dirty="0"/>
              <a:t>numerical as well as categorical data hence no classifier specific preprocessing required</a:t>
            </a:r>
          </a:p>
          <a:p>
            <a:pPr lvl="0">
              <a:buClr>
                <a:srgbClr val="9BAFB5"/>
              </a:buClr>
            </a:pPr>
            <a:endParaRPr lang="en-US" sz="2000" dirty="0" smtClean="0">
              <a:solidFill>
                <a:srgbClr val="00B0F0"/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000" dirty="0" smtClean="0">
                <a:solidFill>
                  <a:srgbClr val="00B0F0"/>
                </a:solidFill>
              </a:rPr>
              <a:t>Hyper parameters</a:t>
            </a:r>
            <a:endParaRPr lang="en-US" sz="2000" dirty="0" smtClean="0"/>
          </a:p>
          <a:p>
            <a:pPr lvl="1"/>
            <a:r>
              <a:rPr lang="en-IN" sz="2000" dirty="0" smtClean="0"/>
              <a:t>Number </a:t>
            </a:r>
            <a:r>
              <a:rPr lang="en-IN" sz="2000" dirty="0"/>
              <a:t>of Randomly Selected Predictors (</a:t>
            </a:r>
            <a:r>
              <a:rPr lang="en-IN" sz="2000" dirty="0" err="1"/>
              <a:t>mtry</a:t>
            </a:r>
            <a:r>
              <a:rPr lang="en-IN" sz="2000" dirty="0"/>
              <a:t>, numeric</a:t>
            </a:r>
            <a:r>
              <a:rPr lang="en-IN" sz="2000" dirty="0" smtClean="0"/>
              <a:t>)-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Different values of </a:t>
            </a:r>
            <a:r>
              <a:rPr lang="en-US" sz="2000" dirty="0" err="1" smtClean="0"/>
              <a:t>mtry</a:t>
            </a:r>
            <a:r>
              <a:rPr lang="en-US" sz="2000" dirty="0" smtClean="0"/>
              <a:t> returned different Accuracy as well as Kappa</a:t>
            </a:r>
            <a:endParaRPr lang="en-US" sz="2000" dirty="0"/>
          </a:p>
          <a:p>
            <a:pPr lvl="1"/>
            <a:r>
              <a:rPr lang="en-US" sz="2000" dirty="0" smtClean="0"/>
              <a:t>The value of </a:t>
            </a:r>
            <a:r>
              <a:rPr lang="en-US" sz="2000" dirty="0" err="1" smtClean="0">
                <a:solidFill>
                  <a:srgbClr val="00B0F0"/>
                </a:solidFill>
              </a:rPr>
              <a:t>mtry</a:t>
            </a:r>
            <a:r>
              <a:rPr lang="en-US" sz="2000" dirty="0" smtClean="0">
                <a:solidFill>
                  <a:srgbClr val="00B0F0"/>
                </a:solidFill>
              </a:rPr>
              <a:t>=3</a:t>
            </a:r>
            <a:r>
              <a:rPr lang="en-US" sz="2000" dirty="0" smtClean="0"/>
              <a:t> gave the maximum Accuracy of </a:t>
            </a:r>
            <a:r>
              <a:rPr lang="en-US" sz="2000" dirty="0" smtClean="0">
                <a:solidFill>
                  <a:srgbClr val="FF0000"/>
                </a:solidFill>
              </a:rPr>
              <a:t>59.25 %</a:t>
            </a:r>
          </a:p>
          <a:p>
            <a:pPr lvl="1"/>
            <a:r>
              <a:rPr lang="en-US" sz="2000" dirty="0" smtClean="0"/>
              <a:t>The value at </a:t>
            </a:r>
            <a:r>
              <a:rPr lang="en-US" sz="2000" dirty="0" err="1" smtClean="0">
                <a:solidFill>
                  <a:srgbClr val="00B0F0"/>
                </a:solidFill>
              </a:rPr>
              <a:t>mtry</a:t>
            </a:r>
            <a:r>
              <a:rPr lang="en-US" sz="2000" dirty="0" smtClean="0">
                <a:solidFill>
                  <a:srgbClr val="00B0F0"/>
                </a:solidFill>
              </a:rPr>
              <a:t>=15</a:t>
            </a:r>
            <a:r>
              <a:rPr lang="en-US" sz="2000" dirty="0" smtClean="0"/>
              <a:t> gave the maximum Kappa of </a:t>
            </a:r>
            <a:r>
              <a:rPr lang="en-US" sz="2000" dirty="0" smtClean="0">
                <a:solidFill>
                  <a:srgbClr val="FF0000"/>
                </a:solidFill>
              </a:rPr>
              <a:t>0.28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81" y="3242220"/>
            <a:ext cx="4216109" cy="344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55488" r="65909" b="7205"/>
          <a:stretch/>
        </p:blipFill>
        <p:spPr>
          <a:xfrm>
            <a:off x="7676350" y="778764"/>
            <a:ext cx="3335370" cy="211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8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5313"/>
            <a:ext cx="5819939" cy="520555"/>
          </a:xfrm>
        </p:spPr>
        <p:txBody>
          <a:bodyPr>
            <a:normAutofit fontScale="90000"/>
          </a:bodyPr>
          <a:lstStyle/>
          <a:p>
            <a:r>
              <a:rPr lang="en-US" dirty="0"/>
              <a:t>Ensembles – 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3" y="1076824"/>
            <a:ext cx="7169767" cy="5544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 </a:t>
            </a:r>
            <a:r>
              <a:rPr lang="en-US" dirty="0" smtClean="0">
                <a:solidFill>
                  <a:srgbClr val="00B0F0"/>
                </a:solidFill>
              </a:rPr>
              <a:t>Preprocessing- </a:t>
            </a:r>
            <a:r>
              <a:rPr lang="en-US" dirty="0"/>
              <a:t>This classifiers takes numerical as well as categorical data hence no classifier specific preprocessing required</a:t>
            </a:r>
          </a:p>
          <a:p>
            <a:pPr lvl="0">
              <a:buClr>
                <a:srgbClr val="9BAFB5"/>
              </a:buClr>
            </a:pPr>
            <a:r>
              <a:rPr lang="en-US" dirty="0" smtClean="0">
                <a:solidFill>
                  <a:srgbClr val="00B0F0"/>
                </a:solidFill>
              </a:rPr>
              <a:t>Hyper parameters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sz="1600" dirty="0">
                <a:solidFill>
                  <a:srgbClr val="00B0F0"/>
                </a:solidFill>
              </a:rPr>
              <a:t>Representation, </a:t>
            </a:r>
            <a:r>
              <a:rPr lang="en-US" sz="1600" dirty="0" smtClean="0">
                <a:solidFill>
                  <a:srgbClr val="00B0F0"/>
                </a:solidFill>
              </a:rPr>
              <a:t>Data Type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IN" i="1" u="sng" dirty="0" smtClean="0"/>
              <a:t>Number </a:t>
            </a:r>
            <a:r>
              <a:rPr lang="en-IN" i="1" u="sng" dirty="0"/>
              <a:t>of Trees (</a:t>
            </a:r>
            <a:r>
              <a:rPr lang="en-IN" i="1" u="sng" dirty="0" err="1"/>
              <a:t>mfinal</a:t>
            </a:r>
            <a:r>
              <a:rPr lang="en-IN" i="1" u="sng" dirty="0"/>
              <a:t>, numeric</a:t>
            </a:r>
            <a:r>
              <a:rPr lang="en-IN" i="1" u="sng" dirty="0" smtClean="0"/>
              <a:t>)-</a:t>
            </a:r>
            <a:r>
              <a:rPr lang="en-IN" dirty="0" smtClean="0"/>
              <a:t>trees to be generated</a:t>
            </a:r>
            <a:endParaRPr lang="en-IN" dirty="0"/>
          </a:p>
          <a:p>
            <a:pPr lvl="1"/>
            <a:r>
              <a:rPr lang="en-IN" i="1" u="sng" dirty="0"/>
              <a:t>Max Tree Depth (</a:t>
            </a:r>
            <a:r>
              <a:rPr lang="en-IN" i="1" u="sng" dirty="0" err="1"/>
              <a:t>maxdepth</a:t>
            </a:r>
            <a:r>
              <a:rPr lang="en-IN" i="1" u="sng" dirty="0"/>
              <a:t>, numeric</a:t>
            </a:r>
            <a:r>
              <a:rPr lang="en-IN" i="1" u="sng" dirty="0" smtClean="0"/>
              <a:t>)-</a:t>
            </a:r>
            <a:r>
              <a:rPr lang="en-IN" dirty="0"/>
              <a:t>set the maximum depth of any node of the final tree, with the root node counted as depth 0 </a:t>
            </a:r>
            <a:r>
              <a:rPr lang="en-IN" dirty="0" smtClean="0"/>
              <a:t>Defaults </a:t>
            </a:r>
            <a:r>
              <a:rPr lang="en-IN" dirty="0"/>
              <a:t>to the number of classes</a:t>
            </a:r>
          </a:p>
          <a:p>
            <a:pPr lvl="1"/>
            <a:r>
              <a:rPr lang="en-IN" i="1" u="sng" dirty="0"/>
              <a:t>Coefficient Type (</a:t>
            </a:r>
            <a:r>
              <a:rPr lang="en-IN" i="1" u="sng" dirty="0" err="1"/>
              <a:t>coeflearn</a:t>
            </a:r>
            <a:r>
              <a:rPr lang="en-IN" i="1" u="sng" dirty="0"/>
              <a:t>, character</a:t>
            </a:r>
            <a:r>
              <a:rPr lang="en-IN" i="1" u="sng" dirty="0" smtClean="0"/>
              <a:t>)</a:t>
            </a:r>
            <a:r>
              <a:rPr lang="en-IN" dirty="0" smtClean="0"/>
              <a:t>-</a:t>
            </a:r>
            <a:r>
              <a:rPr lang="en-IN" dirty="0"/>
              <a:t>'</a:t>
            </a:r>
            <a:r>
              <a:rPr lang="en-IN" dirty="0" err="1"/>
              <a:t>Breiman</a:t>
            </a:r>
            <a:r>
              <a:rPr lang="en-IN" dirty="0"/>
              <a:t>'(by default), alpha=1/2ln((1-err)/err) is used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Performance</a:t>
            </a:r>
          </a:p>
          <a:p>
            <a:pPr lvl="1"/>
            <a:r>
              <a:rPr lang="en-US" dirty="0" smtClean="0"/>
              <a:t>The pictures represent the list of accuracy and kappa and the variation of  accuracy with Number of trees and Maximum tree depth</a:t>
            </a:r>
          </a:p>
          <a:p>
            <a:pPr lvl="1"/>
            <a:r>
              <a:rPr lang="en-US" dirty="0" smtClean="0"/>
              <a:t>The maximum accuracy selected was found to have </a:t>
            </a:r>
            <a:r>
              <a:rPr lang="en-US" dirty="0" err="1" smtClean="0">
                <a:solidFill>
                  <a:srgbClr val="FF0000"/>
                </a:solidFill>
              </a:rPr>
              <a:t>mfinal</a:t>
            </a:r>
            <a:r>
              <a:rPr lang="en-US" dirty="0" smtClean="0">
                <a:solidFill>
                  <a:srgbClr val="FF0000"/>
                </a:solidFill>
              </a:rPr>
              <a:t>=250, </a:t>
            </a:r>
            <a:r>
              <a:rPr lang="en-US" dirty="0" err="1" smtClean="0">
                <a:solidFill>
                  <a:srgbClr val="FF0000"/>
                </a:solidFill>
              </a:rPr>
              <a:t>maxdepth</a:t>
            </a:r>
            <a:r>
              <a:rPr lang="en-US" dirty="0" smtClean="0">
                <a:solidFill>
                  <a:srgbClr val="FF0000"/>
                </a:solidFill>
              </a:rPr>
              <a:t>=25 and </a:t>
            </a:r>
            <a:r>
              <a:rPr lang="en-US" dirty="0" err="1" smtClean="0">
                <a:solidFill>
                  <a:srgbClr val="FF0000"/>
                </a:solidFill>
              </a:rPr>
              <a:t>coeflearn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Brieman</a:t>
            </a:r>
            <a:r>
              <a:rPr lang="en-US" dirty="0" smtClean="0">
                <a:solidFill>
                  <a:srgbClr val="FF0000"/>
                </a:solidFill>
              </a:rPr>
              <a:t>’ with accuracy of 55.78 %</a:t>
            </a:r>
          </a:p>
          <a:p>
            <a:pPr lvl="1"/>
            <a:r>
              <a:rPr lang="en-US" dirty="0" smtClean="0"/>
              <a:t>The maximum Kappa was found to have </a:t>
            </a:r>
            <a:r>
              <a:rPr lang="en-US" dirty="0" err="1" smtClean="0">
                <a:solidFill>
                  <a:srgbClr val="FF0000"/>
                </a:solidFill>
              </a:rPr>
              <a:t>mfinal</a:t>
            </a:r>
            <a:r>
              <a:rPr lang="en-US" dirty="0" smtClean="0">
                <a:solidFill>
                  <a:srgbClr val="FF0000"/>
                </a:solidFill>
              </a:rPr>
              <a:t>=300, </a:t>
            </a:r>
            <a:r>
              <a:rPr lang="en-US" dirty="0" err="1" smtClean="0">
                <a:solidFill>
                  <a:srgbClr val="FF0000"/>
                </a:solidFill>
              </a:rPr>
              <a:t>maxdepth</a:t>
            </a:r>
            <a:r>
              <a:rPr lang="en-US" dirty="0" smtClean="0">
                <a:solidFill>
                  <a:srgbClr val="FF0000"/>
                </a:solidFill>
              </a:rPr>
              <a:t>=20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coeflearn</a:t>
            </a:r>
            <a:r>
              <a:rPr lang="en-US" dirty="0">
                <a:solidFill>
                  <a:srgbClr val="FF0000"/>
                </a:solidFill>
              </a:rPr>
              <a:t>=‘</a:t>
            </a:r>
            <a:r>
              <a:rPr lang="en-US" dirty="0" err="1">
                <a:solidFill>
                  <a:srgbClr val="FF0000"/>
                </a:solidFill>
              </a:rPr>
              <a:t>Brieman</a:t>
            </a:r>
            <a:r>
              <a:rPr lang="en-US" dirty="0">
                <a:solidFill>
                  <a:srgbClr val="FF0000"/>
                </a:solidFill>
              </a:rPr>
              <a:t>’ </a:t>
            </a:r>
            <a:r>
              <a:rPr lang="en-US" dirty="0" smtClean="0">
                <a:solidFill>
                  <a:srgbClr val="FF0000"/>
                </a:solidFill>
              </a:rPr>
              <a:t>with kappa of 0.27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47004" r="55303" b="9090"/>
          <a:stretch/>
        </p:blipFill>
        <p:spPr>
          <a:xfrm>
            <a:off x="7438144" y="826658"/>
            <a:ext cx="4159821" cy="233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4" t="40984" r="1212" b="6129"/>
          <a:stretch/>
        </p:blipFill>
        <p:spPr>
          <a:xfrm>
            <a:off x="7292340" y="3442932"/>
            <a:ext cx="4518660" cy="3282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3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8AE4C-C4C6-AD48-8A1D-43AF440B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264"/>
            <a:ext cx="7729728" cy="118872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4297" y="1726610"/>
            <a:ext cx="8743950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 smtClean="0"/>
              <a:t>The assignment had </a:t>
            </a:r>
            <a:r>
              <a:rPr lang="en-US" sz="2800" dirty="0"/>
              <a:t>a </a:t>
            </a:r>
            <a:r>
              <a:rPr lang="en-US" sz="2800" b="1" dirty="0" smtClean="0">
                <a:solidFill>
                  <a:srgbClr val="00B0F0"/>
                </a:solidFill>
              </a:rPr>
              <a:t>two</a:t>
            </a:r>
            <a:r>
              <a:rPr lang="en-US" sz="2800" dirty="0" smtClean="0"/>
              <a:t> </a:t>
            </a:r>
            <a:r>
              <a:rPr lang="en-US" sz="2800" dirty="0"/>
              <a:t>fold aim-</a:t>
            </a:r>
          </a:p>
          <a:p>
            <a:pPr eaLnBrk="1" hangingPunct="1">
              <a:defRPr/>
            </a:pPr>
            <a:endParaRPr lang="en-US" sz="2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To train </a:t>
            </a:r>
            <a:r>
              <a:rPr lang="en-US" sz="2800" dirty="0" smtClean="0"/>
              <a:t>and compare learning </a:t>
            </a:r>
            <a:r>
              <a:rPr lang="en-US" sz="2800" dirty="0"/>
              <a:t>models </a:t>
            </a:r>
            <a:r>
              <a:rPr lang="en-US" sz="2800" dirty="0" smtClean="0"/>
              <a:t>for predicting </a:t>
            </a:r>
            <a:r>
              <a:rPr lang="en-US" sz="2800" dirty="0"/>
              <a:t>heart </a:t>
            </a:r>
            <a:r>
              <a:rPr lang="en-US" sz="2800" dirty="0" smtClean="0"/>
              <a:t>disease </a:t>
            </a:r>
            <a:r>
              <a:rPr lang="en-US" sz="2800" dirty="0"/>
              <a:t>and its level (0 to 4) based on the 13 </a:t>
            </a:r>
            <a:r>
              <a:rPr lang="en-US" sz="2800" dirty="0" smtClean="0"/>
              <a:t>attributes </a:t>
            </a:r>
            <a:r>
              <a:rPr lang="en-US" sz="2800" dirty="0"/>
              <a:t>provided</a:t>
            </a:r>
            <a:r>
              <a:rPr lang="en-US" sz="2800" dirty="0" smtClean="0"/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To study the </a:t>
            </a:r>
            <a:r>
              <a:rPr lang="en-US" sz="2800" dirty="0" smtClean="0"/>
              <a:t>change in performance when </a:t>
            </a:r>
            <a:r>
              <a:rPr lang="en-US" sz="2800" dirty="0"/>
              <a:t>we change the data labels to just reflect the presence/absence of heart disease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5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02543"/>
            <a:ext cx="7558323" cy="50449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3" t="9783"/>
          <a:stretch/>
        </p:blipFill>
        <p:spPr>
          <a:xfrm>
            <a:off x="4485736" y="948871"/>
            <a:ext cx="7616796" cy="5414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5889" y="948871"/>
            <a:ext cx="37772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B0F0"/>
                </a:solidFill>
              </a:rPr>
              <a:t>Description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The plot shows box plots of performance of all the classifiers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/>
              <a:t> </a:t>
            </a:r>
            <a:r>
              <a:rPr lang="en-IN" sz="1400" dirty="0" smtClean="0"/>
              <a:t>The black dot represents the median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The blue box represents the 25%-75% range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The extreme ends are the maximum and minimum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B0F0"/>
                </a:solidFill>
              </a:rPr>
              <a:t>Accuracy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 </a:t>
            </a:r>
            <a:r>
              <a:rPr lang="en-IN" sz="1400" dirty="0" smtClean="0">
                <a:solidFill>
                  <a:srgbClr val="FF0000"/>
                </a:solidFill>
              </a:rPr>
              <a:t>Random Forest </a:t>
            </a:r>
            <a:r>
              <a:rPr lang="en-IN" sz="1400" dirty="0" smtClean="0"/>
              <a:t>had the highest median accuracy, with no lower whisker.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 </a:t>
            </a:r>
            <a:r>
              <a:rPr lang="en-IN" sz="1400" dirty="0" err="1" smtClean="0">
                <a:solidFill>
                  <a:srgbClr val="FF0000"/>
                </a:solidFill>
              </a:rPr>
              <a:t>Adaboost</a:t>
            </a:r>
            <a:r>
              <a:rPr lang="en-IN" sz="1400" dirty="0" smtClean="0"/>
              <a:t> had an outlier with greater than 70% accuracy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The </a:t>
            </a:r>
            <a:r>
              <a:rPr lang="en-IN" sz="1400" dirty="0" smtClean="0">
                <a:solidFill>
                  <a:srgbClr val="FF0000"/>
                </a:solidFill>
              </a:rPr>
              <a:t>non-linear</a:t>
            </a:r>
            <a:r>
              <a:rPr lang="en-IN" sz="1400" dirty="0">
                <a:solidFill>
                  <a:srgbClr val="FF0000"/>
                </a:solidFill>
              </a:rPr>
              <a:t> </a:t>
            </a:r>
            <a:r>
              <a:rPr lang="en-IN" sz="1400" dirty="0" smtClean="0">
                <a:solidFill>
                  <a:srgbClr val="FF0000"/>
                </a:solidFill>
              </a:rPr>
              <a:t>SVM </a:t>
            </a:r>
            <a:r>
              <a:rPr lang="en-IN" sz="1400" dirty="0" smtClean="0"/>
              <a:t>failed badly in some cases as indicated by the outliers.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00B0F0"/>
                </a:solidFill>
              </a:rPr>
              <a:t>Kappa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FF0000"/>
                </a:solidFill>
              </a:rPr>
              <a:t>linear SVM </a:t>
            </a:r>
            <a:r>
              <a:rPr lang="en-IN" sz="1400" dirty="0" smtClean="0"/>
              <a:t>had the highest median Kappa as well,  indicating its ability to classify minor classes correctly.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err="1" smtClean="0">
                <a:solidFill>
                  <a:srgbClr val="FF0000"/>
                </a:solidFill>
              </a:rPr>
              <a:t>Adaboost</a:t>
            </a:r>
            <a:r>
              <a:rPr lang="en-IN" sz="1400" dirty="0" smtClean="0"/>
              <a:t> again has a case of exceptional  performance as seen  by the outlier around 0.5 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FF0000"/>
                </a:solidFill>
              </a:rPr>
              <a:t>Naïve Bayes </a:t>
            </a:r>
            <a:r>
              <a:rPr lang="en-IN" sz="1400" dirty="0" smtClean="0"/>
              <a:t>gave very poor performance.</a:t>
            </a:r>
          </a:p>
          <a:p>
            <a:r>
              <a:rPr lang="en-IN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90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9" y="588824"/>
            <a:ext cx="7603795" cy="5554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735" y="212809"/>
            <a:ext cx="37772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rgbClr val="00B0F0"/>
                </a:solidFill>
              </a:rPr>
              <a:t>Description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 smtClean="0"/>
              <a:t>The </a:t>
            </a:r>
            <a:r>
              <a:rPr lang="en-IN" sz="1600" dirty="0" smtClean="0"/>
              <a:t>plots here are </a:t>
            </a:r>
            <a:r>
              <a:rPr lang="en-IN" sz="1600" dirty="0" smtClean="0">
                <a:solidFill>
                  <a:srgbClr val="FF0000"/>
                </a:solidFill>
              </a:rPr>
              <a:t>dot plots</a:t>
            </a:r>
            <a:r>
              <a:rPr lang="en-IN" sz="1600" dirty="0" smtClean="0"/>
              <a:t> of all the classifiers </a:t>
            </a:r>
            <a:r>
              <a:rPr lang="en-IN" sz="1600" dirty="0" smtClean="0"/>
              <a:t>studied, </a:t>
            </a:r>
            <a:r>
              <a:rPr lang="en-IN" sz="1600" dirty="0" smtClean="0"/>
              <a:t>comparing Kappa and Accuracy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These are useful plots to show both the mean estimated accuracy as well as the 95% confidence interval</a:t>
            </a:r>
            <a:r>
              <a:rPr lang="en-IN" sz="1600" dirty="0" smtClean="0"/>
              <a:t>. </a:t>
            </a:r>
          </a:p>
          <a:p>
            <a:pPr lvl="1"/>
            <a:r>
              <a:rPr lang="en-IN" sz="1600" dirty="0" smtClean="0">
                <a:solidFill>
                  <a:srgbClr val="00B0F0"/>
                </a:solidFill>
              </a:rPr>
              <a:t> </a:t>
            </a:r>
          </a:p>
          <a:p>
            <a:pPr lvl="1"/>
            <a:endParaRPr lang="en-IN" sz="1600" dirty="0" smtClean="0">
              <a:solidFill>
                <a:srgbClr val="00B0F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 smtClean="0"/>
              <a:t>We can </a:t>
            </a:r>
            <a:r>
              <a:rPr lang="en-IN" sz="1600" dirty="0" smtClean="0"/>
              <a:t>see </a:t>
            </a:r>
            <a:r>
              <a:rPr lang="en-IN" sz="1600" dirty="0" smtClean="0"/>
              <a:t>that the </a:t>
            </a:r>
            <a:r>
              <a:rPr lang="en-IN" sz="1600" dirty="0" smtClean="0">
                <a:solidFill>
                  <a:srgbClr val="FF0000"/>
                </a:solidFill>
              </a:rPr>
              <a:t>Random Forest</a:t>
            </a:r>
            <a:r>
              <a:rPr lang="en-IN" sz="1600" dirty="0" smtClean="0"/>
              <a:t> has the highest mean Accuracy, followed closely by </a:t>
            </a:r>
            <a:r>
              <a:rPr lang="en-IN" sz="1600" dirty="0" smtClean="0">
                <a:solidFill>
                  <a:srgbClr val="FF0000"/>
                </a:solidFill>
              </a:rPr>
              <a:t>SVM,   </a:t>
            </a:r>
            <a:r>
              <a:rPr lang="en-IN" sz="1600" dirty="0" smtClean="0"/>
              <a:t>and </a:t>
            </a:r>
            <a:r>
              <a:rPr lang="en-IN" sz="1600" dirty="0" smtClean="0"/>
              <a:t>both </a:t>
            </a:r>
            <a:r>
              <a:rPr lang="en-IN" sz="1600" dirty="0" smtClean="0"/>
              <a:t>have similar spreads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rgbClr val="00B0F0"/>
                </a:solidFill>
              </a:rPr>
              <a:t>Kappa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 smtClean="0"/>
              <a:t>Plots clearly show that </a:t>
            </a:r>
            <a:r>
              <a:rPr lang="en-IN" sz="1600" dirty="0" smtClean="0">
                <a:solidFill>
                  <a:srgbClr val="FF0000"/>
                </a:solidFill>
              </a:rPr>
              <a:t>linear SVM </a:t>
            </a:r>
            <a:r>
              <a:rPr lang="en-IN" sz="1600" dirty="0" smtClean="0"/>
              <a:t>has the highest mean </a:t>
            </a:r>
            <a:r>
              <a:rPr lang="en-IN" sz="1600" dirty="0" smtClean="0"/>
              <a:t>Kappa. </a:t>
            </a:r>
            <a:endParaRPr lang="en-IN" sz="1600" dirty="0" smtClean="0"/>
          </a:p>
          <a:p>
            <a:r>
              <a:rPr lang="en-IN" sz="16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735" y="2497335"/>
            <a:ext cx="377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B0F0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02173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9" t="40630" r="849" b="5447"/>
          <a:stretch/>
        </p:blipFill>
        <p:spPr>
          <a:xfrm>
            <a:off x="5503492" y="427289"/>
            <a:ext cx="6564248" cy="4879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23842" y="540603"/>
            <a:ext cx="3777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</a:rPr>
              <a:t>Description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 Log  loss  was  calculated as it is a good metric for multi class classification,.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SVM had the least median Log Loss, followed by Random Forest.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7892" y="78938"/>
            <a:ext cx="280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LOG LOSS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02543"/>
            <a:ext cx="7558323" cy="5044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866" y="1268118"/>
            <a:ext cx="9391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After interpreting the Box plots and the Dot plots for Accuracy, Kappa and Log Loss, we conclude that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linear Support Vector Machine (SVM) </a:t>
            </a:r>
            <a:r>
              <a:rPr lang="en-IN" sz="2400" dirty="0" smtClean="0"/>
              <a:t>was the best suited classifier for our particular </a:t>
            </a:r>
            <a:r>
              <a:rPr lang="en-IN" sz="2400" dirty="0" smtClean="0"/>
              <a:t>problem, </a:t>
            </a:r>
            <a:r>
              <a:rPr lang="en-IN" sz="2400" dirty="0" smtClean="0"/>
              <a:t>followed by Random Forest.</a:t>
            </a:r>
          </a:p>
          <a:p>
            <a:endParaRPr lang="en-IN" sz="2400" dirty="0" smtClean="0"/>
          </a:p>
          <a:p>
            <a:r>
              <a:rPr lang="en-IN" sz="2400" dirty="0" smtClean="0"/>
              <a:t>SVM achieved highest accuracy of over 60 % and minimum log loss of 0.9</a:t>
            </a:r>
          </a:p>
        </p:txBody>
      </p:sp>
    </p:spTree>
    <p:extLst>
      <p:ext uri="{BB962C8B-B14F-4D97-AF65-F5344CB8AC3E}">
        <p14:creationId xmlns:p14="http://schemas.microsoft.com/office/powerpoint/2010/main" val="247118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8658"/>
            <a:ext cx="7729728" cy="1188720"/>
          </a:xfrm>
        </p:spPr>
        <p:txBody>
          <a:bodyPr/>
          <a:lstStyle/>
          <a:p>
            <a:r>
              <a:rPr lang="en-US" dirty="0"/>
              <a:t>PART – II </a:t>
            </a:r>
            <a:br>
              <a:rPr lang="en-US" dirty="0"/>
            </a:br>
            <a:r>
              <a:rPr lang="en-US" dirty="0"/>
              <a:t>How you modeled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59CFB-108A-5D47-8D5A-9DFF9D82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50177"/>
            <a:ext cx="7729728" cy="49333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Converted class labels 1,2,3,4 to 1 and kept class 0 as it is.</a:t>
            </a:r>
          </a:p>
          <a:p>
            <a:r>
              <a:rPr lang="en-US" dirty="0" err="1" smtClean="0"/>
              <a:t>Subsetted</a:t>
            </a:r>
            <a:r>
              <a:rPr lang="en-US" dirty="0" smtClean="0"/>
              <a:t> the dataset to only have classes 1,2,3,4 and used a One Vs All approach, i.e. trained 4 classifiers to predict classes </a:t>
            </a:r>
          </a:p>
          <a:p>
            <a:r>
              <a:rPr lang="en-US" dirty="0" smtClean="0"/>
              <a:t>1, not 1; </a:t>
            </a:r>
          </a:p>
          <a:p>
            <a:r>
              <a:rPr lang="en-US" dirty="0" smtClean="0"/>
              <a:t>2, not 2; </a:t>
            </a:r>
          </a:p>
          <a:p>
            <a:r>
              <a:rPr lang="en-US" dirty="0" smtClean="0"/>
              <a:t>3, not 3 and </a:t>
            </a:r>
          </a:p>
          <a:p>
            <a:r>
              <a:rPr lang="en-US" dirty="0" smtClean="0"/>
              <a:t>4, not 4</a:t>
            </a:r>
          </a:p>
          <a:p>
            <a:endParaRPr lang="en-US" dirty="0" smtClean="0"/>
          </a:p>
          <a:p>
            <a:r>
              <a:rPr lang="en-US" dirty="0" smtClean="0"/>
              <a:t>With the test set, if a record was classified as 0, then it was alright.</a:t>
            </a:r>
          </a:p>
          <a:p>
            <a:r>
              <a:rPr lang="en-US" dirty="0" smtClean="0"/>
              <a:t>But if it was classified as 1, the record was fed to the 4 models and then using those predictions, voting was performed to determine the final class label out of 1,2,3,4.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Using this approach, class </a:t>
            </a:r>
            <a:r>
              <a:rPr lang="en-US" dirty="0" smtClean="0">
                <a:solidFill>
                  <a:srgbClr val="FF0000"/>
                </a:solidFill>
              </a:rPr>
              <a:t>labels </a:t>
            </a:r>
            <a:r>
              <a:rPr lang="en-US" dirty="0" smtClean="0">
                <a:solidFill>
                  <a:srgbClr val="FF0000"/>
                </a:solidFill>
              </a:rPr>
              <a:t>2,3,4 were obtained from 1 with an accuracy of 40% on the test set and 67% on the training set.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B4500-E177-5444-9101-1159EBD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857" y="7592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PART – II </a:t>
            </a:r>
            <a:br>
              <a:rPr lang="en-US" dirty="0"/>
            </a:br>
            <a:r>
              <a:rPr lang="en-US" dirty="0"/>
              <a:t>Solution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 t="40329" r="680" b="5295"/>
          <a:stretch/>
        </p:blipFill>
        <p:spPr>
          <a:xfrm>
            <a:off x="5118931" y="1461103"/>
            <a:ext cx="6725541" cy="4931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8008" y="1681659"/>
            <a:ext cx="4862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Converting to binary classification problem resolved the class imbalance and also sufficient data was available for training and testing. </a:t>
            </a:r>
          </a:p>
          <a:p>
            <a:endParaRPr lang="en-I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The overall Accuracy increased greatly going from </a:t>
            </a:r>
            <a:r>
              <a:rPr lang="en-IN" dirty="0" smtClean="0">
                <a:solidFill>
                  <a:srgbClr val="FF0000"/>
                </a:solidFill>
              </a:rPr>
              <a:t>50-60% to 70-90%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SVM again performed great with good and small range of performance. Logistic Regression performed well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0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9" y="837488"/>
            <a:ext cx="6549793" cy="478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893" y="965667"/>
            <a:ext cx="486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ROC, Sensitivity, Specificity </a:t>
            </a:r>
            <a:r>
              <a:rPr lang="en-IN" sz="2000" dirty="0" smtClean="0"/>
              <a:t>were calculated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8008" y="1681659"/>
            <a:ext cx="486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SVM has a very high ROC, greater than 0.9.</a:t>
            </a:r>
            <a:endParaRPr lang="en-I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Random Forest and Logistic Regression performed well too.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/>
              <a:t>It was interesting to note the high Specificity but low Sensitivity of the non linear SVM.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3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Oversampling techniques like SMOTE (Synthetic Minority Oversampling) can be used to reduce the class imbalance and to have sufficient number of records of all classes for training and testing- Performance of classifiers can then be compared.</a:t>
            </a:r>
          </a:p>
        </p:txBody>
      </p:sp>
    </p:spTree>
    <p:extLst>
      <p:ext uri="{BB962C8B-B14F-4D97-AF65-F5344CB8AC3E}">
        <p14:creationId xmlns:p14="http://schemas.microsoft.com/office/powerpoint/2010/main" val="4920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original </a:t>
            </a:r>
            <a:r>
              <a:rPr lang="en-IN" dirty="0"/>
              <a:t>database contains 76 attributes, but all published experiments refer to using a subset of 14 of them. In particular, the Cleveland database is the only one that has been used by ML researchers to this </a:t>
            </a:r>
            <a:r>
              <a:rPr lang="en-IN" dirty="0" smtClean="0"/>
              <a:t>date, and is available on </a:t>
            </a:r>
            <a:r>
              <a:rPr lang="en-IN" dirty="0" err="1" smtClean="0"/>
              <a:t>Kaggle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The </a:t>
            </a:r>
            <a:r>
              <a:rPr lang="en-IN" dirty="0"/>
              <a:t>"goal" field refers to the presence of heart disease in the patient. It is integer valued from 0 (no presence) to 4. Experiments with the Cleveland database have concentrated on simply attempting to distinguish presence (values 1,2,3,4) from absence (value 0).</a:t>
            </a:r>
          </a:p>
        </p:txBody>
      </p:sp>
    </p:spTree>
    <p:extLst>
      <p:ext uri="{BB962C8B-B14F-4D97-AF65-F5344CB8AC3E}">
        <p14:creationId xmlns:p14="http://schemas.microsoft.com/office/powerpoint/2010/main" val="243313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4795"/>
            <a:ext cx="7729728" cy="118872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 flipH="1">
            <a:off x="360906" y="1480095"/>
            <a:ext cx="658853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Dimensions</a:t>
            </a:r>
            <a:r>
              <a:rPr lang="en-US" sz="2400" dirty="0"/>
              <a:t>-303 rows, 14 columns</a:t>
            </a:r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Attributes</a:t>
            </a:r>
            <a:r>
              <a:rPr lang="en-US" sz="2400" dirty="0" smtClean="0"/>
              <a:t>- </a:t>
            </a:r>
            <a:r>
              <a:rPr lang="en-US" sz="2400" dirty="0"/>
              <a:t>The columns names have been renamed for ease of coding. The </a:t>
            </a:r>
            <a:r>
              <a:rPr lang="en-US" sz="2400" dirty="0" smtClean="0"/>
              <a:t>table describes </a:t>
            </a:r>
            <a:r>
              <a:rPr lang="en-US" sz="2400" dirty="0"/>
              <a:t>the </a:t>
            </a:r>
            <a:r>
              <a:rPr lang="en-US" sz="2400" dirty="0" smtClean="0"/>
              <a:t>same</a:t>
            </a:r>
            <a:endParaRPr lang="en-US" sz="2400" dirty="0"/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Data type of the attributes-</a:t>
            </a:r>
            <a:endParaRPr lang="en-US" sz="2400" dirty="0">
              <a:solidFill>
                <a:srgbClr val="00B0F0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2400" i="1" u="sng" dirty="0"/>
              <a:t>Categorical</a:t>
            </a:r>
            <a:r>
              <a:rPr lang="en-US" sz="2400" dirty="0"/>
              <a:t>- </a:t>
            </a:r>
            <a:r>
              <a:rPr lang="en-US" sz="2400" dirty="0" smtClean="0"/>
              <a:t> Columns </a:t>
            </a:r>
            <a:r>
              <a:rPr lang="en-US" sz="2400" dirty="0"/>
              <a:t>b, c, f, g, I, k, l, m, </a:t>
            </a:r>
            <a:r>
              <a:rPr lang="en-US" sz="2400" dirty="0" smtClean="0"/>
              <a:t>n</a:t>
            </a:r>
            <a:r>
              <a:rPr lang="en-US" sz="2400" dirty="0"/>
              <a:t>	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i="1" u="sng" dirty="0" smtClean="0"/>
              <a:t>Numerical</a:t>
            </a:r>
            <a:r>
              <a:rPr lang="en-US" sz="2400" dirty="0" smtClean="0"/>
              <a:t>- Columns </a:t>
            </a:r>
            <a:r>
              <a:rPr lang="en-US" sz="2400" dirty="0"/>
              <a:t>a, d, e, h, </a:t>
            </a:r>
            <a:r>
              <a:rPr lang="en-US" sz="2400" dirty="0" smtClean="0"/>
              <a:t>j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11695"/>
              </p:ext>
            </p:extLst>
          </p:nvPr>
        </p:nvGraphicFramePr>
        <p:xfrm>
          <a:off x="7393578" y="1540919"/>
          <a:ext cx="4639974" cy="4703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5752"/>
                <a:gridCol w="3824222"/>
              </a:tblGrid>
              <a:tr h="3293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Represents</a:t>
                      </a:r>
                      <a:endParaRPr lang="en-US" sz="1200" dirty="0"/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Column a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Age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Column b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Sex 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c </a:t>
                      </a:r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Chest Pain(0-3)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d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Rest Blood pressure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e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cholesterol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f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fasting blood sugar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g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Rest ECG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h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 heartrate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</a:t>
                      </a:r>
                      <a:r>
                        <a:rPr lang="en-US" sz="1000" dirty="0" err="1" smtClean="0"/>
                        <a:t>i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Exercise induced angina</a:t>
                      </a:r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j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 depression induced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</a:tr>
              <a:tr h="292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Column k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slope of the peak exercise ST</a:t>
                      </a:r>
                    </a:p>
                  </a:txBody>
                  <a:tcPr marL="91431" marR="91431" marT="45708" marB="45708"/>
                </a:tc>
              </a:tr>
              <a:tr h="3436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Column l 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number of major vessels (0-3) colored by fluoroscopy</a:t>
                      </a:r>
                    </a:p>
                  </a:txBody>
                  <a:tcPr marL="91431" marR="91431" marT="45708" marB="45708"/>
                </a:tc>
              </a:tr>
              <a:tr h="4756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Column m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 = normal; 6 = fixed defect; 7 = reversible defect</a:t>
                      </a:r>
                    </a:p>
                  </a:txBody>
                  <a:tcPr marL="91431" marR="91431" marT="45708" marB="45708"/>
                </a:tc>
              </a:tr>
              <a:tr h="3341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Column n</a:t>
                      </a:r>
                      <a:endParaRPr lang="en-US" sz="10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Heart attack presence (0-4)</a:t>
                      </a:r>
                    </a:p>
                  </a:txBody>
                  <a:tcPr marL="91431" marR="91431" marT="45708" marB="4570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5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B1438-6D34-844F-A98B-D429BDFF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669"/>
            <a:ext cx="7729728" cy="118872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105" y="1601750"/>
            <a:ext cx="797705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B0F0"/>
                </a:solidFill>
              </a:rPr>
              <a:t>Using the “summary()” </a:t>
            </a:r>
            <a:r>
              <a:rPr lang="en-US" sz="2000" dirty="0" smtClean="0">
                <a:solidFill>
                  <a:srgbClr val="00B0F0"/>
                </a:solidFill>
              </a:rPr>
              <a:t> function </a:t>
            </a:r>
            <a:r>
              <a:rPr lang="en-US" sz="2000" dirty="0" smtClean="0"/>
              <a:t>it </a:t>
            </a:r>
            <a:r>
              <a:rPr lang="en-US" sz="2000" dirty="0"/>
              <a:t>was found that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There was no irrelevant </a:t>
            </a:r>
            <a:r>
              <a:rPr lang="en-US" sz="2000" dirty="0" smtClean="0"/>
              <a:t>data in any column.</a:t>
            </a:r>
            <a:endParaRPr lang="en-US" sz="2000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datatype of </a:t>
            </a:r>
            <a:r>
              <a:rPr lang="en-US" sz="2000" dirty="0" smtClean="0"/>
              <a:t>some </a:t>
            </a:r>
            <a:r>
              <a:rPr lang="en-US" sz="2000" dirty="0"/>
              <a:t>attributes had to be </a:t>
            </a:r>
            <a:r>
              <a:rPr lang="en-US" sz="2000" dirty="0" smtClean="0"/>
              <a:t>changed in accordance to the actual dataset.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Analysis of </a:t>
            </a:r>
            <a:r>
              <a:rPr lang="en-US" sz="2000" dirty="0">
                <a:solidFill>
                  <a:srgbClr val="00B0F0"/>
                </a:solidFill>
              </a:rPr>
              <a:t>the target </a:t>
            </a:r>
            <a:r>
              <a:rPr lang="en-US" sz="2000" dirty="0" smtClean="0">
                <a:solidFill>
                  <a:srgbClr val="00B0F0"/>
                </a:solidFill>
              </a:rPr>
              <a:t>variable- </a:t>
            </a: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was found that there </a:t>
            </a:r>
            <a:r>
              <a:rPr lang="en-US" sz="2000" dirty="0" smtClean="0"/>
              <a:t>was </a:t>
            </a:r>
            <a:r>
              <a:rPr lang="en-US" sz="2000" dirty="0"/>
              <a:t>a class </a:t>
            </a:r>
            <a:r>
              <a:rPr lang="en-US" sz="2000" dirty="0" smtClean="0"/>
              <a:t>imbalance. Only 13 records belonged to Class 4, while 164 </a:t>
            </a:r>
            <a:r>
              <a:rPr lang="en-US" sz="2000" dirty="0"/>
              <a:t>records belonged to Class </a:t>
            </a:r>
            <a:r>
              <a:rPr lang="en-US" sz="2000" dirty="0" smtClean="0"/>
              <a:t>1.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Missing values </a:t>
            </a:r>
            <a:r>
              <a:rPr lang="en-US" sz="2000" dirty="0" smtClean="0"/>
              <a:t>were found in some columns.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c</a:t>
            </a:r>
            <a:r>
              <a:rPr lang="en-US" sz="2000" dirty="0" err="1" smtClean="0"/>
              <a:t>olumn_l</a:t>
            </a:r>
            <a:r>
              <a:rPr lang="en-US" sz="2000" dirty="0" smtClean="0"/>
              <a:t>-   </a:t>
            </a:r>
            <a:r>
              <a:rPr lang="en-US" sz="2000" dirty="0"/>
              <a:t>4 missing values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/>
              <a:t>Column_m</a:t>
            </a:r>
            <a:r>
              <a:rPr lang="en-US" sz="2000" dirty="0" smtClean="0"/>
              <a:t>- 2 </a:t>
            </a:r>
            <a:r>
              <a:rPr lang="en-US" sz="2000" dirty="0"/>
              <a:t>missing values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Before dropping missing values, we checked the class labels of those records and made sure that we were not dropping records belonging to class 4.	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00B0F0"/>
                </a:solidFill>
              </a:rPr>
              <a:t>Records with missing values accounted for </a:t>
            </a:r>
            <a:r>
              <a:rPr lang="en-US" sz="2000" dirty="0">
                <a:solidFill>
                  <a:srgbClr val="00B0F0"/>
                </a:solidFill>
              </a:rPr>
              <a:t>only 1.98% </a:t>
            </a:r>
            <a:r>
              <a:rPr lang="en-US" sz="2000" dirty="0" smtClean="0"/>
              <a:t>data,  </a:t>
            </a:r>
            <a:r>
              <a:rPr lang="en-US" sz="2000" dirty="0"/>
              <a:t>therefore </a:t>
            </a:r>
            <a:r>
              <a:rPr lang="en-US" sz="2000" dirty="0" smtClean="0"/>
              <a:t>dropping those </a:t>
            </a:r>
            <a:r>
              <a:rPr lang="en-US" sz="2000" dirty="0"/>
              <a:t>was not a major </a:t>
            </a:r>
            <a:r>
              <a:rPr lang="en-US" sz="2000" dirty="0" smtClean="0"/>
              <a:t>loss.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	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	</a:t>
            </a:r>
          </a:p>
          <a:p>
            <a:pPr eaLnBrk="1" hangingPunct="1">
              <a:defRPr/>
            </a:pPr>
            <a:endParaRPr lang="en-US" sz="2000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3" y="2077898"/>
            <a:ext cx="3421063" cy="34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59328" y="5512526"/>
            <a:ext cx="2955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No. of records belonging to each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43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6734" y="613981"/>
            <a:ext cx="66188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/>
              <a:t>The data </a:t>
            </a:r>
            <a:r>
              <a:rPr lang="en-US" sz="2400" dirty="0" smtClean="0"/>
              <a:t>was then </a:t>
            </a:r>
            <a:r>
              <a:rPr lang="en-US" sz="2400" dirty="0">
                <a:solidFill>
                  <a:srgbClr val="00B0F0"/>
                </a:solidFill>
              </a:rPr>
              <a:t>checked for outliers</a:t>
            </a:r>
            <a:r>
              <a:rPr lang="en-US" sz="2400" dirty="0"/>
              <a:t> </a:t>
            </a:r>
            <a:r>
              <a:rPr lang="en-US" sz="2400" dirty="0" smtClean="0"/>
              <a:t>using Box </a:t>
            </a:r>
            <a:r>
              <a:rPr lang="en-US" sz="2400" dirty="0"/>
              <a:t>and </a:t>
            </a:r>
            <a:r>
              <a:rPr lang="en-US" sz="2400" dirty="0" smtClean="0"/>
              <a:t>Whisker plots for numeric attributes.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56734" y="1811801"/>
            <a:ext cx="661883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 smtClean="0"/>
              <a:t>Outliers for each column were treated as follows:</a:t>
            </a:r>
            <a:endParaRPr lang="en-US" sz="2400" dirty="0">
              <a:solidFill>
                <a:srgbClr val="00B0F0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2400" dirty="0"/>
              <a:t>The larger </a:t>
            </a:r>
            <a:r>
              <a:rPr lang="en-US" sz="2400" dirty="0" smtClean="0"/>
              <a:t>outliers were </a:t>
            </a:r>
            <a:r>
              <a:rPr lang="en-US" sz="2400" dirty="0"/>
              <a:t>replaced by the </a:t>
            </a:r>
            <a:r>
              <a:rPr lang="en-US" sz="2400" dirty="0" smtClean="0"/>
              <a:t>99 percentile </a:t>
            </a:r>
            <a:r>
              <a:rPr lang="en-US" sz="2400" dirty="0"/>
              <a:t>value.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/>
              <a:t>The smaller </a:t>
            </a:r>
            <a:r>
              <a:rPr lang="en-US" sz="2400" dirty="0" smtClean="0"/>
              <a:t>outliers </a:t>
            </a:r>
            <a:r>
              <a:rPr lang="en-US" sz="2400" dirty="0"/>
              <a:t>were </a:t>
            </a:r>
            <a:r>
              <a:rPr lang="en-US" sz="2400" dirty="0" smtClean="0"/>
              <a:t>replaced </a:t>
            </a:r>
            <a:r>
              <a:rPr lang="en-US" sz="2400" dirty="0"/>
              <a:t>by the </a:t>
            </a:r>
            <a:r>
              <a:rPr lang="en-US" sz="2400" dirty="0" smtClean="0"/>
              <a:t>1 percentile </a:t>
            </a:r>
            <a:r>
              <a:rPr lang="en-US" sz="2400" dirty="0"/>
              <a:t>value.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Normalization of the data </a:t>
            </a:r>
            <a:r>
              <a:rPr lang="en-US" sz="2400" dirty="0"/>
              <a:t>was </a:t>
            </a:r>
            <a:r>
              <a:rPr lang="en-US" sz="2400" dirty="0" smtClean="0"/>
              <a:t>done </a:t>
            </a:r>
            <a:r>
              <a:rPr lang="en-US" sz="2400" dirty="0"/>
              <a:t>along with the training </a:t>
            </a:r>
            <a:r>
              <a:rPr lang="en-US" sz="2400" dirty="0" smtClean="0"/>
              <a:t>algorithms.</a:t>
            </a:r>
            <a:endParaRPr lang="en-US" sz="2400" dirty="0">
              <a:solidFill>
                <a:srgbClr val="00B0F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72" y="404247"/>
            <a:ext cx="420195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72" y="2868365"/>
            <a:ext cx="4201953" cy="293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96072" y="404247"/>
            <a:ext cx="4201954" cy="61533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7396072" y="5788461"/>
            <a:ext cx="42019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b="1" i="1" dirty="0"/>
              <a:t>Sample plots that helped to identify the outliers. </a:t>
            </a:r>
          </a:p>
          <a:p>
            <a:pPr eaLnBrk="1" hangingPunct="1"/>
            <a:r>
              <a:rPr lang="en-US" sz="1400" b="1" i="1" dirty="0"/>
              <a:t>This plot is only for “column d”. Similar plots were plotted for all the columns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96072" y="5788461"/>
            <a:ext cx="420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56734" y="4858789"/>
            <a:ext cx="66188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00B0F0"/>
                </a:solidFill>
              </a:rPr>
              <a:t>Exploratory Data Analysis</a:t>
            </a:r>
            <a:r>
              <a:rPr lang="en-US" sz="2400" dirty="0" smtClean="0"/>
              <a:t> was done by plotting Scatter, Box plots  for numeric attributes and Bar plots for categorical 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1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304800" y="1471613"/>
            <a:ext cx="67491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Stratified k-fold Cross Validation technique was used to split the data.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This cross-validation object is a variation of 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KFold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 that returns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stratified folds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, to ensure that we have the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 same proportion of minor class in each train and test split.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This represents the idea</a:t>
            </a:r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25" y="1603285"/>
            <a:ext cx="32321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51904" r="82881" b="13219"/>
          <a:stretch>
            <a:fillRect/>
          </a:stretch>
        </p:blipFill>
        <p:spPr bwMode="auto">
          <a:xfrm>
            <a:off x="7467848" y="3711575"/>
            <a:ext cx="2297112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04800" y="4224988"/>
            <a:ext cx="66897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This shows our own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implementation of the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Stratified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KFold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where each fold has the same proportion  of the minor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</a:rPr>
              <a:t>class 4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6143873" y="4540250"/>
            <a:ext cx="1271587" cy="10810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4" name="Elbow Connector 23"/>
          <p:cNvCxnSpPr/>
          <p:nvPr/>
        </p:nvCxnSpPr>
        <p:spPr>
          <a:xfrm>
            <a:off x="6143873" y="4540250"/>
            <a:ext cx="1271587" cy="3746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5" name="Elbow Connector 24"/>
          <p:cNvCxnSpPr/>
          <p:nvPr/>
        </p:nvCxnSpPr>
        <p:spPr>
          <a:xfrm flipV="1">
            <a:off x="6126410" y="4171950"/>
            <a:ext cx="1296988" cy="3683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8355260" y="4241800"/>
            <a:ext cx="392113" cy="0"/>
          </a:xfrm>
          <a:prstGeom prst="line">
            <a:avLst/>
          </a:prstGeom>
          <a:noFill/>
          <a:ln w="317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377485" y="4978400"/>
            <a:ext cx="392113" cy="0"/>
          </a:xfrm>
          <a:prstGeom prst="line">
            <a:avLst/>
          </a:prstGeom>
          <a:noFill/>
          <a:ln w="317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>
            <a:off x="8369548" y="5718175"/>
            <a:ext cx="390525" cy="0"/>
          </a:xfrm>
          <a:prstGeom prst="line">
            <a:avLst/>
          </a:prstGeom>
          <a:noFill/>
          <a:ln w="317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9" name="Oval 28"/>
          <p:cNvSpPr/>
          <p:nvPr/>
        </p:nvSpPr>
        <p:spPr>
          <a:xfrm>
            <a:off x="8455273" y="4394200"/>
            <a:ext cx="214312" cy="290513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910" y="139296"/>
            <a:ext cx="7729728" cy="1188720"/>
          </a:xfrm>
        </p:spPr>
        <p:txBody>
          <a:bodyPr/>
          <a:lstStyle/>
          <a:p>
            <a:r>
              <a:rPr lang="en-US" dirty="0" smtClean="0"/>
              <a:t>Validation Strategy </a:t>
            </a:r>
            <a:endParaRPr lang="en-US" dirty="0"/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3405094" y="3396343"/>
            <a:ext cx="3844792" cy="498113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466385" y="5126831"/>
            <a:ext cx="214312" cy="290513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66385" y="5873750"/>
            <a:ext cx="214312" cy="290513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81487"/>
            <a:ext cx="7729728" cy="14719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 smtClean="0"/>
              <a:t>tuning &amp;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Hyperparameter</a:t>
            </a:r>
            <a:r>
              <a:rPr lang="en-US" sz="2400" dirty="0" smtClean="0"/>
              <a:t> Tuning was done by using </a:t>
            </a:r>
            <a:r>
              <a:rPr lang="en-US" sz="2400" dirty="0" smtClean="0">
                <a:solidFill>
                  <a:srgbClr val="00B0F0"/>
                </a:solidFill>
              </a:rPr>
              <a:t>Grid Search</a:t>
            </a:r>
            <a:r>
              <a:rPr lang="en-US" sz="2400" dirty="0" smtClean="0"/>
              <a:t> along </a:t>
            </a:r>
            <a:r>
              <a:rPr lang="en-US" sz="2400" dirty="0" smtClean="0"/>
              <a:t>with </a:t>
            </a:r>
            <a:r>
              <a:rPr lang="en-US" sz="2400" dirty="0" smtClean="0"/>
              <a:t>stratified k-fold CV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We were told to use Accuracy as performance metric, but we also included- 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Kappa</a:t>
            </a:r>
            <a:r>
              <a:rPr lang="en-US" sz="2200" dirty="0" smtClean="0"/>
              <a:t>- good measure in case of class imbalance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Log Loss</a:t>
            </a:r>
            <a:r>
              <a:rPr lang="en-US" sz="2200" dirty="0" smtClean="0"/>
              <a:t>- a performance metric for multi class classification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376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CDF6A-2F44-1541-A692-8ED12E0A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662" y="74118"/>
            <a:ext cx="5107577" cy="605151"/>
          </a:xfrm>
        </p:spPr>
        <p:txBody>
          <a:bodyPr>
            <a:normAutofit fontScale="90000"/>
          </a:bodyPr>
          <a:lstStyle/>
          <a:p>
            <a:r>
              <a:rPr lang="en-US" dirty="0"/>
              <a:t>NBC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1DEFFC-66C1-E849-9C79-570E9078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1" y="778111"/>
            <a:ext cx="7414043" cy="56052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 Preprocessing </a:t>
            </a:r>
            <a:r>
              <a:rPr lang="en-US" dirty="0" smtClean="0"/>
              <a:t>– For Naïve-Bayes </a:t>
            </a:r>
            <a:r>
              <a:rPr lang="en-US" dirty="0"/>
              <a:t>Classifiers </a:t>
            </a:r>
            <a:r>
              <a:rPr lang="en-US" dirty="0" smtClean="0"/>
              <a:t>which deals only </a:t>
            </a:r>
            <a:r>
              <a:rPr lang="en-US" dirty="0"/>
              <a:t>in Categorical data, we did </a:t>
            </a:r>
            <a:r>
              <a:rPr lang="en-US" dirty="0">
                <a:solidFill>
                  <a:srgbClr val="00B0F0"/>
                </a:solidFill>
              </a:rPr>
              <a:t>k-means based </a:t>
            </a:r>
            <a:r>
              <a:rPr lang="en-US" dirty="0" smtClean="0">
                <a:solidFill>
                  <a:srgbClr val="00B0F0"/>
                </a:solidFill>
              </a:rPr>
              <a:t>binning </a:t>
            </a:r>
            <a:r>
              <a:rPr lang="en-US" dirty="0" smtClean="0">
                <a:solidFill>
                  <a:schemeClr val="tx1"/>
                </a:solidFill>
              </a:rPr>
              <a:t>of  numeric attributes. 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 number of bins were predicted by the elbow of the graph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graph shows the plot for “column j”</a:t>
            </a:r>
          </a:p>
          <a:p>
            <a:pPr lvl="1"/>
            <a:r>
              <a:rPr lang="en-US" dirty="0"/>
              <a:t>Similar graphs were plotted for all the columns and the elbow for all occurred at k=3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Hyper parameters tuned-</a:t>
            </a:r>
          </a:p>
          <a:p>
            <a:pPr lvl="1">
              <a:buFont typeface="Arial"/>
              <a:buChar char="•"/>
            </a:pPr>
            <a:r>
              <a:rPr lang="en-IN" i="1" u="sng" dirty="0"/>
              <a:t>Laplace Correction (</a:t>
            </a:r>
            <a:r>
              <a:rPr lang="en-IN" i="1" u="sng" dirty="0" err="1"/>
              <a:t>fL</a:t>
            </a:r>
            <a:r>
              <a:rPr lang="en-IN" i="1" u="sng" dirty="0"/>
              <a:t>, numeric</a:t>
            </a:r>
            <a:r>
              <a:rPr lang="en-IN" i="1" u="sng" dirty="0" smtClean="0"/>
              <a:t>)</a:t>
            </a:r>
            <a:r>
              <a:rPr lang="en-IN" dirty="0" smtClean="0"/>
              <a:t>-</a:t>
            </a:r>
            <a:r>
              <a:rPr lang="en-IN" dirty="0"/>
              <a:t>to increase the zero probability values to a small positive number </a:t>
            </a:r>
          </a:p>
          <a:p>
            <a:pPr lvl="1">
              <a:buFont typeface="Arial"/>
              <a:buChar char="•"/>
            </a:pPr>
            <a:r>
              <a:rPr lang="en-IN" i="1" u="sng" dirty="0"/>
              <a:t>Distribution Type (</a:t>
            </a:r>
            <a:r>
              <a:rPr lang="en-IN" i="1" u="sng" dirty="0" err="1"/>
              <a:t>usekernel</a:t>
            </a:r>
            <a:r>
              <a:rPr lang="en-IN" i="1" u="sng" dirty="0"/>
              <a:t>, logical</a:t>
            </a:r>
            <a:r>
              <a:rPr lang="en-IN" i="1" u="sng" dirty="0" smtClean="0"/>
              <a:t>)</a:t>
            </a:r>
            <a:r>
              <a:rPr lang="en-IN" dirty="0" smtClean="0"/>
              <a:t>-For use of  “kernel trick”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i="1" u="sng" dirty="0"/>
              <a:t>Bandwidth Adjustment (adjust, numeric</a:t>
            </a:r>
            <a:r>
              <a:rPr lang="en-IN" i="1" u="sng" dirty="0" smtClean="0"/>
              <a:t>)-</a:t>
            </a:r>
            <a:r>
              <a:rPr lang="en-IN" dirty="0"/>
              <a:t>This parameter specifies the method to set the kernel bandwidth.</a:t>
            </a: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4" r="-4984"/>
          <a:stretch>
            <a:fillRect/>
          </a:stretch>
        </p:blipFill>
        <p:spPr bwMode="auto">
          <a:xfrm>
            <a:off x="7659624" y="917450"/>
            <a:ext cx="4602479" cy="404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571999" y="1832249"/>
            <a:ext cx="2926081" cy="2873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638</TotalTime>
  <Words>1761</Words>
  <Application>Microsoft Office PowerPoint</Application>
  <PresentationFormat>Widescreen</PresentationFormat>
  <Paragraphs>242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MS PGothic</vt:lpstr>
      <vt:lpstr>Arial</vt:lpstr>
      <vt:lpstr>Calibri</vt:lpstr>
      <vt:lpstr>Gill Sans MT</vt:lpstr>
      <vt:lpstr>Parcel</vt:lpstr>
      <vt:lpstr>BITS F464 MACHINE LEARNING</vt:lpstr>
      <vt:lpstr>Problem Statement</vt:lpstr>
      <vt:lpstr>dataset</vt:lpstr>
      <vt:lpstr>Data Description</vt:lpstr>
      <vt:lpstr>Data Preprocessing</vt:lpstr>
      <vt:lpstr>PowerPoint Presentation</vt:lpstr>
      <vt:lpstr>Validation Strategy </vt:lpstr>
      <vt:lpstr>Hyperparameter tuning &amp;   PERFORMANCE METRICS</vt:lpstr>
      <vt:lpstr>NBC </vt:lpstr>
      <vt:lpstr>PowerPoint Presentation</vt:lpstr>
      <vt:lpstr>Logistic Regression</vt:lpstr>
      <vt:lpstr>SVM linear</vt:lpstr>
      <vt:lpstr>Svm non-linear (Gaussian kernel)</vt:lpstr>
      <vt:lpstr>Decision Tree</vt:lpstr>
      <vt:lpstr>Discriminant Functions - LSE</vt:lpstr>
      <vt:lpstr>Discriminant Functions - FLD</vt:lpstr>
      <vt:lpstr>Discriminant Functions - PERCEPTRON</vt:lpstr>
      <vt:lpstr>Ensembles – Random forest</vt:lpstr>
      <vt:lpstr>Ensembles – ADABOOST</vt:lpstr>
      <vt:lpstr>COMPARISON</vt:lpstr>
      <vt:lpstr>PowerPoint Presentation</vt:lpstr>
      <vt:lpstr>PowerPoint Presentation</vt:lpstr>
      <vt:lpstr>Conclusion</vt:lpstr>
      <vt:lpstr>PART – II  How you modeled the problem</vt:lpstr>
      <vt:lpstr>PART – II  Solution </vt:lpstr>
      <vt:lpstr>PowerPoint Presentation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F320 Foundations of data sciene</dc:title>
  <dc:creator>Navneet Goyal</dc:creator>
  <cp:lastModifiedBy>Sargun Nagpal</cp:lastModifiedBy>
  <cp:revision>63</cp:revision>
  <dcterms:created xsi:type="dcterms:W3CDTF">2019-04-03T00:01:08Z</dcterms:created>
  <dcterms:modified xsi:type="dcterms:W3CDTF">2019-04-07T10:04:37Z</dcterms:modified>
</cp:coreProperties>
</file>