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3" roundtripDataSignature="AMtx7mjobJdiATB7JArmp1iu9zwoswo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CBDD3F-B570-422F-9EE9-AB9621504D3E}">
  <a:tblStyle styleId="{EBCBDD3F-B570-422F-9EE9-AB9621504D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customschemas.google.com/relationships/presentationmetadata" Target="metadata"/><Relationship Id="rId52"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d380881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3d3808814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623922bdf_1_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2f623922bdf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623922bd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623922bd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600cd9b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600cd9b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f623922bdf_1_6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1" name="Google Shape;511;g2f623922bdf_1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f623922b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f623922b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5" name="Google Shape;52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39"/>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3EADA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39"/>
          <p:cNvSpPr/>
          <p:nvPr/>
        </p:nvSpPr>
        <p:spPr>
          <a:xfrm>
            <a:off x="395024" y="1831850"/>
            <a:ext cx="7345045" cy="0"/>
          </a:xfrm>
          <a:custGeom>
            <a:rect b="b" l="l" r="r" t="t"/>
            <a:pathLst>
              <a:path extrusionOk="0" h="120000" w="7345045">
                <a:moveTo>
                  <a:pt x="0" y="0"/>
                </a:moveTo>
                <a:lnTo>
                  <a:pt x="7344599"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5" name="Google Shape;15;p39"/>
          <p:cNvPicPr preferRelativeResize="0"/>
          <p:nvPr/>
        </p:nvPicPr>
        <p:blipFill rotWithShape="1">
          <a:blip r:embed="rId2">
            <a:alphaModFix/>
          </a:blip>
          <a:srcRect b="0" l="0" r="0" t="0"/>
          <a:stretch/>
        </p:blipFill>
        <p:spPr>
          <a:xfrm>
            <a:off x="395025" y="4094150"/>
            <a:ext cx="4813399" cy="962674"/>
          </a:xfrm>
          <a:prstGeom prst="rect">
            <a:avLst/>
          </a:prstGeom>
          <a:noFill/>
          <a:ln>
            <a:noFill/>
          </a:ln>
        </p:spPr>
      </p:pic>
      <p:pic>
        <p:nvPicPr>
          <p:cNvPr id="16" name="Google Shape;16;p39"/>
          <p:cNvPicPr preferRelativeResize="0"/>
          <p:nvPr/>
        </p:nvPicPr>
        <p:blipFill rotWithShape="1">
          <a:blip r:embed="rId3">
            <a:alphaModFix/>
          </a:blip>
          <a:srcRect b="0" l="0" r="0" t="0"/>
          <a:stretch/>
        </p:blipFill>
        <p:spPr>
          <a:xfrm>
            <a:off x="7038962" y="3524250"/>
            <a:ext cx="2105024" cy="1619249"/>
          </a:xfrm>
          <a:prstGeom prst="rect">
            <a:avLst/>
          </a:prstGeom>
          <a:noFill/>
          <a:ln>
            <a:noFill/>
          </a:ln>
        </p:spPr>
      </p:pic>
      <p:sp>
        <p:nvSpPr>
          <p:cNvPr id="17" name="Google Shape;17;p39"/>
          <p:cNvSpPr txBox="1"/>
          <p:nvPr>
            <p:ph type="ctrTitle"/>
          </p:nvPr>
        </p:nvSpPr>
        <p:spPr>
          <a:xfrm>
            <a:off x="384725" y="1030054"/>
            <a:ext cx="837454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9"/>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0"/>
          <p:cNvSpPr txBox="1"/>
          <p:nvPr>
            <p:ph type="title"/>
          </p:nvPr>
        </p:nvSpPr>
        <p:spPr>
          <a:xfrm>
            <a:off x="920198" y="2149937"/>
            <a:ext cx="7303603" cy="5740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0"/>
          <p:cNvSpPr txBox="1"/>
          <p:nvPr>
            <p:ph idx="1" type="body"/>
          </p:nvPr>
        </p:nvSpPr>
        <p:spPr>
          <a:xfrm>
            <a:off x="405486" y="1176350"/>
            <a:ext cx="8333026" cy="1282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4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8" name="Shape 28"/>
        <p:cNvGrpSpPr/>
        <p:nvPr/>
      </p:nvGrpSpPr>
      <p:grpSpPr>
        <a:xfrm>
          <a:off x="0" y="0"/>
          <a:ext cx="0" cy="0"/>
          <a:chOff x="0" y="0"/>
          <a:chExt cx="0" cy="0"/>
        </a:xfrm>
      </p:grpSpPr>
      <p:sp>
        <p:nvSpPr>
          <p:cNvPr id="29" name="Google Shape;29;p42"/>
          <p:cNvSpPr/>
          <p:nvPr/>
        </p:nvSpPr>
        <p:spPr>
          <a:xfrm>
            <a:off x="0" y="3891674"/>
            <a:ext cx="9144000" cy="1252220"/>
          </a:xfrm>
          <a:custGeom>
            <a:rect b="b" l="l" r="r" t="t"/>
            <a:pathLst>
              <a:path extrusionOk="0" h="1252220" w="9144000">
                <a:moveTo>
                  <a:pt x="9143999" y="1251899"/>
                </a:moveTo>
                <a:lnTo>
                  <a:pt x="0" y="1251899"/>
                </a:lnTo>
                <a:lnTo>
                  <a:pt x="0" y="0"/>
                </a:lnTo>
                <a:lnTo>
                  <a:pt x="9143999" y="0"/>
                </a:lnTo>
                <a:lnTo>
                  <a:pt x="9143999" y="1251899"/>
                </a:lnTo>
                <a:close/>
              </a:path>
            </a:pathLst>
          </a:custGeom>
          <a:solidFill>
            <a:srgbClr val="3EADA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 name="Google Shape;30;p4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3" name="Shape 33"/>
        <p:cNvGrpSpPr/>
        <p:nvPr/>
      </p:nvGrpSpPr>
      <p:grpSpPr>
        <a:xfrm>
          <a:off x="0" y="0"/>
          <a:ext cx="0" cy="0"/>
          <a:chOff x="0" y="0"/>
          <a:chExt cx="0" cy="0"/>
        </a:xfrm>
      </p:grpSpPr>
      <p:sp>
        <p:nvSpPr>
          <p:cNvPr id="34" name="Google Shape;34;p41"/>
          <p:cNvSpPr txBox="1"/>
          <p:nvPr>
            <p:ph type="title"/>
          </p:nvPr>
        </p:nvSpPr>
        <p:spPr>
          <a:xfrm>
            <a:off x="920198" y="2149937"/>
            <a:ext cx="7303603" cy="5740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43"/>
          <p:cNvSpPr txBox="1"/>
          <p:nvPr>
            <p:ph type="title"/>
          </p:nvPr>
        </p:nvSpPr>
        <p:spPr>
          <a:xfrm>
            <a:off x="920198" y="2149937"/>
            <a:ext cx="7303603" cy="5740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3"/>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43"/>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4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p:nvPr/>
        </p:nvSpPr>
        <p:spPr>
          <a:xfrm>
            <a:off x="248725" y="848575"/>
            <a:ext cx="8602980" cy="0"/>
          </a:xfrm>
          <a:custGeom>
            <a:rect b="b" l="l" r="r" t="t"/>
            <a:pathLst>
              <a:path extrusionOk="0" h="120000" w="8602980">
                <a:moveTo>
                  <a:pt x="0" y="0"/>
                </a:moveTo>
                <a:lnTo>
                  <a:pt x="8602799" y="0"/>
                </a:lnTo>
              </a:path>
            </a:pathLst>
          </a:custGeom>
          <a:noFill/>
          <a:ln cap="flat" cmpd="sng" w="9525">
            <a:solidFill>
              <a:srgbClr val="3EADA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38"/>
          <p:cNvSpPr txBox="1"/>
          <p:nvPr>
            <p:ph type="title"/>
          </p:nvPr>
        </p:nvSpPr>
        <p:spPr>
          <a:xfrm>
            <a:off x="920198" y="2149937"/>
            <a:ext cx="7303603" cy="57403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38"/>
          <p:cNvSpPr txBox="1"/>
          <p:nvPr>
            <p:ph idx="1" type="body"/>
          </p:nvPr>
        </p:nvSpPr>
        <p:spPr>
          <a:xfrm>
            <a:off x="405486" y="1176350"/>
            <a:ext cx="8333026" cy="12827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3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3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github.com/AkankshaSingal8/socket_programming.gi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man7.org/linux/man-pages/man2/socket.2.html" TargetMode="External"/><Relationship Id="rId4" Type="http://schemas.openxmlformats.org/officeDocument/2006/relationships/hyperlink" Target="https://man7.org/linux/man-pages/man2/bind.2.html" TargetMode="External"/><Relationship Id="rId9" Type="http://schemas.openxmlformats.org/officeDocument/2006/relationships/hyperlink" Target="https://man7.org/tlpi/" TargetMode="External"/><Relationship Id="rId5" Type="http://schemas.openxmlformats.org/officeDocument/2006/relationships/hyperlink" Target="https://man7.org/linux/man-pages/man2/listen.2.html" TargetMode="External"/><Relationship Id="rId6" Type="http://schemas.openxmlformats.org/officeDocument/2006/relationships/hyperlink" Target="https://man7.org/linux/man-pages/man2/accept.2.html" TargetMode="External"/><Relationship Id="rId7" Type="http://schemas.openxmlformats.org/officeDocument/2006/relationships/hyperlink" Target="https://man7.org/linux/man-pages/man2/connect.2.html" TargetMode="External"/><Relationship Id="rId8" Type="http://schemas.openxmlformats.org/officeDocument/2006/relationships/hyperlink" Target="http://www.cs.ucr.edu/~makho001/masoud/cs164/fork.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nvSpPr>
        <p:spPr>
          <a:xfrm>
            <a:off x="384725" y="481425"/>
            <a:ext cx="5318400" cy="628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4000"/>
              <a:buFont typeface="Arial"/>
              <a:buNone/>
            </a:pPr>
            <a:r>
              <a:rPr b="1" i="0" lang="en" sz="4000" u="none" cap="none" strike="noStrike">
                <a:solidFill>
                  <a:srgbClr val="FFFFFF"/>
                </a:solidFill>
                <a:latin typeface="Trebuchet MS"/>
                <a:ea typeface="Trebuchet MS"/>
                <a:cs typeface="Trebuchet MS"/>
                <a:sym typeface="Trebuchet MS"/>
              </a:rPr>
              <a:t>Socket Programming 1</a:t>
            </a:r>
            <a:endParaRPr b="0" i="0" sz="4000" u="none" cap="none" strike="noStrike">
              <a:solidFill>
                <a:srgbClr val="000000"/>
              </a:solidFill>
              <a:latin typeface="Trebuchet MS"/>
              <a:ea typeface="Trebuchet MS"/>
              <a:cs typeface="Trebuchet MS"/>
              <a:sym typeface="Trebuchet MS"/>
            </a:endParaRPr>
          </a:p>
        </p:txBody>
      </p:sp>
      <p:sp>
        <p:nvSpPr>
          <p:cNvPr id="50" name="Google Shape;50;p1"/>
          <p:cNvSpPr txBox="1"/>
          <p:nvPr/>
        </p:nvSpPr>
        <p:spPr>
          <a:xfrm>
            <a:off x="384725" y="1991808"/>
            <a:ext cx="5633100" cy="874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rPr b="0" i="0" lang="en" sz="2800" u="none" cap="none" strike="noStrike">
                <a:solidFill>
                  <a:srgbClr val="F3F3F3"/>
                </a:solidFill>
                <a:latin typeface="Trebuchet MS"/>
                <a:ea typeface="Trebuchet MS"/>
                <a:cs typeface="Trebuchet MS"/>
                <a:sym typeface="Trebuchet MS"/>
              </a:rPr>
              <a:t>Computer Networks, Monsoon 202</a:t>
            </a:r>
            <a:r>
              <a:rPr lang="en" sz="2800">
                <a:solidFill>
                  <a:srgbClr val="F3F3F3"/>
                </a:solidFill>
                <a:latin typeface="Trebuchet MS"/>
                <a:ea typeface="Trebuchet MS"/>
                <a:cs typeface="Trebuchet MS"/>
                <a:sym typeface="Trebuchet MS"/>
              </a:rPr>
              <a:t>4</a:t>
            </a:r>
            <a:endParaRPr sz="2800">
              <a:solidFill>
                <a:srgbClr val="F3F3F3"/>
              </a:solidFill>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2800"/>
              <a:buFont typeface="Arial"/>
              <a:buNone/>
            </a:pPr>
            <a:r>
              <a:t/>
            </a:r>
            <a:endParaRPr sz="2800">
              <a:solidFill>
                <a:srgbClr val="F3F3F3"/>
              </a:solidFill>
              <a:latin typeface="Trebuchet MS"/>
              <a:ea typeface="Trebuchet MS"/>
              <a:cs typeface="Trebuchet MS"/>
              <a:sym typeface="Trebuchet MS"/>
            </a:endParaRPr>
          </a:p>
        </p:txBody>
      </p:sp>
      <p:sp>
        <p:nvSpPr>
          <p:cNvPr id="51" name="Google Shape;51;p1"/>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
        <p:nvSpPr>
          <p:cNvPr id="52" name="Google Shape;52;p1"/>
          <p:cNvSpPr txBox="1"/>
          <p:nvPr/>
        </p:nvSpPr>
        <p:spPr>
          <a:xfrm>
            <a:off x="445800" y="2571750"/>
            <a:ext cx="727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Calibri"/>
                <a:ea typeface="Calibri"/>
                <a:cs typeface="Calibri"/>
                <a:sym typeface="Calibri"/>
              </a:rPr>
              <a:t>TA: Priyash and Akanksha</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405486" y="139145"/>
            <a:ext cx="7303603" cy="57403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man sendto</a:t>
            </a:r>
            <a:endParaRPr/>
          </a:p>
        </p:txBody>
      </p:sp>
      <p:pic>
        <p:nvPicPr>
          <p:cNvPr id="123" name="Google Shape;123;p10"/>
          <p:cNvPicPr preferRelativeResize="0"/>
          <p:nvPr/>
        </p:nvPicPr>
        <p:blipFill rotWithShape="1">
          <a:blip r:embed="rId3">
            <a:alphaModFix/>
          </a:blip>
          <a:srcRect b="0" l="0" r="0" t="0"/>
          <a:stretch/>
        </p:blipFill>
        <p:spPr>
          <a:xfrm>
            <a:off x="300183" y="907667"/>
            <a:ext cx="7408906" cy="4161483"/>
          </a:xfrm>
          <a:prstGeom prst="rect">
            <a:avLst/>
          </a:prstGeom>
          <a:noFill/>
          <a:ln>
            <a:noFill/>
          </a:ln>
        </p:spPr>
      </p:pic>
      <p:sp>
        <p:nvSpPr>
          <p:cNvPr id="124" name="Google Shape;124;p10"/>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ph type="title"/>
          </p:nvPr>
        </p:nvSpPr>
        <p:spPr>
          <a:xfrm>
            <a:off x="362850" y="228275"/>
            <a:ext cx="165481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Send Data</a:t>
            </a:r>
            <a:endParaRPr sz="2800"/>
          </a:p>
        </p:txBody>
      </p:sp>
      <p:sp>
        <p:nvSpPr>
          <p:cNvPr id="130" name="Google Shape;130;p11"/>
          <p:cNvSpPr txBox="1"/>
          <p:nvPr/>
        </p:nvSpPr>
        <p:spPr>
          <a:xfrm>
            <a:off x="362851" y="922344"/>
            <a:ext cx="8102100" cy="4157700"/>
          </a:xfrm>
          <a:prstGeom prst="rect">
            <a:avLst/>
          </a:prstGeom>
          <a:noFill/>
          <a:ln>
            <a:noFill/>
          </a:ln>
        </p:spPr>
        <p:txBody>
          <a:bodyPr anchorCtr="0" anchor="t" bIns="0" lIns="0" spcFirstLastPara="1" rIns="0" wrap="square" tIns="12700">
            <a:spAutoFit/>
          </a:bodyPr>
          <a:lstStyle/>
          <a:p>
            <a:pPr indent="0" lvl="0" marL="12700" marR="254634" rtl="0" algn="l">
              <a:lnSpc>
                <a:spcPct val="114599"/>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Since a socket endpoint is represented as a ﬁle descriptor, we can use read and  write to communicate with a socket.</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5080"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ssize_t send(int sockfd, const void *buf, size_t nbytes, int  flags, const struct sockaddr *dest_addr, socklen_t addrlen);</a:t>
            </a:r>
            <a:endParaRPr b="0" i="0" sz="1400" u="none" cap="none" strike="noStrike">
              <a:solidFill>
                <a:srgbClr val="000000"/>
              </a:solidFill>
              <a:latin typeface="Arial"/>
              <a:ea typeface="Arial"/>
              <a:cs typeface="Arial"/>
              <a:sym typeface="Arial"/>
            </a:endParaRPr>
          </a:p>
          <a:p>
            <a:pPr indent="0" lvl="0" marL="12700" marR="5080"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It is mandatory to send destination address with each message in UDP. That’s not the case in TCP.</a:t>
            </a:r>
            <a:endParaRPr b="0" i="0" sz="1400" u="none" cap="none" strike="noStrike">
              <a:solidFill>
                <a:srgbClr val="000000"/>
              </a:solidFill>
              <a:latin typeface="Arial"/>
              <a:ea typeface="Arial"/>
              <a:cs typeface="Arial"/>
              <a:sym typeface="Arial"/>
            </a:endParaRPr>
          </a:p>
          <a:p>
            <a:pPr indent="0" lvl="0" marL="12700" marR="5080"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Flags modify behavior of send operation such as blocking vs non-blocking I/O etc. We will use </a:t>
            </a:r>
            <a:r>
              <a:rPr lang="en" sz="1800">
                <a:solidFill>
                  <a:srgbClr val="595959"/>
                </a:solidFill>
                <a:latin typeface="Trebuchet MS"/>
                <a:ea typeface="Trebuchet MS"/>
                <a:cs typeface="Trebuchet MS"/>
                <a:sym typeface="Trebuchet MS"/>
              </a:rPr>
              <a:t>0 </a:t>
            </a:r>
            <a:r>
              <a:rPr b="0" i="0" lang="en" sz="1800" u="none" cap="none" strike="noStrike">
                <a:solidFill>
                  <a:srgbClr val="595959"/>
                </a:solidFill>
                <a:latin typeface="Trebuchet MS"/>
                <a:ea typeface="Trebuchet MS"/>
                <a:cs typeface="Trebuchet MS"/>
                <a:sym typeface="Trebuchet MS"/>
              </a:rPr>
              <a:t>in our demo.</a:t>
            </a:r>
            <a:endParaRPr b="0" i="0" sz="1400" u="none" cap="none" strike="noStrike">
              <a:solidFill>
                <a:srgbClr val="000000"/>
              </a:solidFill>
              <a:latin typeface="Arial"/>
              <a:ea typeface="Arial"/>
              <a:cs typeface="Arial"/>
              <a:sym typeface="Arial"/>
            </a:endParaRPr>
          </a:p>
          <a:p>
            <a:pPr indent="0" lvl="0" marL="12700" marR="5080" rtl="0" algn="l">
              <a:lnSpc>
                <a:spcPct val="114599"/>
              </a:lnSpc>
              <a:spcBef>
                <a:spcPts val="1575"/>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sp>
        <p:nvSpPr>
          <p:cNvPr id="131" name="Google Shape;131;p11"/>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405486" y="139145"/>
            <a:ext cx="7303603" cy="57403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man recvfrom</a:t>
            </a:r>
            <a:endParaRPr/>
          </a:p>
        </p:txBody>
      </p:sp>
      <p:pic>
        <p:nvPicPr>
          <p:cNvPr id="137" name="Google Shape;137;p12"/>
          <p:cNvPicPr preferRelativeResize="0"/>
          <p:nvPr/>
        </p:nvPicPr>
        <p:blipFill rotWithShape="1">
          <a:blip r:embed="rId3">
            <a:alphaModFix/>
          </a:blip>
          <a:srcRect b="0" l="0" r="0" t="0"/>
          <a:stretch/>
        </p:blipFill>
        <p:spPr>
          <a:xfrm>
            <a:off x="332912" y="917581"/>
            <a:ext cx="7461682" cy="4191127"/>
          </a:xfrm>
          <a:prstGeom prst="rect">
            <a:avLst/>
          </a:prstGeom>
          <a:noFill/>
          <a:ln>
            <a:noFill/>
          </a:ln>
        </p:spPr>
      </p:pic>
      <p:sp>
        <p:nvSpPr>
          <p:cNvPr id="138" name="Google Shape;138;p12"/>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3"/>
          <p:cNvSpPr txBox="1"/>
          <p:nvPr>
            <p:ph type="title"/>
          </p:nvPr>
        </p:nvSpPr>
        <p:spPr>
          <a:xfrm>
            <a:off x="362850" y="228275"/>
            <a:ext cx="276209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Receive Data</a:t>
            </a:r>
            <a:endParaRPr sz="2800"/>
          </a:p>
        </p:txBody>
      </p:sp>
      <p:sp>
        <p:nvSpPr>
          <p:cNvPr id="144" name="Google Shape;144;p13"/>
          <p:cNvSpPr txBox="1"/>
          <p:nvPr/>
        </p:nvSpPr>
        <p:spPr>
          <a:xfrm>
            <a:off x="384725" y="1176350"/>
            <a:ext cx="8337586" cy="3173689"/>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The recv() function is similar to read(), but allows to specify some options to control  how the data are received</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821055"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ssize_t recvfrom(int sockfd, void *buf, size_t nbytes, int  flags, struct sockaddr *src_addr, socklen_t *addrlen);</a:t>
            </a:r>
            <a:endParaRPr b="0" i="0" sz="1400" u="none" cap="none" strike="noStrike">
              <a:solidFill>
                <a:srgbClr val="000000"/>
              </a:solidFill>
              <a:latin typeface="Arial"/>
              <a:ea typeface="Arial"/>
              <a:cs typeface="Arial"/>
              <a:sym typeface="Arial"/>
            </a:endParaRPr>
          </a:p>
          <a:p>
            <a:pPr indent="0" lvl="0" marL="12700" marR="821055"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recvfrom operation saves source address in “src_addr”. It is required to send response to the client later on.</a:t>
            </a:r>
            <a:endParaRPr b="0" i="0" sz="1400" u="none" cap="none" strike="noStrike">
              <a:solidFill>
                <a:srgbClr val="000000"/>
              </a:solidFill>
              <a:latin typeface="Arial"/>
              <a:ea typeface="Arial"/>
              <a:cs typeface="Arial"/>
              <a:sym typeface="Arial"/>
            </a:endParaRPr>
          </a:p>
        </p:txBody>
      </p:sp>
      <p:sp>
        <p:nvSpPr>
          <p:cNvPr id="145" name="Google Shape;145;p13"/>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ph type="title"/>
          </p:nvPr>
        </p:nvSpPr>
        <p:spPr>
          <a:xfrm>
            <a:off x="362850" y="228275"/>
            <a:ext cx="276209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Receive Data</a:t>
            </a:r>
            <a:endParaRPr sz="2800"/>
          </a:p>
        </p:txBody>
      </p:sp>
      <p:sp>
        <p:nvSpPr>
          <p:cNvPr id="151" name="Google Shape;151;p14"/>
          <p:cNvSpPr txBox="1"/>
          <p:nvPr/>
        </p:nvSpPr>
        <p:spPr>
          <a:xfrm>
            <a:off x="384725" y="1176350"/>
            <a:ext cx="8337586" cy="3492238"/>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The recv() function is similar to read(), but allows to specify some options to control  how the data are received</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821055"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ssize_t recvfrom(int sockfd, void *buf, size_t nbytes, int  flags, struct sockaddr *src_addr, socklen_t *addrlen);</a:t>
            </a:r>
            <a:endParaRPr b="0" i="0" sz="1400" u="none" cap="none" strike="noStrike">
              <a:solidFill>
                <a:srgbClr val="000000"/>
              </a:solidFill>
              <a:latin typeface="Arial"/>
              <a:ea typeface="Arial"/>
              <a:cs typeface="Arial"/>
              <a:sym typeface="Arial"/>
            </a:endParaRPr>
          </a:p>
          <a:p>
            <a:pPr indent="0" lvl="0" marL="12700" marR="821055"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Flags modify behavior of receive operation. We will use “MSG_WAITALL” in our demo.</a:t>
            </a:r>
            <a:br>
              <a:rPr b="0" i="0" lang="en" sz="1800" u="none" cap="none" strike="noStrike">
                <a:solidFill>
                  <a:srgbClr val="595959"/>
                </a:solidFill>
                <a:latin typeface="Courier New"/>
                <a:ea typeface="Courier New"/>
                <a:cs typeface="Courier New"/>
                <a:sym typeface="Courier New"/>
              </a:rPr>
            </a:br>
            <a:endParaRPr b="0" i="0" sz="1800" u="none" cap="none" strike="noStrike">
              <a:solidFill>
                <a:srgbClr val="000000"/>
              </a:solidFill>
              <a:latin typeface="Courier New"/>
              <a:ea typeface="Courier New"/>
              <a:cs typeface="Courier New"/>
              <a:sym typeface="Courier New"/>
            </a:endParaRPr>
          </a:p>
        </p:txBody>
      </p:sp>
      <p:sp>
        <p:nvSpPr>
          <p:cNvPr id="152" name="Google Shape;152;p14"/>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362850" y="228275"/>
            <a:ext cx="276209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Error Handling</a:t>
            </a:r>
            <a:endParaRPr sz="2800"/>
          </a:p>
        </p:txBody>
      </p:sp>
      <p:sp>
        <p:nvSpPr>
          <p:cNvPr id="158" name="Google Shape;158;p15"/>
          <p:cNvSpPr txBox="1"/>
          <p:nvPr/>
        </p:nvSpPr>
        <p:spPr>
          <a:xfrm>
            <a:off x="362850" y="1154155"/>
            <a:ext cx="8337586" cy="1287019"/>
          </a:xfrm>
          <a:prstGeom prst="rect">
            <a:avLst/>
          </a:prstGeom>
          <a:noFill/>
          <a:ln>
            <a:noFill/>
          </a:ln>
        </p:spPr>
        <p:txBody>
          <a:bodyPr anchorCtr="0" anchor="t" bIns="0" lIns="0" spcFirstLastPara="1" rIns="0" wrap="square" tIns="12700">
            <a:spAutoFit/>
          </a:bodyPr>
          <a:lstStyle/>
          <a:p>
            <a:pPr indent="-285750" lvl="0" marL="298450" marR="5080" rtl="0" algn="l">
              <a:lnSpc>
                <a:spcPct val="114599"/>
              </a:lnSpc>
              <a:spcBef>
                <a:spcPts val="0"/>
              </a:spcBef>
              <a:spcAft>
                <a:spcPts val="0"/>
              </a:spcAft>
              <a:buClr>
                <a:srgbClr val="000000"/>
              </a:buClr>
              <a:buSzPts val="1800"/>
              <a:buFont typeface="Arial"/>
              <a:buChar char="•"/>
            </a:pPr>
            <a:r>
              <a:rPr b="0" i="0" lang="en" sz="1800" u="none" cap="none" strike="noStrike">
                <a:solidFill>
                  <a:srgbClr val="595959"/>
                </a:solidFill>
                <a:latin typeface="Trebuchet MS"/>
                <a:ea typeface="Trebuchet MS"/>
                <a:cs typeface="Trebuchet MS"/>
                <a:sym typeface="Trebuchet MS"/>
              </a:rPr>
              <a:t>APIs such as socket,bind, sendto, recvfrom return “-1” if they fail.</a:t>
            </a:r>
            <a:endParaRPr b="0" i="0" sz="1400" u="none" cap="none" strike="noStrike">
              <a:solidFill>
                <a:srgbClr val="000000"/>
              </a:solidFill>
              <a:latin typeface="Arial"/>
              <a:ea typeface="Arial"/>
              <a:cs typeface="Arial"/>
              <a:sym typeface="Arial"/>
            </a:endParaRPr>
          </a:p>
          <a:p>
            <a:pPr indent="-285750" lvl="0" marL="298450" marR="5080" rtl="0" algn="l">
              <a:lnSpc>
                <a:spcPct val="114599"/>
              </a:lnSpc>
              <a:spcBef>
                <a:spcPts val="0"/>
              </a:spcBef>
              <a:spcAft>
                <a:spcPts val="0"/>
              </a:spcAft>
              <a:buClr>
                <a:srgbClr val="000000"/>
              </a:buClr>
              <a:buSzPts val="1800"/>
              <a:buFont typeface="Arial"/>
              <a:buChar char="•"/>
            </a:pPr>
            <a:r>
              <a:rPr b="0" i="0" lang="en" sz="1800" u="none" cap="none" strike="noStrike">
                <a:solidFill>
                  <a:srgbClr val="595959"/>
                </a:solidFill>
                <a:latin typeface="Trebuchet MS"/>
                <a:ea typeface="Trebuchet MS"/>
                <a:cs typeface="Trebuchet MS"/>
                <a:sym typeface="Trebuchet MS"/>
              </a:rPr>
              <a:t>Error code is set in a global variable called “errno”.</a:t>
            </a:r>
            <a:endParaRPr b="0" i="0" sz="1400" u="none" cap="none" strike="noStrike">
              <a:solidFill>
                <a:srgbClr val="000000"/>
              </a:solidFill>
              <a:latin typeface="Arial"/>
              <a:ea typeface="Arial"/>
              <a:cs typeface="Arial"/>
              <a:sym typeface="Arial"/>
            </a:endParaRPr>
          </a:p>
          <a:p>
            <a:pPr indent="-285750" lvl="0" marL="298450" marR="5080" rtl="0" algn="l">
              <a:lnSpc>
                <a:spcPct val="114599"/>
              </a:lnSpc>
              <a:spcBef>
                <a:spcPts val="0"/>
              </a:spcBef>
              <a:spcAft>
                <a:spcPts val="0"/>
              </a:spcAft>
              <a:buClr>
                <a:srgbClr val="000000"/>
              </a:buClr>
              <a:buSzPts val="1800"/>
              <a:buFont typeface="Arial"/>
              <a:buChar char="•"/>
            </a:pPr>
            <a:r>
              <a:rPr b="0" i="0" lang="en" sz="1800" u="none" cap="none" strike="noStrike">
                <a:solidFill>
                  <a:srgbClr val="595959"/>
                </a:solidFill>
                <a:latin typeface="Trebuchet MS"/>
                <a:ea typeface="Trebuchet MS"/>
                <a:cs typeface="Trebuchet MS"/>
                <a:sym typeface="Trebuchet MS"/>
              </a:rPr>
              <a:t>You can print a descriptive error using “strerror(errno)</a:t>
            </a:r>
            <a:r>
              <a:rPr b="0" i="0" lang="en" sz="1800" u="none" cap="none" strike="noStrike">
                <a:solidFill>
                  <a:srgbClr val="595959"/>
                </a:solidFill>
                <a:latin typeface="Courier New"/>
                <a:ea typeface="Courier New"/>
                <a:cs typeface="Courier New"/>
                <a:sym typeface="Courier New"/>
              </a:rPr>
              <a:t>”.</a:t>
            </a:r>
            <a:br>
              <a:rPr b="0" i="0" lang="en" sz="1800" u="none" cap="none" strike="noStrike">
                <a:solidFill>
                  <a:srgbClr val="595959"/>
                </a:solidFill>
                <a:latin typeface="Courier New"/>
                <a:ea typeface="Courier New"/>
                <a:cs typeface="Courier New"/>
                <a:sym typeface="Courier New"/>
              </a:rPr>
            </a:br>
            <a:endParaRPr b="0" i="0" sz="1800" u="none" cap="none" strike="noStrike">
              <a:solidFill>
                <a:srgbClr val="000000"/>
              </a:solidFill>
              <a:latin typeface="Courier New"/>
              <a:ea typeface="Courier New"/>
              <a:cs typeface="Courier New"/>
              <a:sym typeface="Courier New"/>
            </a:endParaRPr>
          </a:p>
        </p:txBody>
      </p:sp>
      <p:sp>
        <p:nvSpPr>
          <p:cNvPr id="159" name="Google Shape;159;p15"/>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3d38088143_0_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pic>
        <p:nvPicPr>
          <p:cNvPr id="165" name="Google Shape;165;g23d38088143_0_7"/>
          <p:cNvPicPr preferRelativeResize="0"/>
          <p:nvPr/>
        </p:nvPicPr>
        <p:blipFill rotWithShape="1">
          <a:blip r:embed="rId3">
            <a:alphaModFix/>
          </a:blip>
          <a:srcRect b="0" l="0" r="0" t="0"/>
          <a:stretch/>
        </p:blipFill>
        <p:spPr>
          <a:xfrm>
            <a:off x="2662800" y="0"/>
            <a:ext cx="369462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405486" y="139145"/>
            <a:ext cx="7303603" cy="57403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Demo</a:t>
            </a:r>
            <a:endParaRPr/>
          </a:p>
        </p:txBody>
      </p:sp>
      <p:sp>
        <p:nvSpPr>
          <p:cNvPr id="171" name="Google Shape;171;p16"/>
          <p:cNvSpPr txBox="1"/>
          <p:nvPr>
            <p:ph idx="1" type="body"/>
          </p:nvPr>
        </p:nvSpPr>
        <p:spPr>
          <a:xfrm>
            <a:off x="405486" y="1176350"/>
            <a:ext cx="8333026" cy="553998"/>
          </a:xfrm>
          <a:prstGeom prst="rect">
            <a:avLst/>
          </a:prstGeom>
          <a:noFill/>
          <a:ln>
            <a:noFill/>
          </a:ln>
        </p:spPr>
        <p:txBody>
          <a:bodyPr anchorCtr="0" anchor="t" bIns="0" lIns="0" spcFirstLastPara="1" rIns="0" wrap="square" tIns="0">
            <a:spAutoFit/>
          </a:bodyPr>
          <a:lstStyle/>
          <a:p>
            <a:pPr indent="-285750" lvl="0" marL="514350" rtl="0" algn="l">
              <a:lnSpc>
                <a:spcPct val="100000"/>
              </a:lnSpc>
              <a:spcBef>
                <a:spcPts val="0"/>
              </a:spcBef>
              <a:spcAft>
                <a:spcPts val="0"/>
              </a:spcAft>
              <a:buSzPts val="1400"/>
              <a:buFont typeface="Arial"/>
              <a:buChar char="•"/>
            </a:pPr>
            <a:r>
              <a:rPr lang="en"/>
              <a:t>Demo UDP Server &amp; Client</a:t>
            </a:r>
            <a:endParaRPr/>
          </a:p>
          <a:p>
            <a:pPr indent="-285750" lvl="0" marL="514350" rtl="0" algn="l">
              <a:lnSpc>
                <a:spcPct val="100000"/>
              </a:lnSpc>
              <a:spcBef>
                <a:spcPts val="0"/>
              </a:spcBef>
              <a:spcAft>
                <a:spcPts val="0"/>
              </a:spcAft>
              <a:buSzPts val="1400"/>
              <a:buFont typeface="Arial"/>
              <a:buChar char="•"/>
            </a:pPr>
            <a:r>
              <a:rPr lang="en"/>
              <a:t>Use errno &amp; debugger to troubleshoot a bug</a:t>
            </a:r>
            <a:endParaRPr/>
          </a:p>
        </p:txBody>
      </p:sp>
      <p:sp>
        <p:nvSpPr>
          <p:cNvPr id="172" name="Google Shape;172;p16"/>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405486" y="156900"/>
            <a:ext cx="7303603" cy="57403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Why is UDP challenging to use?</a:t>
            </a:r>
            <a:endParaRPr/>
          </a:p>
        </p:txBody>
      </p:sp>
      <p:sp>
        <p:nvSpPr>
          <p:cNvPr id="178" name="Google Shape;178;p1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405486" y="156900"/>
            <a:ext cx="7303603" cy="57403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Why is UDP challenging to use?</a:t>
            </a:r>
            <a:endParaRPr/>
          </a:p>
        </p:txBody>
      </p:sp>
      <p:sp>
        <p:nvSpPr>
          <p:cNvPr id="184" name="Google Shape;184;p18"/>
          <p:cNvSpPr txBox="1"/>
          <p:nvPr>
            <p:ph idx="1" type="body"/>
          </p:nvPr>
        </p:nvSpPr>
        <p:spPr>
          <a:xfrm>
            <a:off x="405486" y="1176350"/>
            <a:ext cx="8333026" cy="830997"/>
          </a:xfrm>
          <a:prstGeom prst="rect">
            <a:avLst/>
          </a:prstGeom>
          <a:noFill/>
          <a:ln>
            <a:noFill/>
          </a:ln>
        </p:spPr>
        <p:txBody>
          <a:bodyPr anchorCtr="0" anchor="t" bIns="0" lIns="0" spcFirstLastPara="1" rIns="0" wrap="square" tIns="0">
            <a:spAutoFit/>
          </a:bodyPr>
          <a:lstStyle/>
          <a:p>
            <a:pPr indent="-285750" lvl="0" marL="514350" rtl="0" algn="l">
              <a:lnSpc>
                <a:spcPct val="100000"/>
              </a:lnSpc>
              <a:spcBef>
                <a:spcPts val="0"/>
              </a:spcBef>
              <a:spcAft>
                <a:spcPts val="0"/>
              </a:spcAft>
              <a:buSzPts val="1400"/>
              <a:buFont typeface="Arial"/>
              <a:buChar char="•"/>
            </a:pPr>
            <a:r>
              <a:rPr lang="en"/>
              <a:t>Unreliable because some bytes may be lost during transmission</a:t>
            </a:r>
            <a:endParaRPr/>
          </a:p>
          <a:p>
            <a:pPr indent="-196850" lvl="0" marL="514350" rtl="0" algn="l">
              <a:lnSpc>
                <a:spcPct val="100000"/>
              </a:lnSpc>
              <a:spcBef>
                <a:spcPts val="0"/>
              </a:spcBef>
              <a:spcAft>
                <a:spcPts val="0"/>
              </a:spcAft>
              <a:buSzPts val="1400"/>
              <a:buFont typeface="Arial"/>
              <a:buNone/>
            </a:pPr>
            <a:r>
              <a:t/>
            </a:r>
            <a:endParaRPr/>
          </a:p>
          <a:p>
            <a:pPr indent="-285750" lvl="0" marL="514350" rtl="0" algn="l">
              <a:lnSpc>
                <a:spcPct val="100000"/>
              </a:lnSpc>
              <a:spcBef>
                <a:spcPts val="0"/>
              </a:spcBef>
              <a:spcAft>
                <a:spcPts val="0"/>
              </a:spcAft>
              <a:buSzPts val="1400"/>
              <a:buFont typeface="Arial"/>
              <a:buChar char="•"/>
            </a:pPr>
            <a:r>
              <a:rPr lang="en"/>
              <a:t>Some bytes may be delivered out-of-order</a:t>
            </a:r>
            <a:endParaRPr/>
          </a:p>
        </p:txBody>
      </p:sp>
      <p:sp>
        <p:nvSpPr>
          <p:cNvPr id="185" name="Google Shape;185;p18"/>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362850" y="228275"/>
            <a:ext cx="6813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What will you learn?</a:t>
            </a:r>
            <a:endParaRPr sz="2800"/>
          </a:p>
        </p:txBody>
      </p:sp>
      <p:sp>
        <p:nvSpPr>
          <p:cNvPr id="58" name="Google Shape;58;p2"/>
          <p:cNvSpPr txBox="1"/>
          <p:nvPr/>
        </p:nvSpPr>
        <p:spPr>
          <a:xfrm>
            <a:off x="413013" y="1154154"/>
            <a:ext cx="7980900" cy="2546700"/>
          </a:xfrm>
          <a:prstGeom prst="rect">
            <a:avLst/>
          </a:prstGeom>
          <a:noFill/>
          <a:ln>
            <a:noFill/>
          </a:ln>
        </p:spPr>
        <p:txBody>
          <a:bodyPr anchorCtr="0" anchor="t" bIns="0" lIns="0" spcFirstLastPara="1" rIns="0" wrap="square" tIns="52700">
            <a:spAutoFit/>
          </a:bodyPr>
          <a:lstStyle/>
          <a:p>
            <a:pPr indent="-342900" lvl="0" marL="457200" rtl="0" algn="l">
              <a:spcBef>
                <a:spcPts val="0"/>
              </a:spcBef>
              <a:spcAft>
                <a:spcPts val="0"/>
              </a:spcAft>
              <a:buSzPts val="1800"/>
              <a:buAutoNum type="arabicPeriod"/>
            </a:pPr>
            <a:r>
              <a:rPr lang="en" sz="1800">
                <a:solidFill>
                  <a:schemeClr val="dk1"/>
                </a:solidFill>
                <a:latin typeface="Trebuchet MS"/>
                <a:ea typeface="Trebuchet MS"/>
                <a:cs typeface="Trebuchet MS"/>
                <a:sym typeface="Trebuchet MS"/>
              </a:rPr>
              <a:t>Build single-threaded UDP server &amp; client using Linux socket APIs</a:t>
            </a:r>
            <a:endParaRPr sz="18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lang="en" sz="1800">
                <a:solidFill>
                  <a:schemeClr val="dk1"/>
                </a:solidFill>
                <a:latin typeface="Trebuchet MS"/>
                <a:ea typeface="Trebuchet MS"/>
                <a:cs typeface="Trebuchet MS"/>
                <a:sym typeface="Trebuchet MS"/>
              </a:rPr>
              <a:t>Build multi-threaded UDP server &amp; client using Linux socket APIs</a:t>
            </a:r>
            <a:endParaRPr sz="18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b="0" i="0" lang="en" sz="1800" u="none" cap="none" strike="noStrike">
                <a:solidFill>
                  <a:schemeClr val="dk1"/>
                </a:solidFill>
                <a:latin typeface="Trebuchet MS"/>
                <a:ea typeface="Trebuchet MS"/>
                <a:cs typeface="Trebuchet MS"/>
                <a:sym typeface="Trebuchet MS"/>
              </a:rPr>
              <a:t>Error-handling &amp; debugging while using Linux socket APIs</a:t>
            </a:r>
            <a:endParaRPr b="0" i="0" sz="1800" u="none" cap="none" strike="noStrike">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b="0" i="0" lang="en" sz="1800" u="none" cap="none" strike="noStrike">
                <a:solidFill>
                  <a:schemeClr val="dk1"/>
                </a:solidFill>
                <a:latin typeface="Trebuchet MS"/>
                <a:ea typeface="Trebuchet MS"/>
                <a:cs typeface="Trebuchet MS"/>
                <a:sym typeface="Trebuchet MS"/>
              </a:rPr>
              <a:t>Build single-threaded TCP server &amp; client using Linux socket APIs</a:t>
            </a:r>
            <a:endParaRPr b="0" i="0" sz="1800" u="none" cap="none" strike="noStrike">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b="0" i="0" lang="en" sz="1800" u="none" cap="none" strike="noStrike">
                <a:solidFill>
                  <a:schemeClr val="dk1"/>
                </a:solidFill>
                <a:latin typeface="Trebuchet MS"/>
                <a:ea typeface="Trebuchet MS"/>
                <a:cs typeface="Trebuchet MS"/>
                <a:sym typeface="Trebuchet MS"/>
              </a:rPr>
              <a:t>Build multi-threaded TCP server &amp; client using Linux socket APIs</a:t>
            </a:r>
            <a:endParaRPr b="0" i="0" sz="1800" u="none" cap="none" strike="noStrike">
              <a:solidFill>
                <a:schemeClr val="dk1"/>
              </a:solidFill>
              <a:latin typeface="Trebuchet MS"/>
              <a:ea typeface="Trebuchet MS"/>
              <a:cs typeface="Trebuchet MS"/>
              <a:sym typeface="Trebuchet MS"/>
            </a:endParaRPr>
          </a:p>
        </p:txBody>
      </p:sp>
      <p:sp>
        <p:nvSpPr>
          <p:cNvPr id="59" name="Google Shape;59;p2"/>
          <p:cNvSpPr txBox="1"/>
          <p:nvPr>
            <p:ph idx="11" type="ftr"/>
          </p:nvPr>
        </p:nvSpPr>
        <p:spPr>
          <a:xfrm>
            <a:off x="608120" y="4783455"/>
            <a:ext cx="7696940" cy="184666"/>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 sz="1200"/>
              <a:t>These slides are adapted from CN course in 2022 Monsoon semester.</a:t>
            </a:r>
            <a:endParaRPr sz="1200"/>
          </a:p>
        </p:txBody>
      </p:sp>
      <p:sp>
        <p:nvSpPr>
          <p:cNvPr id="60" name="Google Shape;60;p2"/>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f623922bdf_1_20"/>
          <p:cNvSpPr txBox="1"/>
          <p:nvPr>
            <p:ph type="title"/>
          </p:nvPr>
        </p:nvSpPr>
        <p:spPr>
          <a:xfrm>
            <a:off x="362850" y="228275"/>
            <a:ext cx="30258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TCP vs UDP</a:t>
            </a:r>
            <a:endParaRPr sz="2800"/>
          </a:p>
        </p:txBody>
      </p:sp>
      <p:sp>
        <p:nvSpPr>
          <p:cNvPr id="191" name="Google Shape;191;g2f623922bdf_1_20"/>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graphicFrame>
        <p:nvGraphicFramePr>
          <p:cNvPr id="192" name="Google Shape;192;g2f623922bdf_1_20"/>
          <p:cNvGraphicFramePr/>
          <p:nvPr/>
        </p:nvGraphicFramePr>
        <p:xfrm>
          <a:off x="952500" y="2000250"/>
          <a:ext cx="3000000" cy="3000000"/>
        </p:xfrm>
        <a:graphic>
          <a:graphicData uri="http://schemas.openxmlformats.org/drawingml/2006/table">
            <a:tbl>
              <a:tblPr>
                <a:noFill/>
                <a:tableStyleId>{EBCBDD3F-B570-422F-9EE9-AB9621504D3E}</a:tableStyleId>
              </a:tblPr>
              <a:tblGrid>
                <a:gridCol w="3619500"/>
                <a:gridCol w="3619500"/>
              </a:tblGrid>
              <a:tr h="381000">
                <a:tc>
                  <a:txBody>
                    <a:bodyPr/>
                    <a:lstStyle/>
                    <a:p>
                      <a:pPr indent="0" lvl="0" marL="0" rtl="0" algn="l">
                        <a:spcBef>
                          <a:spcPts val="0"/>
                        </a:spcBef>
                        <a:spcAft>
                          <a:spcPts val="0"/>
                        </a:spcAft>
                        <a:buNone/>
                      </a:pPr>
                      <a:r>
                        <a:rPr lang="en"/>
                        <a:t>TCP</a:t>
                      </a:r>
                      <a:endParaRPr/>
                    </a:p>
                  </a:txBody>
                  <a:tcPr marT="91425" marB="91425" marR="91425" marL="91425"/>
                </a:tc>
                <a:tc>
                  <a:txBody>
                    <a:bodyPr/>
                    <a:lstStyle/>
                    <a:p>
                      <a:pPr indent="0" lvl="0" marL="0" rtl="0" algn="l">
                        <a:spcBef>
                          <a:spcPts val="0"/>
                        </a:spcBef>
                        <a:spcAft>
                          <a:spcPts val="0"/>
                        </a:spcAft>
                        <a:buNone/>
                      </a:pPr>
                      <a:r>
                        <a:rPr lang="en"/>
                        <a:t>UDP</a:t>
                      </a:r>
                      <a:endParaRPr/>
                    </a:p>
                  </a:txBody>
                  <a:tcPr marT="91425" marB="91425" marR="91425" marL="91425"/>
                </a:tc>
              </a:tr>
              <a:tr h="381000">
                <a:tc>
                  <a:txBody>
                    <a:bodyPr/>
                    <a:lstStyle/>
                    <a:p>
                      <a:pPr indent="0" lvl="0" marL="0" rtl="0" algn="l">
                        <a:spcBef>
                          <a:spcPts val="0"/>
                        </a:spcBef>
                        <a:spcAft>
                          <a:spcPts val="0"/>
                        </a:spcAft>
                        <a:buNone/>
                      </a:pPr>
                      <a:r>
                        <a:rPr lang="en"/>
                        <a:t>Connection oriented</a:t>
                      </a:r>
                      <a:endParaRPr/>
                    </a:p>
                  </a:txBody>
                  <a:tcPr marT="91425" marB="91425" marR="91425" marL="91425"/>
                </a:tc>
                <a:tc>
                  <a:txBody>
                    <a:bodyPr/>
                    <a:lstStyle/>
                    <a:p>
                      <a:pPr indent="0" lvl="0" marL="0" rtl="0" algn="l">
                        <a:spcBef>
                          <a:spcPts val="0"/>
                        </a:spcBef>
                        <a:spcAft>
                          <a:spcPts val="0"/>
                        </a:spcAft>
                        <a:buNone/>
                      </a:pPr>
                      <a:r>
                        <a:rPr lang="en"/>
                        <a:t>Connectionless</a:t>
                      </a:r>
                      <a:endParaRPr/>
                    </a:p>
                  </a:txBody>
                  <a:tcPr marT="91425" marB="91425" marR="91425" marL="91425"/>
                </a:tc>
              </a:tr>
              <a:tr h="381000">
                <a:tc>
                  <a:txBody>
                    <a:bodyPr/>
                    <a:lstStyle/>
                    <a:p>
                      <a:pPr indent="0" lvl="0" marL="0" rtl="0" algn="l">
                        <a:spcBef>
                          <a:spcPts val="0"/>
                        </a:spcBef>
                        <a:spcAft>
                          <a:spcPts val="0"/>
                        </a:spcAft>
                        <a:buNone/>
                      </a:pPr>
                      <a:r>
                        <a:rPr lang="en"/>
                        <a:t>Reliable - recovery is possible</a:t>
                      </a:r>
                      <a:endParaRPr/>
                    </a:p>
                  </a:txBody>
                  <a:tcPr marT="91425" marB="91425" marR="91425" marL="91425"/>
                </a:tc>
                <a:tc>
                  <a:txBody>
                    <a:bodyPr/>
                    <a:lstStyle/>
                    <a:p>
                      <a:pPr indent="0" lvl="0" marL="0" rtl="0" algn="l">
                        <a:spcBef>
                          <a:spcPts val="0"/>
                        </a:spcBef>
                        <a:spcAft>
                          <a:spcPts val="0"/>
                        </a:spcAft>
                        <a:buNone/>
                      </a:pPr>
                      <a:r>
                        <a:rPr lang="en"/>
                        <a:t>Unreliable - no recovery mechanism</a:t>
                      </a:r>
                      <a:endParaRPr/>
                    </a:p>
                  </a:txBody>
                  <a:tcPr marT="91425" marB="91425" marR="91425" marL="91425"/>
                </a:tc>
              </a:tr>
              <a:tr h="381000">
                <a:tc>
                  <a:txBody>
                    <a:bodyPr/>
                    <a:lstStyle/>
                    <a:p>
                      <a:pPr indent="0" lvl="0" marL="0" rtl="0" algn="l">
                        <a:spcBef>
                          <a:spcPts val="0"/>
                        </a:spcBef>
                        <a:spcAft>
                          <a:spcPts val="0"/>
                        </a:spcAft>
                        <a:buNone/>
                      </a:pPr>
                      <a:r>
                        <a:rPr lang="en"/>
                        <a:t>Eg: Internet communication</a:t>
                      </a:r>
                      <a:endParaRPr/>
                    </a:p>
                  </a:txBody>
                  <a:tcPr marT="91425" marB="91425" marR="91425" marL="91425"/>
                </a:tc>
                <a:tc>
                  <a:txBody>
                    <a:bodyPr/>
                    <a:lstStyle/>
                    <a:p>
                      <a:pPr indent="0" lvl="0" marL="0" rtl="0" algn="l">
                        <a:spcBef>
                          <a:spcPts val="0"/>
                        </a:spcBef>
                        <a:spcAft>
                          <a:spcPts val="0"/>
                        </a:spcAft>
                        <a:buNone/>
                      </a:pPr>
                      <a:r>
                        <a:rPr lang="en"/>
                        <a:t>Eg: DNS</a:t>
                      </a:r>
                      <a:endParaRPr/>
                    </a:p>
                  </a:txBody>
                  <a:tcPr marT="91425" marB="91425" marR="91425" marL="91425"/>
                </a:tc>
              </a:tr>
            </a:tbl>
          </a:graphicData>
        </a:graphic>
      </p:graphicFrame>
      <p:sp>
        <p:nvSpPr>
          <p:cNvPr id="193" name="Google Shape;193;g2f623922bdf_1_20"/>
          <p:cNvSpPr txBox="1"/>
          <p:nvPr/>
        </p:nvSpPr>
        <p:spPr>
          <a:xfrm>
            <a:off x="3046350" y="1193175"/>
            <a:ext cx="338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Connection = “friendship”</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362850" y="228275"/>
            <a:ext cx="302577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TCP Stream Socket</a:t>
            </a:r>
            <a:endParaRPr sz="2800"/>
          </a:p>
        </p:txBody>
      </p:sp>
      <p:sp>
        <p:nvSpPr>
          <p:cNvPr id="199" name="Google Shape;199;p19"/>
          <p:cNvSpPr txBox="1"/>
          <p:nvPr/>
        </p:nvSpPr>
        <p:spPr>
          <a:xfrm>
            <a:off x="388501" y="1005625"/>
            <a:ext cx="8067000" cy="1917600"/>
          </a:xfrm>
          <a:prstGeom prst="rect">
            <a:avLst/>
          </a:prstGeom>
          <a:noFill/>
          <a:ln>
            <a:noFill/>
          </a:ln>
        </p:spPr>
        <p:txBody>
          <a:bodyPr anchorCtr="0" anchor="t" bIns="0" lIns="0" spcFirstLastPara="1" rIns="0" wrap="square" tIns="12700">
            <a:spAutoFit/>
          </a:bodyPr>
          <a:lstStyle/>
          <a:p>
            <a:pPr indent="-367030" lvl="0" marL="379095" marR="5080" rtl="0" algn="just">
              <a:lnSpc>
                <a:spcPct val="114599"/>
              </a:lnSpc>
              <a:spcBef>
                <a:spcPts val="0"/>
              </a:spcBef>
              <a:spcAft>
                <a:spcPts val="0"/>
              </a:spcAft>
              <a:buClr>
                <a:srgbClr val="595959"/>
              </a:buClr>
              <a:buSzPts val="1800"/>
              <a:buFont typeface="Arial"/>
              <a:buChar char="●"/>
            </a:pPr>
            <a:r>
              <a:rPr b="0" i="0" lang="en" sz="1800" u="none" cap="none" strike="noStrike">
                <a:solidFill>
                  <a:srgbClr val="595959"/>
                </a:solidFill>
                <a:latin typeface="Trebuchet MS"/>
                <a:ea typeface="Trebuchet MS"/>
                <a:cs typeface="Trebuchet MS"/>
                <a:sym typeface="Trebuchet MS"/>
              </a:rPr>
              <a:t>Reliable</a:t>
            </a:r>
            <a:endParaRPr b="0" i="0" sz="1800" u="none" cap="none" strike="noStrike">
              <a:solidFill>
                <a:srgbClr val="000000"/>
              </a:solidFill>
              <a:latin typeface="Trebuchet MS"/>
              <a:ea typeface="Trebuchet MS"/>
              <a:cs typeface="Trebuchet MS"/>
              <a:sym typeface="Trebuchet MS"/>
            </a:endParaRPr>
          </a:p>
          <a:p>
            <a:pPr indent="-367030" lvl="0" marL="379095" marR="0" rtl="0" algn="just">
              <a:lnSpc>
                <a:spcPct val="100000"/>
              </a:lnSpc>
              <a:spcBef>
                <a:spcPts val="315"/>
              </a:spcBef>
              <a:spcAft>
                <a:spcPts val="0"/>
              </a:spcAft>
              <a:buClr>
                <a:srgbClr val="595959"/>
              </a:buClr>
              <a:buSzPts val="1800"/>
              <a:buFont typeface="Arial"/>
              <a:buChar char="●"/>
            </a:pPr>
            <a:r>
              <a:rPr b="0" i="0" lang="en" sz="1800" u="none" cap="none" strike="noStrike">
                <a:solidFill>
                  <a:srgbClr val="595959"/>
                </a:solidFill>
                <a:latin typeface="Trebuchet MS"/>
                <a:ea typeface="Trebuchet MS"/>
                <a:cs typeface="Trebuchet MS"/>
                <a:sym typeface="Trebuchet MS"/>
              </a:rPr>
              <a:t>Handles packet loss.</a:t>
            </a:r>
            <a:endParaRPr b="0" i="0" sz="1800" u="none" cap="none" strike="noStrike">
              <a:solidFill>
                <a:srgbClr val="595959"/>
              </a:solidFill>
              <a:latin typeface="Trebuchet MS"/>
              <a:ea typeface="Trebuchet MS"/>
              <a:cs typeface="Trebuchet MS"/>
              <a:sym typeface="Trebuchet MS"/>
            </a:endParaRPr>
          </a:p>
          <a:p>
            <a:pPr indent="-367030" lvl="0" marL="379095" marR="0" rtl="0" algn="just">
              <a:lnSpc>
                <a:spcPct val="100000"/>
              </a:lnSpc>
              <a:spcBef>
                <a:spcPts val="315"/>
              </a:spcBef>
              <a:spcAft>
                <a:spcPts val="0"/>
              </a:spcAft>
              <a:buClr>
                <a:srgbClr val="595959"/>
              </a:buClr>
              <a:buSzPts val="1800"/>
              <a:buFont typeface="Trebuchet MS"/>
              <a:buChar char="●"/>
            </a:pPr>
            <a:r>
              <a:rPr b="0" i="0" lang="en" sz="1800" u="none" cap="none" strike="noStrike">
                <a:solidFill>
                  <a:srgbClr val="595959"/>
                </a:solidFill>
                <a:latin typeface="Trebuchet MS"/>
                <a:ea typeface="Trebuchet MS"/>
                <a:cs typeface="Trebuchet MS"/>
                <a:sym typeface="Trebuchet MS"/>
              </a:rPr>
              <a:t>In-order delivery.</a:t>
            </a:r>
            <a:endParaRPr b="0" i="0" sz="1800" u="none" cap="none" strike="noStrike">
              <a:solidFill>
                <a:srgbClr val="595959"/>
              </a:solidFill>
              <a:latin typeface="Trebuchet MS"/>
              <a:ea typeface="Trebuchet MS"/>
              <a:cs typeface="Trebuchet MS"/>
              <a:sym typeface="Trebuchet MS"/>
            </a:endParaRPr>
          </a:p>
          <a:p>
            <a:pPr indent="-367030" lvl="0" marL="379095" marR="0" rtl="0" algn="just">
              <a:lnSpc>
                <a:spcPct val="100000"/>
              </a:lnSpc>
              <a:spcBef>
                <a:spcPts val="315"/>
              </a:spcBef>
              <a:spcAft>
                <a:spcPts val="0"/>
              </a:spcAft>
              <a:buClr>
                <a:srgbClr val="595959"/>
              </a:buClr>
              <a:buSzPts val="1800"/>
              <a:buFont typeface="Arial"/>
              <a:buChar char="●"/>
            </a:pPr>
            <a:r>
              <a:rPr b="0" i="0" lang="en" sz="1800" u="none" cap="none" strike="noStrike">
                <a:solidFill>
                  <a:srgbClr val="595959"/>
                </a:solidFill>
                <a:latin typeface="Trebuchet MS"/>
                <a:ea typeface="Trebuchet MS"/>
                <a:cs typeface="Trebuchet MS"/>
                <a:sym typeface="Trebuchet MS"/>
              </a:rPr>
              <a:t>Requires acknowledgement.</a:t>
            </a:r>
            <a:endParaRPr b="0" i="0" sz="1800" u="none" cap="none" strike="noStrike">
              <a:solidFill>
                <a:srgbClr val="595959"/>
              </a:solidFill>
              <a:latin typeface="Trebuchet MS"/>
              <a:ea typeface="Trebuchet MS"/>
              <a:cs typeface="Trebuchet MS"/>
              <a:sym typeface="Trebuchet MS"/>
            </a:endParaRPr>
          </a:p>
          <a:p>
            <a:pPr indent="-367030" lvl="0" marL="379095" marR="0" rtl="0" algn="just">
              <a:lnSpc>
                <a:spcPct val="100000"/>
              </a:lnSpc>
              <a:spcBef>
                <a:spcPts val="315"/>
              </a:spcBef>
              <a:spcAft>
                <a:spcPts val="0"/>
              </a:spcAft>
              <a:buClr>
                <a:srgbClr val="595959"/>
              </a:buClr>
              <a:buSzPts val="1800"/>
              <a:buFont typeface="Trebuchet MS"/>
              <a:buChar char="●"/>
            </a:pPr>
            <a:r>
              <a:rPr b="0" i="0" lang="en" sz="1800" u="none" cap="none" strike="noStrike">
                <a:solidFill>
                  <a:srgbClr val="595959"/>
                </a:solidFill>
                <a:latin typeface="Trebuchet MS"/>
                <a:ea typeface="Trebuchet MS"/>
                <a:cs typeface="Trebuchet MS"/>
                <a:sym typeface="Trebuchet MS"/>
              </a:rPr>
              <a:t>Has Congestion control.</a:t>
            </a:r>
            <a:endParaRPr b="0" i="0" sz="1800" u="none" cap="none" strike="noStrike">
              <a:solidFill>
                <a:srgbClr val="595959"/>
              </a:solidFill>
              <a:latin typeface="Trebuchet MS"/>
              <a:ea typeface="Trebuchet MS"/>
              <a:cs typeface="Trebuchet MS"/>
              <a:sym typeface="Trebuchet MS"/>
            </a:endParaRPr>
          </a:p>
          <a:p>
            <a:pPr indent="-367030" lvl="0" marL="379095" marR="0" rtl="0" algn="just">
              <a:lnSpc>
                <a:spcPct val="100000"/>
              </a:lnSpc>
              <a:spcBef>
                <a:spcPts val="315"/>
              </a:spcBef>
              <a:spcAft>
                <a:spcPts val="0"/>
              </a:spcAft>
              <a:buClr>
                <a:srgbClr val="595959"/>
              </a:buClr>
              <a:buSzPts val="1800"/>
              <a:buFont typeface="Trebuchet MS"/>
              <a:buChar char="●"/>
            </a:pPr>
            <a:r>
              <a:rPr b="0" i="0" lang="en" sz="1800" u="none" cap="none" strike="noStrike">
                <a:solidFill>
                  <a:srgbClr val="595959"/>
                </a:solidFill>
                <a:latin typeface="Trebuchet MS"/>
                <a:ea typeface="Trebuchet MS"/>
                <a:cs typeface="Trebuchet MS"/>
                <a:sym typeface="Trebuchet MS"/>
              </a:rPr>
              <a:t>Similar to telephone connection.</a:t>
            </a:r>
            <a:endParaRPr b="0" i="0" sz="1800" u="none" cap="none" strike="noStrike">
              <a:solidFill>
                <a:srgbClr val="595959"/>
              </a:solidFill>
              <a:latin typeface="Trebuchet MS"/>
              <a:ea typeface="Trebuchet MS"/>
              <a:cs typeface="Trebuchet MS"/>
              <a:sym typeface="Trebuchet MS"/>
            </a:endParaRPr>
          </a:p>
        </p:txBody>
      </p:sp>
      <p:sp>
        <p:nvSpPr>
          <p:cNvPr id="200" name="Google Shape;200;p19"/>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278373" y="170962"/>
            <a:ext cx="73035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TCP Client-Server Model</a:t>
            </a:r>
            <a:endParaRPr sz="2800"/>
          </a:p>
        </p:txBody>
      </p:sp>
      <p:pic>
        <p:nvPicPr>
          <p:cNvPr id="206" name="Google Shape;206;p20"/>
          <p:cNvPicPr preferRelativeResize="0"/>
          <p:nvPr/>
        </p:nvPicPr>
        <p:blipFill rotWithShape="1">
          <a:blip r:embed="rId3">
            <a:alphaModFix/>
          </a:blip>
          <a:srcRect b="0" l="0" r="0" t="0"/>
          <a:stretch/>
        </p:blipFill>
        <p:spPr>
          <a:xfrm>
            <a:off x="2140925" y="614650"/>
            <a:ext cx="4552900" cy="4528849"/>
          </a:xfrm>
          <a:prstGeom prst="rect">
            <a:avLst/>
          </a:prstGeom>
          <a:noFill/>
          <a:ln>
            <a:noFill/>
          </a:ln>
        </p:spPr>
      </p:pic>
      <p:sp>
        <p:nvSpPr>
          <p:cNvPr id="207" name="Google Shape;207;p20"/>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362850" y="228275"/>
            <a:ext cx="3256279"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Creating TCP Socket</a:t>
            </a:r>
            <a:endParaRPr sz="2800"/>
          </a:p>
        </p:txBody>
      </p:sp>
      <p:sp>
        <p:nvSpPr>
          <p:cNvPr id="213" name="Google Shape;213;p21"/>
          <p:cNvSpPr txBox="1"/>
          <p:nvPr/>
        </p:nvSpPr>
        <p:spPr>
          <a:xfrm>
            <a:off x="384725" y="1216355"/>
            <a:ext cx="8325484" cy="13284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For this, we call the socket function, specifying the type of communication protocol.</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89"/>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1889"/>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int sockfd = socket(domain, type, protocol);</a:t>
            </a:r>
            <a:endParaRPr b="0" i="0" sz="1800" u="none" cap="none" strike="noStrike">
              <a:solidFill>
                <a:srgbClr val="000000"/>
              </a:solidFill>
              <a:latin typeface="Courier New"/>
              <a:ea typeface="Courier New"/>
              <a:cs typeface="Courier New"/>
              <a:sym typeface="Courier New"/>
            </a:endParaRPr>
          </a:p>
        </p:txBody>
      </p:sp>
      <p:sp>
        <p:nvSpPr>
          <p:cNvPr id="214" name="Google Shape;214;p21"/>
          <p:cNvSpPr txBox="1"/>
          <p:nvPr/>
        </p:nvSpPr>
        <p:spPr>
          <a:xfrm>
            <a:off x="384725" y="3273750"/>
            <a:ext cx="7463400" cy="1363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domain: Protocol Family</a:t>
            </a:r>
            <a:endParaRPr b="0" i="0" sz="1800" u="none" cap="none" strike="noStrike">
              <a:solidFill>
                <a:srgbClr val="595959"/>
              </a:solidFill>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Trebuchet MS"/>
              <a:ea typeface="Trebuchet MS"/>
              <a:cs typeface="Trebuchet MS"/>
              <a:sym typeface="Trebuchet MS"/>
            </a:endParaRPr>
          </a:p>
          <a:p>
            <a:pPr indent="0" lvl="0" marL="12700" marR="5080" rtl="0" algn="l">
              <a:lnSpc>
                <a:spcPct val="1875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type: Type of Socket (SOCK_STREAM or SOCK_DGRAM or SOCK_RAW)  protocol: Protocol value for Internet Protocol(IP), which is 0.</a:t>
            </a:r>
            <a:endParaRPr b="0" i="0" sz="1800" u="none" cap="none" strike="noStrike">
              <a:solidFill>
                <a:srgbClr val="000000"/>
              </a:solidFill>
              <a:latin typeface="Trebuchet MS"/>
              <a:ea typeface="Trebuchet MS"/>
              <a:cs typeface="Trebuchet MS"/>
              <a:sym typeface="Trebuchet MS"/>
            </a:endParaRPr>
          </a:p>
        </p:txBody>
      </p:sp>
      <p:sp>
        <p:nvSpPr>
          <p:cNvPr id="215" name="Google Shape;215;p21"/>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362850" y="228275"/>
            <a:ext cx="62988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Binding the socket to an address</a:t>
            </a:r>
            <a:endParaRPr sz="2800"/>
          </a:p>
        </p:txBody>
      </p:sp>
      <p:sp>
        <p:nvSpPr>
          <p:cNvPr id="221" name="Google Shape;221;p22"/>
          <p:cNvSpPr txBox="1"/>
          <p:nvPr/>
        </p:nvSpPr>
        <p:spPr>
          <a:xfrm>
            <a:off x="384725" y="1176350"/>
            <a:ext cx="8363100" cy="31179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The bind() assigns a local protocol address to a socket. With the Internet protocols,  the address is the combination of an IPv4 or IPv6 address (32-bit or 128-bit) address  along with a 16 bit TCP port number.</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1073150"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int bind(int sockfd, const struct sockaddr *servaddr,  socklen_t addrlen);</a:t>
            </a:r>
            <a:endParaRPr b="0" i="0" sz="1800" u="none" cap="none" strike="noStrike">
              <a:solidFill>
                <a:srgbClr val="000000"/>
              </a:solidFill>
              <a:latin typeface="Courier New"/>
              <a:ea typeface="Courier New"/>
              <a:cs typeface="Courier New"/>
              <a:sym typeface="Courier New"/>
            </a:endParaRPr>
          </a:p>
          <a:p>
            <a:pPr indent="0" lvl="0" marL="12700" marR="434975" rtl="0" algn="l">
              <a:lnSpc>
                <a:spcPct val="114599"/>
              </a:lnSpc>
              <a:spcBef>
                <a:spcPts val="157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where, sockfd is the socket descriptor, sockaddr is a pointer to a protocol-speciﬁc  address and addrlen is the size of the address structure.</a:t>
            </a:r>
            <a:endParaRPr b="0" i="0" sz="1800" u="none" cap="none" strike="noStrike">
              <a:solidFill>
                <a:srgbClr val="000000"/>
              </a:solidFill>
              <a:latin typeface="Trebuchet MS"/>
              <a:ea typeface="Trebuchet MS"/>
              <a:cs typeface="Trebuchet MS"/>
              <a:sym typeface="Trebuchet MS"/>
            </a:endParaRPr>
          </a:p>
        </p:txBody>
      </p:sp>
      <p:sp>
        <p:nvSpPr>
          <p:cNvPr id="222" name="Google Shape;222;p22"/>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362850" y="228275"/>
            <a:ext cx="60087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Listen for connections</a:t>
            </a:r>
            <a:endParaRPr sz="2800"/>
          </a:p>
        </p:txBody>
      </p:sp>
      <p:sp>
        <p:nvSpPr>
          <p:cNvPr id="228" name="Google Shape;228;p23"/>
          <p:cNvSpPr txBox="1"/>
          <p:nvPr/>
        </p:nvSpPr>
        <p:spPr>
          <a:xfrm>
            <a:off x="384725" y="1176350"/>
            <a:ext cx="8183245" cy="282575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The listen() function converts an unconnected socket into a passive socket,  indicating that the kernel should accept incoming connection requests directed to  this socket.</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int listen(int sockfd, int backlog);</a:t>
            </a:r>
            <a:endParaRPr b="0" i="0" sz="1800" u="none" cap="none" strike="noStrike">
              <a:solidFill>
                <a:srgbClr val="000000"/>
              </a:solidFill>
              <a:latin typeface="Courier New"/>
              <a:ea typeface="Courier New"/>
              <a:cs typeface="Courier New"/>
              <a:sym typeface="Courier New"/>
            </a:endParaRPr>
          </a:p>
          <a:p>
            <a:pPr indent="0" lvl="0" marL="12700" marR="426084"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where sockfd is the socket descriptor and backlog is the maximum number of  connections the kernel should queue for this socket.</a:t>
            </a:r>
            <a:endParaRPr b="0" i="0" sz="1800" u="none" cap="none" strike="noStrike">
              <a:solidFill>
                <a:srgbClr val="000000"/>
              </a:solidFill>
              <a:latin typeface="Trebuchet MS"/>
              <a:ea typeface="Trebuchet MS"/>
              <a:cs typeface="Trebuchet MS"/>
              <a:sym typeface="Trebuchet MS"/>
            </a:endParaRPr>
          </a:p>
        </p:txBody>
      </p:sp>
      <p:sp>
        <p:nvSpPr>
          <p:cNvPr id="229" name="Google Shape;229;p23"/>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362850" y="228275"/>
            <a:ext cx="64341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Accept a connection</a:t>
            </a:r>
            <a:endParaRPr sz="2800"/>
          </a:p>
        </p:txBody>
      </p:sp>
      <p:sp>
        <p:nvSpPr>
          <p:cNvPr id="235" name="Google Shape;235;p24"/>
          <p:cNvSpPr txBox="1"/>
          <p:nvPr/>
        </p:nvSpPr>
        <p:spPr>
          <a:xfrm>
            <a:off x="384725" y="1216355"/>
            <a:ext cx="8151495" cy="27857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The accept() is used to retrieve a connect request and convert that into a request.</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89"/>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1889"/>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int accept(int sockfd, struct sockaddr *cliaddr, socklen_t</a:t>
            </a:r>
            <a:endParaRPr b="0" i="0" sz="18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315"/>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*addrlen);</a:t>
            </a:r>
            <a:endParaRPr b="0" i="0" sz="1800" u="none" cap="none" strike="noStrike">
              <a:solidFill>
                <a:srgbClr val="000000"/>
              </a:solidFill>
              <a:latin typeface="Courier New"/>
              <a:ea typeface="Courier New"/>
              <a:cs typeface="Courier New"/>
              <a:sym typeface="Courier New"/>
            </a:endParaRPr>
          </a:p>
          <a:p>
            <a:pPr indent="0" lvl="0" marL="12700" marR="265430"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where sockfd is the ﬁle descriptor that is connected to the client that called the  connect(). The cliaddr and addrlen arguments are used to return the protocol  address of the client.</a:t>
            </a:r>
            <a:endParaRPr b="0" i="0" sz="1800" u="none" cap="none" strike="noStrike">
              <a:solidFill>
                <a:srgbClr val="000000"/>
              </a:solidFill>
              <a:latin typeface="Trebuchet MS"/>
              <a:ea typeface="Trebuchet MS"/>
              <a:cs typeface="Trebuchet MS"/>
              <a:sym typeface="Trebuchet MS"/>
            </a:endParaRPr>
          </a:p>
        </p:txBody>
      </p:sp>
      <p:sp>
        <p:nvSpPr>
          <p:cNvPr id="236" name="Google Shape;236;p24"/>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
        <p:nvSpPr>
          <p:cNvPr id="237" name="Google Shape;237;p24"/>
          <p:cNvSpPr txBox="1"/>
          <p:nvPr/>
        </p:nvSpPr>
        <p:spPr>
          <a:xfrm>
            <a:off x="1900525" y="4447975"/>
            <a:ext cx="663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alibri"/>
                <a:ea typeface="Calibri"/>
                <a:cs typeface="Calibri"/>
                <a:sym typeface="Calibri"/>
              </a:rPr>
              <a:t>DOES NOT NEED CLIENT IP AND PORT A PRIORI </a:t>
            </a:r>
            <a:endParaRPr b="1"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f623922bdf_1_28"/>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grpSp>
        <p:nvGrpSpPr>
          <p:cNvPr id="243" name="Google Shape;243;g2f623922bdf_1_28"/>
          <p:cNvGrpSpPr/>
          <p:nvPr/>
        </p:nvGrpSpPr>
        <p:grpSpPr>
          <a:xfrm>
            <a:off x="0" y="-5579"/>
            <a:ext cx="7107224" cy="5143358"/>
            <a:chOff x="920200" y="139213"/>
            <a:chExt cx="7107224" cy="4865076"/>
          </a:xfrm>
        </p:grpSpPr>
        <p:pic>
          <p:nvPicPr>
            <p:cNvPr id="244" name="Google Shape;244;g2f623922bdf_1_28"/>
            <p:cNvPicPr preferRelativeResize="0"/>
            <p:nvPr/>
          </p:nvPicPr>
          <p:blipFill>
            <a:blip r:embed="rId3">
              <a:alphaModFix/>
            </a:blip>
            <a:stretch>
              <a:fillRect/>
            </a:stretch>
          </p:blipFill>
          <p:spPr>
            <a:xfrm>
              <a:off x="920200" y="139213"/>
              <a:ext cx="7107224" cy="4865076"/>
            </a:xfrm>
            <a:prstGeom prst="rect">
              <a:avLst/>
            </a:prstGeom>
            <a:noFill/>
            <a:ln>
              <a:noFill/>
            </a:ln>
          </p:spPr>
        </p:pic>
        <p:sp>
          <p:nvSpPr>
            <p:cNvPr id="245" name="Google Shape;245;g2f623922bdf_1_28"/>
            <p:cNvSpPr/>
            <p:nvPr/>
          </p:nvSpPr>
          <p:spPr>
            <a:xfrm>
              <a:off x="1418575" y="175725"/>
              <a:ext cx="4272300" cy="27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6" name="Google Shape;246;g2f623922bdf_1_28"/>
            <p:cNvSpPr/>
            <p:nvPr/>
          </p:nvSpPr>
          <p:spPr>
            <a:xfrm>
              <a:off x="1304825" y="2037025"/>
              <a:ext cx="5198400" cy="27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7" name="Google Shape;247;g2f623922bdf_1_28"/>
            <p:cNvSpPr/>
            <p:nvPr/>
          </p:nvSpPr>
          <p:spPr>
            <a:xfrm>
              <a:off x="1219100" y="3057900"/>
              <a:ext cx="2286600" cy="27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 name="Google Shape;248;g2f623922bdf_1_28"/>
            <p:cNvSpPr/>
            <p:nvPr/>
          </p:nvSpPr>
          <p:spPr>
            <a:xfrm>
              <a:off x="1418575" y="4148800"/>
              <a:ext cx="6608700" cy="27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249" name="Google Shape;249;g2f623922bdf_1_28"/>
          <p:cNvSpPr txBox="1"/>
          <p:nvPr/>
        </p:nvSpPr>
        <p:spPr>
          <a:xfrm>
            <a:off x="7455725" y="245775"/>
            <a:ext cx="170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g2f623922bdf_1_28"/>
          <p:cNvSpPr txBox="1"/>
          <p:nvPr/>
        </p:nvSpPr>
        <p:spPr>
          <a:xfrm>
            <a:off x="7169975" y="63675"/>
            <a:ext cx="21030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AF_INET - IP FOR INTERNET COMMUNICATION</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SOCK_STREAM - TCP (STREAM) DATA</a:t>
            </a:r>
            <a:endParaRPr sz="1800">
              <a:solidFill>
                <a:schemeClr val="dk1"/>
              </a:solidFill>
              <a:latin typeface="Calibri"/>
              <a:ea typeface="Calibri"/>
              <a:cs typeface="Calibri"/>
              <a:sym typeface="Calibri"/>
            </a:endParaRPr>
          </a:p>
        </p:txBody>
      </p:sp>
      <p:cxnSp>
        <p:nvCxnSpPr>
          <p:cNvPr id="251" name="Google Shape;251;g2f623922bdf_1_28"/>
          <p:cNvCxnSpPr/>
          <p:nvPr/>
        </p:nvCxnSpPr>
        <p:spPr>
          <a:xfrm>
            <a:off x="5056650" y="175725"/>
            <a:ext cx="2045100" cy="112200"/>
          </a:xfrm>
          <a:prstGeom prst="straightConnector1">
            <a:avLst/>
          </a:prstGeom>
          <a:noFill/>
          <a:ln cap="flat" cmpd="sng" w="38100">
            <a:solidFill>
              <a:schemeClr val="lt1"/>
            </a:solidFill>
            <a:prstDash val="solid"/>
            <a:round/>
            <a:headEnd len="med" w="med" type="none"/>
            <a:tailEnd len="med" w="med" type="triangle"/>
          </a:ln>
        </p:spPr>
      </p:cxnSp>
      <p:sp>
        <p:nvSpPr>
          <p:cNvPr id="252" name="Google Shape;252;g2f623922bdf_1_28"/>
          <p:cNvSpPr txBox="1"/>
          <p:nvPr/>
        </p:nvSpPr>
        <p:spPr>
          <a:xfrm>
            <a:off x="7169975" y="1786800"/>
            <a:ext cx="17928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SERVER_FD -  socket descriptor,</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Address and port , address length</a:t>
            </a:r>
            <a:endParaRPr sz="1800">
              <a:solidFill>
                <a:schemeClr val="dk1"/>
              </a:solidFill>
              <a:latin typeface="Calibri"/>
              <a:ea typeface="Calibri"/>
              <a:cs typeface="Calibri"/>
              <a:sym typeface="Calibri"/>
            </a:endParaRPr>
          </a:p>
        </p:txBody>
      </p:sp>
      <p:cxnSp>
        <p:nvCxnSpPr>
          <p:cNvPr id="253" name="Google Shape;253;g2f623922bdf_1_28"/>
          <p:cNvCxnSpPr/>
          <p:nvPr/>
        </p:nvCxnSpPr>
        <p:spPr>
          <a:xfrm>
            <a:off x="4886875" y="2479588"/>
            <a:ext cx="2045100" cy="112200"/>
          </a:xfrm>
          <a:prstGeom prst="straightConnector1">
            <a:avLst/>
          </a:prstGeom>
          <a:noFill/>
          <a:ln cap="flat" cmpd="sng" w="38100">
            <a:solidFill>
              <a:schemeClr val="lt1"/>
            </a:solidFill>
            <a:prstDash val="solid"/>
            <a:round/>
            <a:headEnd len="med" w="med" type="none"/>
            <a:tailEnd len="med" w="med" type="triangle"/>
          </a:ln>
        </p:spPr>
      </p:cxnSp>
      <p:sp>
        <p:nvSpPr>
          <p:cNvPr id="254" name="Google Shape;254;g2f623922bdf_1_28"/>
          <p:cNvSpPr txBox="1"/>
          <p:nvPr/>
        </p:nvSpPr>
        <p:spPr>
          <a:xfrm>
            <a:off x="238175" y="2670875"/>
            <a:ext cx="444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Socket descriptor and max no of connections</a:t>
            </a:r>
            <a:endParaRPr sz="1600">
              <a:solidFill>
                <a:schemeClr val="lt1"/>
              </a:solidFill>
              <a:latin typeface="Calibri"/>
              <a:ea typeface="Calibri"/>
              <a:cs typeface="Calibri"/>
              <a:sym typeface="Calibri"/>
            </a:endParaRPr>
          </a:p>
        </p:txBody>
      </p:sp>
      <p:sp>
        <p:nvSpPr>
          <p:cNvPr id="255" name="Google Shape;255;g2f623922bdf_1_28"/>
          <p:cNvSpPr txBox="1"/>
          <p:nvPr/>
        </p:nvSpPr>
        <p:spPr>
          <a:xfrm>
            <a:off x="7213775" y="3509925"/>
            <a:ext cx="1705200" cy="14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Calibri"/>
                <a:ea typeface="Calibri"/>
                <a:cs typeface="Calibri"/>
                <a:sym typeface="Calibri"/>
              </a:rPr>
              <a:t>socket descriptor,</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 sz="1700">
                <a:solidFill>
                  <a:schemeClr val="dk1"/>
                </a:solidFill>
                <a:latin typeface="Calibri"/>
                <a:ea typeface="Calibri"/>
                <a:cs typeface="Calibri"/>
                <a:sym typeface="Calibri"/>
              </a:rPr>
              <a:t>CLIENT Address and port , CLIENT address length</a:t>
            </a:r>
            <a:endParaRPr sz="1700">
              <a:solidFill>
                <a:schemeClr val="dk1"/>
              </a:solidFill>
              <a:latin typeface="Calibri"/>
              <a:ea typeface="Calibri"/>
              <a:cs typeface="Calibri"/>
              <a:sym typeface="Calibri"/>
            </a:endParaRPr>
          </a:p>
        </p:txBody>
      </p:sp>
      <p:cxnSp>
        <p:nvCxnSpPr>
          <p:cNvPr id="256" name="Google Shape;256;g2f623922bdf_1_28"/>
          <p:cNvCxnSpPr/>
          <p:nvPr/>
        </p:nvCxnSpPr>
        <p:spPr>
          <a:xfrm>
            <a:off x="5056650" y="4783463"/>
            <a:ext cx="2045100" cy="112200"/>
          </a:xfrm>
          <a:prstGeom prst="straightConnector1">
            <a:avLst/>
          </a:prstGeom>
          <a:noFill/>
          <a:ln cap="flat" cmpd="sng" w="38100">
            <a:solidFill>
              <a:schemeClr val="lt1"/>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362850" y="228275"/>
            <a:ext cx="165481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Send Data</a:t>
            </a:r>
            <a:endParaRPr sz="2800"/>
          </a:p>
        </p:txBody>
      </p:sp>
      <p:sp>
        <p:nvSpPr>
          <p:cNvPr id="262" name="Google Shape;262;p26"/>
          <p:cNvSpPr txBox="1"/>
          <p:nvPr/>
        </p:nvSpPr>
        <p:spPr>
          <a:xfrm>
            <a:off x="384725" y="1176350"/>
            <a:ext cx="8254365" cy="1997075"/>
          </a:xfrm>
          <a:prstGeom prst="rect">
            <a:avLst/>
          </a:prstGeom>
          <a:noFill/>
          <a:ln>
            <a:noFill/>
          </a:ln>
        </p:spPr>
        <p:txBody>
          <a:bodyPr anchorCtr="0" anchor="t" bIns="0" lIns="0" spcFirstLastPara="1" rIns="0" wrap="square" tIns="12700">
            <a:spAutoFit/>
          </a:bodyPr>
          <a:lstStyle/>
          <a:p>
            <a:pPr indent="0" lvl="0" marL="12700" marR="254634" rtl="0" algn="l">
              <a:lnSpc>
                <a:spcPct val="114599"/>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Since a socket endpoint is represented as a ﬁle descriptor, we can use read and  write to communicate with a socket as long as it is connected.</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5080"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ssize_t send(int sockfd, const void *buf, size_t nbytes, int  flags);</a:t>
            </a:r>
            <a:endParaRPr b="0" i="0" sz="1800" u="none" cap="none" strike="noStrike">
              <a:solidFill>
                <a:srgbClr val="000000"/>
              </a:solidFill>
              <a:latin typeface="Courier New"/>
              <a:ea typeface="Courier New"/>
              <a:cs typeface="Courier New"/>
              <a:sym typeface="Courier New"/>
            </a:endParaRPr>
          </a:p>
        </p:txBody>
      </p:sp>
      <p:sp>
        <p:nvSpPr>
          <p:cNvPr id="263" name="Google Shape;263;p26"/>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362850" y="228275"/>
            <a:ext cx="54771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Create Connection</a:t>
            </a:r>
            <a:endParaRPr sz="2800"/>
          </a:p>
        </p:txBody>
      </p:sp>
      <p:sp>
        <p:nvSpPr>
          <p:cNvPr id="269" name="Google Shape;269;p25"/>
          <p:cNvSpPr txBox="1"/>
          <p:nvPr/>
        </p:nvSpPr>
        <p:spPr>
          <a:xfrm>
            <a:off x="384725" y="1176350"/>
            <a:ext cx="8251190" cy="2511425"/>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The connect() function is used by a TCP client to establish a connection with a TCP  server.</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412750"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int connect (int sockfd, const struct sockaddr *servaddr,  socklen_t addrlen);</a:t>
            </a:r>
            <a:endParaRPr b="0" i="0" sz="18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where sockfd is the socket descriptor returned by the socket function.</a:t>
            </a:r>
            <a:endParaRPr b="0" i="0" sz="1800" u="none" cap="none" strike="noStrike">
              <a:solidFill>
                <a:srgbClr val="000000"/>
              </a:solidFill>
              <a:latin typeface="Trebuchet MS"/>
              <a:ea typeface="Trebuchet MS"/>
              <a:cs typeface="Trebuchet MS"/>
              <a:sym typeface="Trebuchet MS"/>
            </a:endParaRPr>
          </a:p>
        </p:txBody>
      </p:sp>
      <p:sp>
        <p:nvSpPr>
          <p:cNvPr id="270" name="Google Shape;270;p25"/>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nvSpPr>
        <p:spPr>
          <a:xfrm>
            <a:off x="2227649" y="2237250"/>
            <a:ext cx="4688700" cy="669000"/>
          </a:xfrm>
          <a:prstGeom prst="rect">
            <a:avLst/>
          </a:prstGeom>
          <a:noFill/>
          <a:ln>
            <a:noFill/>
          </a:ln>
        </p:spPr>
        <p:txBody>
          <a:bodyPr anchorCtr="0" anchor="t" bIns="0" lIns="0" spcFirstLastPara="1" rIns="0" wrap="square" tIns="52700">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chemeClr val="dk1"/>
                </a:solidFill>
                <a:latin typeface="Trebuchet MS"/>
                <a:ea typeface="Trebuchet MS"/>
                <a:cs typeface="Trebuchet MS"/>
                <a:sym typeface="Trebuchet MS"/>
              </a:rPr>
              <a:t>Socket Programming</a:t>
            </a:r>
            <a:endParaRPr b="0" i="0" sz="4000" u="none" cap="none" strike="noStrike">
              <a:solidFill>
                <a:schemeClr val="dk1"/>
              </a:solidFill>
              <a:latin typeface="Trebuchet MS"/>
              <a:ea typeface="Trebuchet MS"/>
              <a:cs typeface="Trebuchet MS"/>
              <a:sym typeface="Trebuchet MS"/>
            </a:endParaRPr>
          </a:p>
        </p:txBody>
      </p:sp>
      <p:sp>
        <p:nvSpPr>
          <p:cNvPr id="66" name="Google Shape;66;p3"/>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362850" y="228275"/>
            <a:ext cx="276209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Receive Data</a:t>
            </a:r>
            <a:endParaRPr sz="2800"/>
          </a:p>
        </p:txBody>
      </p:sp>
      <p:sp>
        <p:nvSpPr>
          <p:cNvPr id="276" name="Google Shape;276;p27"/>
          <p:cNvSpPr txBox="1"/>
          <p:nvPr/>
        </p:nvSpPr>
        <p:spPr>
          <a:xfrm>
            <a:off x="384725" y="1176350"/>
            <a:ext cx="8247380" cy="1997075"/>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The recv() function is similar to read(), but allows to specify some options to control  how the data are received</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821055"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ssize_t recv(int sockfd, void *buf, size_t nbytes, int  flags);</a:t>
            </a:r>
            <a:endParaRPr b="0" i="0" sz="1800" u="none" cap="none" strike="noStrike">
              <a:solidFill>
                <a:srgbClr val="000000"/>
              </a:solidFill>
              <a:latin typeface="Courier New"/>
              <a:ea typeface="Courier New"/>
              <a:cs typeface="Courier New"/>
              <a:sym typeface="Courier New"/>
            </a:endParaRPr>
          </a:p>
        </p:txBody>
      </p:sp>
      <p:sp>
        <p:nvSpPr>
          <p:cNvPr id="277" name="Google Shape;277;p2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362850" y="228275"/>
            <a:ext cx="208153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Close Socket</a:t>
            </a:r>
            <a:endParaRPr sz="2800"/>
          </a:p>
        </p:txBody>
      </p:sp>
      <p:sp>
        <p:nvSpPr>
          <p:cNvPr id="283" name="Google Shape;283;p28"/>
          <p:cNvSpPr txBox="1"/>
          <p:nvPr/>
        </p:nvSpPr>
        <p:spPr>
          <a:xfrm>
            <a:off x="384725" y="1216355"/>
            <a:ext cx="8112900" cy="3199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The normal </a:t>
            </a:r>
            <a:r>
              <a:rPr b="0" i="0" lang="en" sz="1800" u="none" cap="none" strike="noStrike">
                <a:solidFill>
                  <a:srgbClr val="595959"/>
                </a:solidFill>
                <a:latin typeface="Trebuchet MS"/>
                <a:ea typeface="Trebuchet MS"/>
                <a:cs typeface="Trebuchet MS"/>
                <a:sym typeface="Trebuchet MS"/>
                <a:extLst>
                  <a:ext uri="http://customooxmlschemas.google.com/">
                    <go:slidesCustomData xmlns:go="http://customooxmlschemas.google.com/" textRoundtripDataId="0"/>
                  </a:ext>
                </a:extLst>
              </a:rPr>
              <a:t>close()</a:t>
            </a:r>
            <a:r>
              <a:rPr b="0" i="0" lang="en" sz="1800" u="none" cap="none" strike="noStrike">
                <a:solidFill>
                  <a:srgbClr val="595959"/>
                </a:solidFill>
                <a:latin typeface="Trebuchet MS"/>
                <a:ea typeface="Trebuchet MS"/>
                <a:cs typeface="Trebuchet MS"/>
                <a:sym typeface="Trebuchet MS"/>
              </a:rPr>
              <a:t> function is used to close a socket and terminate a TCP socket.</a:t>
            </a:r>
            <a:endParaRPr b="0" i="0" sz="1800" u="none" cap="none" strike="noStrike">
              <a:solidFill>
                <a:srgbClr val="595959"/>
              </a:solidFill>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Trebuchet MS"/>
              <a:ea typeface="Trebuchet MS"/>
              <a:cs typeface="Trebuchet MS"/>
              <a:sym typeface="Trebuchet MS"/>
            </a:endParaRPr>
          </a:p>
          <a:p>
            <a:pPr indent="0" lvl="0" marL="12700" marR="5074920" rtl="0" algn="l">
              <a:lnSpc>
                <a:spcPct val="187500"/>
              </a:lnSpc>
              <a:spcBef>
                <a:spcPts val="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&lt;unistd.h&gt;  int close(int sockfd);</a:t>
            </a:r>
            <a:endParaRPr b="0" i="0" sz="1800" u="none" cap="none" strike="noStrike">
              <a:solidFill>
                <a:srgbClr val="595959"/>
              </a:solidFill>
              <a:latin typeface="Courier New"/>
              <a:ea typeface="Courier New"/>
              <a:cs typeface="Courier New"/>
              <a:sym typeface="Courier New"/>
            </a:endParaRPr>
          </a:p>
          <a:p>
            <a:pPr indent="0" lvl="0" marL="12700" marR="0" rtl="0" algn="l">
              <a:lnSpc>
                <a:spcPct val="1875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TIME_WAIT: A time period that ensures that any delayed or out-of-order packets related to the closed connection are correctly handled before the socket is fully released and made available for reuse</a:t>
            </a:r>
            <a:endParaRPr b="0" i="0" sz="1800" u="none" cap="none" strike="noStrike">
              <a:solidFill>
                <a:srgbClr val="595959"/>
              </a:solidFill>
              <a:latin typeface="Courier New"/>
              <a:ea typeface="Courier New"/>
              <a:cs typeface="Courier New"/>
              <a:sym typeface="Courier New"/>
            </a:endParaRPr>
          </a:p>
        </p:txBody>
      </p:sp>
      <p:sp>
        <p:nvSpPr>
          <p:cNvPr id="284" name="Google Shape;284;p28"/>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920200" y="2149925"/>
            <a:ext cx="7752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a:t>How would you implement a server?</a:t>
            </a:r>
            <a:endParaRPr/>
          </a:p>
        </p:txBody>
      </p:sp>
      <p:sp>
        <p:nvSpPr>
          <p:cNvPr id="290" name="Google Shape;290;p29"/>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f600cd9b96_0_21"/>
          <p:cNvSpPr txBox="1"/>
          <p:nvPr>
            <p:ph type="title"/>
          </p:nvPr>
        </p:nvSpPr>
        <p:spPr>
          <a:xfrm>
            <a:off x="920198" y="2149937"/>
            <a:ext cx="73035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96" name="Google Shape;296;g2f600cd9b96_0_21"/>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pic>
        <p:nvPicPr>
          <p:cNvPr id="297" name="Google Shape;297;g2f600cd9b96_0_21"/>
          <p:cNvPicPr preferRelativeResize="0"/>
          <p:nvPr/>
        </p:nvPicPr>
        <p:blipFill>
          <a:blip r:embed="rId3">
            <a:alphaModFix/>
          </a:blip>
          <a:stretch>
            <a:fillRect/>
          </a:stretch>
        </p:blipFill>
        <p:spPr>
          <a:xfrm>
            <a:off x="139550" y="208900"/>
            <a:ext cx="8699525" cy="4353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362850" y="228275"/>
            <a:ext cx="47523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Single threaded TCP server</a:t>
            </a:r>
            <a:endParaRPr sz="2800"/>
          </a:p>
        </p:txBody>
      </p:sp>
      <p:grpSp>
        <p:nvGrpSpPr>
          <p:cNvPr id="303" name="Google Shape;303;p30"/>
          <p:cNvGrpSpPr/>
          <p:nvPr/>
        </p:nvGrpSpPr>
        <p:grpSpPr>
          <a:xfrm>
            <a:off x="5200550" y="2478024"/>
            <a:ext cx="3007995" cy="758190"/>
            <a:chOff x="5200550" y="2478024"/>
            <a:chExt cx="3007995" cy="758190"/>
          </a:xfrm>
        </p:grpSpPr>
        <p:sp>
          <p:nvSpPr>
            <p:cNvPr id="304" name="Google Shape;304;p30"/>
            <p:cNvSpPr/>
            <p:nvPr/>
          </p:nvSpPr>
          <p:spPr>
            <a:xfrm>
              <a:off x="5200550" y="2478024"/>
              <a:ext cx="3007995" cy="758190"/>
            </a:xfrm>
            <a:custGeom>
              <a:rect b="b" l="l" r="r" t="t"/>
              <a:pathLst>
                <a:path extrusionOk="0" h="758189" w="3007995">
                  <a:moveTo>
                    <a:pt x="2881447" y="758099"/>
                  </a:moveTo>
                  <a:lnTo>
                    <a:pt x="126352" y="758099"/>
                  </a:lnTo>
                  <a:lnTo>
                    <a:pt x="77170" y="748170"/>
                  </a:lnTo>
                  <a:lnTo>
                    <a:pt x="37007" y="721092"/>
                  </a:lnTo>
                  <a:lnTo>
                    <a:pt x="9929" y="680929"/>
                  </a:lnTo>
                  <a:lnTo>
                    <a:pt x="0" y="631747"/>
                  </a:lnTo>
                  <a:lnTo>
                    <a:pt x="0" y="126352"/>
                  </a:lnTo>
                  <a:lnTo>
                    <a:pt x="9929" y="77170"/>
                  </a:lnTo>
                  <a:lnTo>
                    <a:pt x="37007" y="37007"/>
                  </a:lnTo>
                  <a:lnTo>
                    <a:pt x="77170" y="9929"/>
                  </a:lnTo>
                  <a:lnTo>
                    <a:pt x="126352" y="0"/>
                  </a:lnTo>
                  <a:lnTo>
                    <a:pt x="2881447" y="0"/>
                  </a:lnTo>
                  <a:lnTo>
                    <a:pt x="2929800" y="9618"/>
                  </a:lnTo>
                  <a:lnTo>
                    <a:pt x="2970792" y="37007"/>
                  </a:lnTo>
                  <a:lnTo>
                    <a:pt x="2998182" y="77999"/>
                  </a:lnTo>
                  <a:lnTo>
                    <a:pt x="3007799" y="126352"/>
                  </a:lnTo>
                  <a:lnTo>
                    <a:pt x="3007799" y="631747"/>
                  </a:lnTo>
                  <a:lnTo>
                    <a:pt x="2997870" y="680929"/>
                  </a:lnTo>
                  <a:lnTo>
                    <a:pt x="2970792" y="721092"/>
                  </a:lnTo>
                  <a:lnTo>
                    <a:pt x="2930629" y="748170"/>
                  </a:lnTo>
                  <a:lnTo>
                    <a:pt x="2881447" y="7580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5" name="Google Shape;305;p30"/>
            <p:cNvSpPr/>
            <p:nvPr/>
          </p:nvSpPr>
          <p:spPr>
            <a:xfrm>
              <a:off x="5200550" y="2478024"/>
              <a:ext cx="3007995" cy="758190"/>
            </a:xfrm>
            <a:custGeom>
              <a:rect b="b" l="l" r="r" t="t"/>
              <a:pathLst>
                <a:path extrusionOk="0" h="758189" w="3007995">
                  <a:moveTo>
                    <a:pt x="0" y="126352"/>
                  </a:moveTo>
                  <a:lnTo>
                    <a:pt x="9929" y="77170"/>
                  </a:lnTo>
                  <a:lnTo>
                    <a:pt x="37007" y="37007"/>
                  </a:lnTo>
                  <a:lnTo>
                    <a:pt x="77170" y="9929"/>
                  </a:lnTo>
                  <a:lnTo>
                    <a:pt x="126352" y="0"/>
                  </a:lnTo>
                  <a:lnTo>
                    <a:pt x="2881447" y="0"/>
                  </a:lnTo>
                  <a:lnTo>
                    <a:pt x="2929800" y="9618"/>
                  </a:lnTo>
                  <a:lnTo>
                    <a:pt x="2970792" y="37007"/>
                  </a:lnTo>
                  <a:lnTo>
                    <a:pt x="2998182" y="77999"/>
                  </a:lnTo>
                  <a:lnTo>
                    <a:pt x="3007799" y="126352"/>
                  </a:lnTo>
                  <a:lnTo>
                    <a:pt x="3007799" y="631747"/>
                  </a:lnTo>
                  <a:lnTo>
                    <a:pt x="2997870" y="680929"/>
                  </a:lnTo>
                  <a:lnTo>
                    <a:pt x="2970792" y="721092"/>
                  </a:lnTo>
                  <a:lnTo>
                    <a:pt x="2930629" y="748170"/>
                  </a:lnTo>
                  <a:lnTo>
                    <a:pt x="2881447" y="758099"/>
                  </a:lnTo>
                  <a:lnTo>
                    <a:pt x="126352" y="758099"/>
                  </a:lnTo>
                  <a:lnTo>
                    <a:pt x="77170" y="748170"/>
                  </a:lnTo>
                  <a:lnTo>
                    <a:pt x="37007" y="721092"/>
                  </a:lnTo>
                  <a:lnTo>
                    <a:pt x="9929" y="680929"/>
                  </a:lnTo>
                  <a:lnTo>
                    <a:pt x="0" y="631747"/>
                  </a:lnTo>
                  <a:lnTo>
                    <a:pt x="0" y="12635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6" name="Google Shape;306;p30"/>
            <p:cNvSpPr/>
            <p:nvPr/>
          </p:nvSpPr>
          <p:spPr>
            <a:xfrm>
              <a:off x="6591799" y="2622024"/>
              <a:ext cx="1233805" cy="470534"/>
            </a:xfrm>
            <a:custGeom>
              <a:rect b="b" l="l" r="r" t="t"/>
              <a:pathLst>
                <a:path extrusionOk="0" h="470535" w="1233804">
                  <a:moveTo>
                    <a:pt x="1233599" y="470099"/>
                  </a:moveTo>
                  <a:lnTo>
                    <a:pt x="0" y="470099"/>
                  </a:lnTo>
                  <a:lnTo>
                    <a:pt x="0" y="0"/>
                  </a:lnTo>
                  <a:lnTo>
                    <a:pt x="1233599" y="0"/>
                  </a:lnTo>
                  <a:lnTo>
                    <a:pt x="1233599" y="4700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07" name="Google Shape;307;p30"/>
          <p:cNvSpPr txBox="1"/>
          <p:nvPr/>
        </p:nvSpPr>
        <p:spPr>
          <a:xfrm>
            <a:off x="6591799" y="2622025"/>
            <a:ext cx="1233900" cy="470400"/>
          </a:xfrm>
          <a:prstGeom prst="rect">
            <a:avLst/>
          </a:prstGeom>
          <a:noFill/>
          <a:ln cap="flat" cmpd="sng" w="9525">
            <a:solidFill>
              <a:srgbClr val="595959"/>
            </a:solidFill>
            <a:prstDash val="solid"/>
            <a:round/>
            <a:headEnd len="sm" w="sm" type="none"/>
            <a:tailEnd len="sm" w="sm" type="none"/>
          </a:ln>
        </p:spPr>
        <p:txBody>
          <a:bodyPr anchorCtr="0" anchor="t" bIns="0" lIns="0" spcFirstLastPara="1" rIns="0" wrap="square" tIns="28575">
            <a:spAutoFit/>
          </a:bodyPr>
          <a:lstStyle/>
          <a:p>
            <a:pPr indent="59054" lvl="0" marL="295275" marR="288925" rtl="0" algn="l">
              <a:lnSpc>
                <a:spcPct val="117857"/>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Server  Process</a:t>
            </a:r>
            <a:endParaRPr b="0" i="0" sz="1400" u="none" cap="none" strike="noStrike">
              <a:solidFill>
                <a:srgbClr val="000000"/>
              </a:solidFill>
              <a:latin typeface="Arial"/>
              <a:ea typeface="Arial"/>
              <a:cs typeface="Arial"/>
              <a:sym typeface="Arial"/>
            </a:endParaRPr>
          </a:p>
        </p:txBody>
      </p:sp>
      <p:grpSp>
        <p:nvGrpSpPr>
          <p:cNvPr id="308" name="Google Shape;308;p30"/>
          <p:cNvGrpSpPr/>
          <p:nvPr/>
        </p:nvGrpSpPr>
        <p:grpSpPr>
          <a:xfrm>
            <a:off x="1160649" y="2585949"/>
            <a:ext cx="1386205" cy="572770"/>
            <a:chOff x="1160649" y="2585949"/>
            <a:chExt cx="1386205" cy="572770"/>
          </a:xfrm>
        </p:grpSpPr>
        <p:sp>
          <p:nvSpPr>
            <p:cNvPr id="309" name="Google Shape;309;p30"/>
            <p:cNvSpPr/>
            <p:nvPr/>
          </p:nvSpPr>
          <p:spPr>
            <a:xfrm>
              <a:off x="1160649" y="2585949"/>
              <a:ext cx="1386205" cy="572770"/>
            </a:xfrm>
            <a:custGeom>
              <a:rect b="b" l="l" r="r" t="t"/>
              <a:pathLst>
                <a:path extrusionOk="0" h="572769" w="1386205">
                  <a:moveTo>
                    <a:pt x="692849" y="572699"/>
                  </a:move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lnTo>
                    <a:pt x="3171" y="258772"/>
                  </a:lnTo>
                  <a:lnTo>
                    <a:pt x="27673" y="205962"/>
                  </a:lnTo>
                  <a:lnTo>
                    <a:pt x="74452" y="157079"/>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82528" y="313927"/>
                  </a:lnTo>
                  <a:lnTo>
                    <a:pt x="1358025" y="366737"/>
                  </a:lnTo>
                  <a:lnTo>
                    <a:pt x="1311247" y="415620"/>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p30"/>
            <p:cNvSpPr/>
            <p:nvPr/>
          </p:nvSpPr>
          <p:spPr>
            <a:xfrm>
              <a:off x="1160649" y="2585949"/>
              <a:ext cx="1386205" cy="572770"/>
            </a:xfrm>
            <a:custGeom>
              <a:rect b="b" l="l" r="r" t="t"/>
              <a:pathLst>
                <a:path extrusionOk="0" h="572769" w="1386205">
                  <a:moveTo>
                    <a:pt x="0" y="286349"/>
                  </a:moveTo>
                  <a:lnTo>
                    <a:pt x="3171" y="258772"/>
                  </a:lnTo>
                  <a:lnTo>
                    <a:pt x="12493" y="231936"/>
                  </a:lnTo>
                  <a:lnTo>
                    <a:pt x="48423" y="180970"/>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73206" y="340763"/>
                  </a:lnTo>
                  <a:lnTo>
                    <a:pt x="1337276" y="391729"/>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11" name="Google Shape;311;p30"/>
          <p:cNvSpPr txBox="1"/>
          <p:nvPr/>
        </p:nvSpPr>
        <p:spPr>
          <a:xfrm>
            <a:off x="1539541" y="2747712"/>
            <a:ext cx="62801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1</a:t>
            </a:r>
            <a:endParaRPr b="0" i="0" sz="1400" u="none" cap="none" strike="noStrike">
              <a:solidFill>
                <a:srgbClr val="000000"/>
              </a:solidFill>
              <a:latin typeface="Arial"/>
              <a:ea typeface="Arial"/>
              <a:cs typeface="Arial"/>
              <a:sym typeface="Arial"/>
            </a:endParaRPr>
          </a:p>
        </p:txBody>
      </p:sp>
      <p:sp>
        <p:nvSpPr>
          <p:cNvPr id="312" name="Google Shape;312;p30"/>
          <p:cNvSpPr txBox="1"/>
          <p:nvPr/>
        </p:nvSpPr>
        <p:spPr>
          <a:xfrm>
            <a:off x="3089000" y="2639695"/>
            <a:ext cx="1155065"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Connection Request</a:t>
            </a:r>
            <a:endParaRPr b="0" i="0" sz="1000" u="none" cap="none" strike="noStrike">
              <a:solidFill>
                <a:srgbClr val="000000"/>
              </a:solidFill>
              <a:latin typeface="Trebuchet MS"/>
              <a:ea typeface="Trebuchet MS"/>
              <a:cs typeface="Trebuchet MS"/>
              <a:sym typeface="Trebuchet MS"/>
            </a:endParaRPr>
          </a:p>
        </p:txBody>
      </p:sp>
      <p:sp>
        <p:nvSpPr>
          <p:cNvPr id="313" name="Google Shape;313;p30"/>
          <p:cNvSpPr txBox="1"/>
          <p:nvPr/>
        </p:nvSpPr>
        <p:spPr>
          <a:xfrm>
            <a:off x="3089000" y="2944500"/>
            <a:ext cx="7494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IP:Port</a:t>
            </a:r>
            <a:endParaRPr b="0" i="0" sz="1000" u="none" cap="none" strike="noStrike">
              <a:solidFill>
                <a:srgbClr val="000000"/>
              </a:solidFill>
              <a:latin typeface="Trebuchet MS"/>
              <a:ea typeface="Trebuchet MS"/>
              <a:cs typeface="Trebuchet MS"/>
              <a:sym typeface="Trebuchet MS"/>
            </a:endParaRPr>
          </a:p>
        </p:txBody>
      </p:sp>
      <p:grpSp>
        <p:nvGrpSpPr>
          <p:cNvPr id="314" name="Google Shape;314;p30"/>
          <p:cNvGrpSpPr/>
          <p:nvPr/>
        </p:nvGrpSpPr>
        <p:grpSpPr>
          <a:xfrm>
            <a:off x="5420650" y="2687724"/>
            <a:ext cx="921385" cy="339090"/>
            <a:chOff x="5420650" y="2687724"/>
            <a:chExt cx="921385" cy="339090"/>
          </a:xfrm>
        </p:grpSpPr>
        <p:sp>
          <p:nvSpPr>
            <p:cNvPr id="315" name="Google Shape;315;p30"/>
            <p:cNvSpPr/>
            <p:nvPr/>
          </p:nvSpPr>
          <p:spPr>
            <a:xfrm>
              <a:off x="5420650" y="2687724"/>
              <a:ext cx="921385" cy="339090"/>
            </a:xfrm>
            <a:custGeom>
              <a:rect b="b" l="l" r="r" t="t"/>
              <a:pathLst>
                <a:path extrusionOk="0" h="339089" w="921385">
                  <a:moveTo>
                    <a:pt x="836324" y="338699"/>
                  </a:moveTo>
                  <a:lnTo>
                    <a:pt x="0" y="338699"/>
                  </a:lnTo>
                  <a:lnTo>
                    <a:pt x="84674" y="0"/>
                  </a:lnTo>
                  <a:lnTo>
                    <a:pt x="920999" y="0"/>
                  </a:lnTo>
                  <a:lnTo>
                    <a:pt x="836324" y="338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p30"/>
            <p:cNvSpPr/>
            <p:nvPr/>
          </p:nvSpPr>
          <p:spPr>
            <a:xfrm>
              <a:off x="5420650" y="2687724"/>
              <a:ext cx="921385" cy="339090"/>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17" name="Google Shape;317;p30"/>
          <p:cNvSpPr txBox="1"/>
          <p:nvPr/>
        </p:nvSpPr>
        <p:spPr>
          <a:xfrm>
            <a:off x="5605706" y="2686895"/>
            <a:ext cx="534035" cy="330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Listening  Socket</a:t>
            </a:r>
            <a:endParaRPr b="0" i="0" sz="1000" u="none" cap="none" strike="noStrike">
              <a:solidFill>
                <a:srgbClr val="000000"/>
              </a:solidFill>
              <a:latin typeface="Arial"/>
              <a:ea typeface="Arial"/>
              <a:cs typeface="Arial"/>
              <a:sym typeface="Arial"/>
            </a:endParaRPr>
          </a:p>
        </p:txBody>
      </p:sp>
      <p:grpSp>
        <p:nvGrpSpPr>
          <p:cNvPr id="318" name="Google Shape;318;p30"/>
          <p:cNvGrpSpPr/>
          <p:nvPr/>
        </p:nvGrpSpPr>
        <p:grpSpPr>
          <a:xfrm>
            <a:off x="2546350" y="2841342"/>
            <a:ext cx="4045684" cy="31975"/>
            <a:chOff x="2546350" y="2841342"/>
            <a:chExt cx="4045684" cy="31975"/>
          </a:xfrm>
        </p:grpSpPr>
        <p:sp>
          <p:nvSpPr>
            <p:cNvPr id="319" name="Google Shape;319;p30"/>
            <p:cNvSpPr/>
            <p:nvPr/>
          </p:nvSpPr>
          <p:spPr>
            <a:xfrm>
              <a:off x="2546350" y="2857299"/>
              <a:ext cx="2860040" cy="15240"/>
            </a:xfrm>
            <a:custGeom>
              <a:rect b="b" l="l" r="r" t="t"/>
              <a:pathLst>
                <a:path extrusionOk="0" h="15239" w="2860040">
                  <a:moveTo>
                    <a:pt x="0" y="15000"/>
                  </a:moveTo>
                  <a:lnTo>
                    <a:pt x="285945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p30"/>
            <p:cNvSpPr/>
            <p:nvPr/>
          </p:nvSpPr>
          <p:spPr>
            <a:xfrm>
              <a:off x="5405718" y="2841567"/>
              <a:ext cx="43815" cy="31750"/>
            </a:xfrm>
            <a:custGeom>
              <a:rect b="b" l="l" r="r" t="t"/>
              <a:pathLst>
                <a:path extrusionOk="0" h="31750" w="43814">
                  <a:moveTo>
                    <a:pt x="164" y="31465"/>
                  </a:moveTo>
                  <a:lnTo>
                    <a:pt x="0" y="0"/>
                  </a:lnTo>
                  <a:lnTo>
                    <a:pt x="43307" y="15505"/>
                  </a:lnTo>
                  <a:lnTo>
                    <a:pt x="164"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p30"/>
            <p:cNvSpPr/>
            <p:nvPr/>
          </p:nvSpPr>
          <p:spPr>
            <a:xfrm>
              <a:off x="5405718" y="2841567"/>
              <a:ext cx="43815" cy="31750"/>
            </a:xfrm>
            <a:custGeom>
              <a:rect b="b" l="l" r="r" t="t"/>
              <a:pathLst>
                <a:path extrusionOk="0" h="31750" w="43814">
                  <a:moveTo>
                    <a:pt x="164" y="31465"/>
                  </a:moveTo>
                  <a:lnTo>
                    <a:pt x="43307" y="15505"/>
                  </a:lnTo>
                  <a:lnTo>
                    <a:pt x="0" y="0"/>
                  </a:lnTo>
                  <a:lnTo>
                    <a:pt x="164" y="314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2" name="Google Shape;322;p30"/>
            <p:cNvSpPr/>
            <p:nvPr/>
          </p:nvSpPr>
          <p:spPr>
            <a:xfrm>
              <a:off x="6356449" y="2857075"/>
              <a:ext cx="235585" cy="0"/>
            </a:xfrm>
            <a:custGeom>
              <a:rect b="b" l="l" r="r" t="t"/>
              <a:pathLst>
                <a:path extrusionOk="0" h="120000" w="235584">
                  <a:moveTo>
                    <a:pt x="235349" y="0"/>
                  </a:moveTo>
                  <a:lnTo>
                    <a:pt x="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3" name="Google Shape;323;p30"/>
            <p:cNvSpPr/>
            <p:nvPr/>
          </p:nvSpPr>
          <p:spPr>
            <a:xfrm>
              <a:off x="6313224" y="2841342"/>
              <a:ext cx="43815" cy="31750"/>
            </a:xfrm>
            <a:custGeom>
              <a:rect b="b" l="l" r="r" t="t"/>
              <a:pathLst>
                <a:path extrusionOk="0" h="31750" w="43814">
                  <a:moveTo>
                    <a:pt x="43225" y="31465"/>
                  </a:moveTo>
                  <a:lnTo>
                    <a:pt x="0" y="15732"/>
                  </a:lnTo>
                  <a:lnTo>
                    <a:pt x="43225" y="0"/>
                  </a:lnTo>
                  <a:lnTo>
                    <a:pt x="43225"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p30"/>
            <p:cNvSpPr/>
            <p:nvPr/>
          </p:nvSpPr>
          <p:spPr>
            <a:xfrm>
              <a:off x="6313224" y="2841342"/>
              <a:ext cx="43815"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25" name="Google Shape;325;p30"/>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pSp>
        <p:nvGrpSpPr>
          <p:cNvPr id="330" name="Google Shape;330;p31"/>
          <p:cNvGrpSpPr/>
          <p:nvPr/>
        </p:nvGrpSpPr>
        <p:grpSpPr>
          <a:xfrm>
            <a:off x="1160649" y="2585949"/>
            <a:ext cx="1386205" cy="572769"/>
            <a:chOff x="1160649" y="2585949"/>
            <a:chExt cx="1386205" cy="572769"/>
          </a:xfrm>
        </p:grpSpPr>
        <p:sp>
          <p:nvSpPr>
            <p:cNvPr id="331" name="Google Shape;331;p31"/>
            <p:cNvSpPr/>
            <p:nvPr/>
          </p:nvSpPr>
          <p:spPr>
            <a:xfrm>
              <a:off x="1160649" y="2585949"/>
              <a:ext cx="1386205" cy="572769"/>
            </a:xfrm>
            <a:custGeom>
              <a:rect b="b" l="l" r="r" t="t"/>
              <a:pathLst>
                <a:path extrusionOk="0" h="572769" w="1386205">
                  <a:moveTo>
                    <a:pt x="692849" y="572699"/>
                  </a:move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lnTo>
                    <a:pt x="3171" y="258772"/>
                  </a:lnTo>
                  <a:lnTo>
                    <a:pt x="27673" y="205962"/>
                  </a:lnTo>
                  <a:lnTo>
                    <a:pt x="74452" y="157079"/>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82528" y="313927"/>
                  </a:lnTo>
                  <a:lnTo>
                    <a:pt x="1358025" y="366737"/>
                  </a:lnTo>
                  <a:lnTo>
                    <a:pt x="1311247" y="415620"/>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31"/>
            <p:cNvSpPr/>
            <p:nvPr/>
          </p:nvSpPr>
          <p:spPr>
            <a:xfrm>
              <a:off x="1160649" y="2585949"/>
              <a:ext cx="1386205" cy="572769"/>
            </a:xfrm>
            <a:custGeom>
              <a:rect b="b" l="l" r="r" t="t"/>
              <a:pathLst>
                <a:path extrusionOk="0" h="572769" w="1386205">
                  <a:moveTo>
                    <a:pt x="0" y="286349"/>
                  </a:moveTo>
                  <a:lnTo>
                    <a:pt x="3171" y="258772"/>
                  </a:lnTo>
                  <a:lnTo>
                    <a:pt x="12493" y="231936"/>
                  </a:lnTo>
                  <a:lnTo>
                    <a:pt x="48423" y="180970"/>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73206" y="340763"/>
                  </a:lnTo>
                  <a:lnTo>
                    <a:pt x="1337276" y="391729"/>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33" name="Google Shape;333;p31"/>
          <p:cNvSpPr txBox="1"/>
          <p:nvPr/>
        </p:nvSpPr>
        <p:spPr>
          <a:xfrm>
            <a:off x="1539541" y="2747712"/>
            <a:ext cx="6279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1</a:t>
            </a:r>
            <a:endParaRPr b="0" i="0" sz="1400" u="none" cap="none" strike="noStrike">
              <a:solidFill>
                <a:srgbClr val="000000"/>
              </a:solidFill>
              <a:latin typeface="Arial"/>
              <a:ea typeface="Arial"/>
              <a:cs typeface="Arial"/>
              <a:sym typeface="Arial"/>
            </a:endParaRPr>
          </a:p>
        </p:txBody>
      </p:sp>
      <p:sp>
        <p:nvSpPr>
          <p:cNvPr id="334" name="Google Shape;334;p31"/>
          <p:cNvSpPr txBox="1"/>
          <p:nvPr/>
        </p:nvSpPr>
        <p:spPr>
          <a:xfrm>
            <a:off x="3463950" y="3039120"/>
            <a:ext cx="6669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Connection</a:t>
            </a:r>
            <a:endParaRPr b="0" i="0" sz="1000" u="none" cap="none" strike="noStrike">
              <a:solidFill>
                <a:srgbClr val="000000"/>
              </a:solidFill>
              <a:latin typeface="Trebuchet MS"/>
              <a:ea typeface="Trebuchet MS"/>
              <a:cs typeface="Trebuchet MS"/>
              <a:sym typeface="Trebuchet MS"/>
            </a:endParaRPr>
          </a:p>
        </p:txBody>
      </p:sp>
      <p:grpSp>
        <p:nvGrpSpPr>
          <p:cNvPr id="335" name="Google Shape;335;p31"/>
          <p:cNvGrpSpPr/>
          <p:nvPr/>
        </p:nvGrpSpPr>
        <p:grpSpPr>
          <a:xfrm>
            <a:off x="5241335" y="2457893"/>
            <a:ext cx="3007995" cy="814086"/>
            <a:chOff x="5241299" y="2175099"/>
            <a:chExt cx="3007995" cy="1394460"/>
          </a:xfrm>
        </p:grpSpPr>
        <p:sp>
          <p:nvSpPr>
            <p:cNvPr id="336" name="Google Shape;336;p31"/>
            <p:cNvSpPr/>
            <p:nvPr/>
          </p:nvSpPr>
          <p:spPr>
            <a:xfrm>
              <a:off x="5241299" y="2175099"/>
              <a:ext cx="3007995" cy="1394460"/>
            </a:xfrm>
            <a:custGeom>
              <a:rect b="b" l="l" r="r" t="t"/>
              <a:pathLst>
                <a:path extrusionOk="0" h="1394460" w="3007995">
                  <a:moveTo>
                    <a:pt x="2775394" y="1394399"/>
                  </a:moveTo>
                  <a:lnTo>
                    <a:pt x="232404" y="1394399"/>
                  </a:lnTo>
                  <a:lnTo>
                    <a:pt x="185567" y="1389678"/>
                  </a:lnTo>
                  <a:lnTo>
                    <a:pt x="141942" y="1376136"/>
                  </a:lnTo>
                  <a:lnTo>
                    <a:pt x="102465" y="1354708"/>
                  </a:lnTo>
                  <a:lnTo>
                    <a:pt x="68069" y="1326330"/>
                  </a:lnTo>
                  <a:lnTo>
                    <a:pt x="39691" y="1291934"/>
                  </a:lnTo>
                  <a:lnTo>
                    <a:pt x="18263" y="1252457"/>
                  </a:lnTo>
                  <a:lnTo>
                    <a:pt x="4721" y="1208832"/>
                  </a:lnTo>
                  <a:lnTo>
                    <a:pt x="0" y="1161995"/>
                  </a:lnTo>
                  <a:lnTo>
                    <a:pt x="0" y="232404"/>
                  </a:lnTo>
                  <a:lnTo>
                    <a:pt x="4721" y="185567"/>
                  </a:lnTo>
                  <a:lnTo>
                    <a:pt x="18263" y="141942"/>
                  </a:lnTo>
                  <a:lnTo>
                    <a:pt x="39691" y="102465"/>
                  </a:lnTo>
                  <a:lnTo>
                    <a:pt x="68069" y="68069"/>
                  </a:lnTo>
                  <a:lnTo>
                    <a:pt x="102465" y="39691"/>
                  </a:lnTo>
                  <a:lnTo>
                    <a:pt x="141942" y="18263"/>
                  </a:lnTo>
                  <a:lnTo>
                    <a:pt x="185567" y="4721"/>
                  </a:lnTo>
                  <a:lnTo>
                    <a:pt x="232404" y="0"/>
                  </a:lnTo>
                  <a:lnTo>
                    <a:pt x="2775394" y="0"/>
                  </a:lnTo>
                  <a:lnTo>
                    <a:pt x="2820946" y="4506"/>
                  </a:lnTo>
                  <a:lnTo>
                    <a:pt x="2864332" y="17690"/>
                  </a:lnTo>
                  <a:lnTo>
                    <a:pt x="2904333" y="39046"/>
                  </a:lnTo>
                  <a:lnTo>
                    <a:pt x="2939730" y="68069"/>
                  </a:lnTo>
                  <a:lnTo>
                    <a:pt x="2968753" y="103466"/>
                  </a:lnTo>
                  <a:lnTo>
                    <a:pt x="2990109" y="143467"/>
                  </a:lnTo>
                  <a:lnTo>
                    <a:pt x="3003293" y="186853"/>
                  </a:lnTo>
                  <a:lnTo>
                    <a:pt x="3007799" y="232404"/>
                  </a:lnTo>
                  <a:lnTo>
                    <a:pt x="3007799" y="1161995"/>
                  </a:lnTo>
                  <a:lnTo>
                    <a:pt x="3003078" y="1208832"/>
                  </a:lnTo>
                  <a:lnTo>
                    <a:pt x="2989536" y="1252457"/>
                  </a:lnTo>
                  <a:lnTo>
                    <a:pt x="2968109" y="1291934"/>
                  </a:lnTo>
                  <a:lnTo>
                    <a:pt x="2939730" y="1326330"/>
                  </a:lnTo>
                  <a:lnTo>
                    <a:pt x="2905335" y="1354708"/>
                  </a:lnTo>
                  <a:lnTo>
                    <a:pt x="2865857" y="1376136"/>
                  </a:lnTo>
                  <a:lnTo>
                    <a:pt x="2822232" y="1389678"/>
                  </a:lnTo>
                  <a:lnTo>
                    <a:pt x="2775394" y="13943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7" name="Google Shape;337;p31"/>
            <p:cNvSpPr/>
            <p:nvPr/>
          </p:nvSpPr>
          <p:spPr>
            <a:xfrm>
              <a:off x="5241299" y="2175099"/>
              <a:ext cx="3007995" cy="1394460"/>
            </a:xfrm>
            <a:custGeom>
              <a:rect b="b" l="l" r="r" t="t"/>
              <a:pathLst>
                <a:path extrusionOk="0" h="1394460" w="3007995">
                  <a:moveTo>
                    <a:pt x="0" y="232404"/>
                  </a:moveTo>
                  <a:lnTo>
                    <a:pt x="4721" y="185567"/>
                  </a:lnTo>
                  <a:lnTo>
                    <a:pt x="18263" y="141942"/>
                  </a:lnTo>
                  <a:lnTo>
                    <a:pt x="39691" y="102465"/>
                  </a:lnTo>
                  <a:lnTo>
                    <a:pt x="68069" y="68069"/>
                  </a:lnTo>
                  <a:lnTo>
                    <a:pt x="102465" y="39691"/>
                  </a:lnTo>
                  <a:lnTo>
                    <a:pt x="141942" y="18263"/>
                  </a:lnTo>
                  <a:lnTo>
                    <a:pt x="185567" y="4721"/>
                  </a:lnTo>
                  <a:lnTo>
                    <a:pt x="232404" y="0"/>
                  </a:lnTo>
                  <a:lnTo>
                    <a:pt x="2775394" y="0"/>
                  </a:lnTo>
                  <a:lnTo>
                    <a:pt x="2820946" y="4506"/>
                  </a:lnTo>
                  <a:lnTo>
                    <a:pt x="2864332" y="17690"/>
                  </a:lnTo>
                  <a:lnTo>
                    <a:pt x="2904333" y="39046"/>
                  </a:lnTo>
                  <a:lnTo>
                    <a:pt x="2939730" y="68069"/>
                  </a:lnTo>
                  <a:lnTo>
                    <a:pt x="2968753" y="103466"/>
                  </a:lnTo>
                  <a:lnTo>
                    <a:pt x="2990109" y="143467"/>
                  </a:lnTo>
                  <a:lnTo>
                    <a:pt x="3003293" y="186853"/>
                  </a:lnTo>
                  <a:lnTo>
                    <a:pt x="3007799" y="232404"/>
                  </a:lnTo>
                  <a:lnTo>
                    <a:pt x="3007799" y="1161995"/>
                  </a:lnTo>
                  <a:lnTo>
                    <a:pt x="3003078" y="1208832"/>
                  </a:lnTo>
                  <a:lnTo>
                    <a:pt x="2989536" y="1252457"/>
                  </a:lnTo>
                  <a:lnTo>
                    <a:pt x="2968109" y="1291934"/>
                  </a:lnTo>
                  <a:lnTo>
                    <a:pt x="2939730" y="1326330"/>
                  </a:lnTo>
                  <a:lnTo>
                    <a:pt x="2905335" y="1354708"/>
                  </a:lnTo>
                  <a:lnTo>
                    <a:pt x="2865857" y="1376136"/>
                  </a:lnTo>
                  <a:lnTo>
                    <a:pt x="2822232" y="1389678"/>
                  </a:lnTo>
                  <a:lnTo>
                    <a:pt x="2775394" y="1394399"/>
                  </a:lnTo>
                  <a:lnTo>
                    <a:pt x="232404" y="1394399"/>
                  </a:lnTo>
                  <a:lnTo>
                    <a:pt x="185567" y="1389678"/>
                  </a:lnTo>
                  <a:lnTo>
                    <a:pt x="141942" y="1376136"/>
                  </a:lnTo>
                  <a:lnTo>
                    <a:pt x="102465" y="1354708"/>
                  </a:lnTo>
                  <a:lnTo>
                    <a:pt x="68069" y="1326330"/>
                  </a:lnTo>
                  <a:lnTo>
                    <a:pt x="39691" y="1291934"/>
                  </a:lnTo>
                  <a:lnTo>
                    <a:pt x="18263" y="1252457"/>
                  </a:lnTo>
                  <a:lnTo>
                    <a:pt x="4721" y="1208832"/>
                  </a:lnTo>
                  <a:lnTo>
                    <a:pt x="0" y="1161995"/>
                  </a:lnTo>
                  <a:lnTo>
                    <a:pt x="0" y="232404"/>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31"/>
            <p:cNvSpPr/>
            <p:nvPr/>
          </p:nvSpPr>
          <p:spPr>
            <a:xfrm>
              <a:off x="6632549" y="2319099"/>
              <a:ext cx="1233804" cy="470535"/>
            </a:xfrm>
            <a:custGeom>
              <a:rect b="b" l="l" r="r" t="t"/>
              <a:pathLst>
                <a:path extrusionOk="0" h="470535" w="1233804">
                  <a:moveTo>
                    <a:pt x="1233599" y="470099"/>
                  </a:moveTo>
                  <a:lnTo>
                    <a:pt x="0" y="470099"/>
                  </a:lnTo>
                  <a:lnTo>
                    <a:pt x="0" y="0"/>
                  </a:lnTo>
                  <a:lnTo>
                    <a:pt x="1233599" y="0"/>
                  </a:lnTo>
                  <a:lnTo>
                    <a:pt x="1233599" y="4700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39" name="Google Shape;339;p31"/>
          <p:cNvSpPr txBox="1"/>
          <p:nvPr/>
        </p:nvSpPr>
        <p:spPr>
          <a:xfrm>
            <a:off x="6632550" y="2623899"/>
            <a:ext cx="1233900" cy="498300"/>
          </a:xfrm>
          <a:prstGeom prst="rect">
            <a:avLst/>
          </a:prstGeom>
          <a:noFill/>
          <a:ln cap="flat" cmpd="sng" w="9525">
            <a:solidFill>
              <a:srgbClr val="595959"/>
            </a:solidFill>
            <a:prstDash val="solid"/>
            <a:round/>
            <a:headEnd len="sm" w="sm" type="none"/>
            <a:tailEnd len="sm" w="sm" type="none"/>
          </a:ln>
        </p:spPr>
        <p:txBody>
          <a:bodyPr anchorCtr="0" anchor="t" bIns="0" lIns="0" spcFirstLastPara="1" rIns="0" wrap="square" tIns="28575">
            <a:spAutoFit/>
          </a:bodyPr>
          <a:lstStyle/>
          <a:p>
            <a:pPr indent="59054" lvl="0" marL="295275" marR="288925" rtl="0" algn="l">
              <a:lnSpc>
                <a:spcPct val="117857"/>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Server  Process</a:t>
            </a:r>
            <a:endParaRPr b="0" i="0" sz="1400" u="none" cap="none" strike="noStrike">
              <a:solidFill>
                <a:srgbClr val="000000"/>
              </a:solidFill>
              <a:latin typeface="Arial"/>
              <a:ea typeface="Arial"/>
              <a:cs typeface="Arial"/>
              <a:sym typeface="Arial"/>
            </a:endParaRPr>
          </a:p>
        </p:txBody>
      </p:sp>
      <p:sp>
        <p:nvSpPr>
          <p:cNvPr id="340" name="Google Shape;340;p31"/>
          <p:cNvSpPr/>
          <p:nvPr/>
        </p:nvSpPr>
        <p:spPr>
          <a:xfrm>
            <a:off x="5461399" y="2780499"/>
            <a:ext cx="921385" cy="339089"/>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p31"/>
          <p:cNvSpPr txBox="1"/>
          <p:nvPr/>
        </p:nvSpPr>
        <p:spPr>
          <a:xfrm>
            <a:off x="5663724" y="2809261"/>
            <a:ext cx="516900" cy="259200"/>
          </a:xfrm>
          <a:prstGeom prst="rect">
            <a:avLst/>
          </a:prstGeom>
          <a:noFill/>
          <a:ln>
            <a:noFill/>
          </a:ln>
        </p:spPr>
        <p:txBody>
          <a:bodyPr anchorCtr="0" anchor="t" bIns="0" lIns="0" spcFirstLastPara="1" rIns="0" wrap="square" tIns="10775">
            <a:spAutoFit/>
          </a:bodyPr>
          <a:lstStyle/>
          <a:p>
            <a:pPr indent="-90805" lvl="0" marL="102870" marR="5080" rtl="0" algn="l">
              <a:lnSpc>
                <a:spcPct val="1016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Connected  Socket</a:t>
            </a:r>
            <a:endParaRPr b="0" i="0" sz="800" u="none" cap="none" strike="noStrike">
              <a:solidFill>
                <a:srgbClr val="000000"/>
              </a:solidFill>
              <a:latin typeface="Arial"/>
              <a:ea typeface="Arial"/>
              <a:cs typeface="Arial"/>
              <a:sym typeface="Arial"/>
            </a:endParaRPr>
          </a:p>
        </p:txBody>
      </p:sp>
      <p:sp>
        <p:nvSpPr>
          <p:cNvPr id="342" name="Google Shape;342;p31"/>
          <p:cNvSpPr/>
          <p:nvPr/>
        </p:nvSpPr>
        <p:spPr>
          <a:xfrm>
            <a:off x="2603325" y="2876575"/>
            <a:ext cx="2907931" cy="31648"/>
          </a:xfrm>
          <a:custGeom>
            <a:rect b="b" l="l" r="r" t="t"/>
            <a:pathLst>
              <a:path extrusionOk="0" h="226060" w="2900679">
                <a:moveTo>
                  <a:pt x="2900422" y="225666"/>
                </a:moveTo>
                <a:lnTo>
                  <a:pt x="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3" name="Google Shape;343;p31"/>
          <p:cNvSpPr/>
          <p:nvPr/>
        </p:nvSpPr>
        <p:spPr>
          <a:xfrm>
            <a:off x="2560220" y="2860897"/>
            <a:ext cx="44450" cy="31750"/>
          </a:xfrm>
          <a:custGeom>
            <a:rect b="b" l="l" r="r" t="t"/>
            <a:pathLst>
              <a:path extrusionOk="0" h="31750" w="44450">
                <a:moveTo>
                  <a:pt x="41874" y="31370"/>
                </a:moveTo>
                <a:lnTo>
                  <a:pt x="0" y="12332"/>
                </a:lnTo>
                <a:lnTo>
                  <a:pt x="44315" y="0"/>
                </a:lnTo>
                <a:lnTo>
                  <a:pt x="41874" y="31370"/>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4" name="Google Shape;344;p31"/>
          <p:cNvSpPr/>
          <p:nvPr/>
        </p:nvSpPr>
        <p:spPr>
          <a:xfrm>
            <a:off x="2560220" y="2860897"/>
            <a:ext cx="44450" cy="31750"/>
          </a:xfrm>
          <a:custGeom>
            <a:rect b="b" l="l" r="r" t="t"/>
            <a:pathLst>
              <a:path extrusionOk="0" h="31750" w="44450">
                <a:moveTo>
                  <a:pt x="44315" y="0"/>
                </a:moveTo>
                <a:lnTo>
                  <a:pt x="0" y="12332"/>
                </a:lnTo>
                <a:lnTo>
                  <a:pt x="41874" y="31370"/>
                </a:lnTo>
                <a:lnTo>
                  <a:pt x="4431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5" name="Google Shape;345;p31"/>
          <p:cNvSpPr txBox="1"/>
          <p:nvPr>
            <p:ph type="title"/>
          </p:nvPr>
        </p:nvSpPr>
        <p:spPr>
          <a:xfrm>
            <a:off x="362850" y="228275"/>
            <a:ext cx="47523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Single threaded TCP server</a:t>
            </a:r>
            <a:endParaRPr sz="2800"/>
          </a:p>
        </p:txBody>
      </p:sp>
      <p:sp>
        <p:nvSpPr>
          <p:cNvPr id="346" name="Google Shape;346;p31"/>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ph type="title"/>
          </p:nvPr>
        </p:nvSpPr>
        <p:spPr>
          <a:xfrm>
            <a:off x="362850" y="228275"/>
            <a:ext cx="47523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Multi threaded TCP server</a:t>
            </a:r>
            <a:endParaRPr sz="2800"/>
          </a:p>
        </p:txBody>
      </p:sp>
      <p:grpSp>
        <p:nvGrpSpPr>
          <p:cNvPr id="352" name="Google Shape;352;p32"/>
          <p:cNvGrpSpPr/>
          <p:nvPr/>
        </p:nvGrpSpPr>
        <p:grpSpPr>
          <a:xfrm>
            <a:off x="5200550" y="2478024"/>
            <a:ext cx="3007995" cy="758189"/>
            <a:chOff x="5200550" y="2478024"/>
            <a:chExt cx="3007995" cy="758189"/>
          </a:xfrm>
        </p:grpSpPr>
        <p:sp>
          <p:nvSpPr>
            <p:cNvPr id="353" name="Google Shape;353;p32"/>
            <p:cNvSpPr/>
            <p:nvPr/>
          </p:nvSpPr>
          <p:spPr>
            <a:xfrm>
              <a:off x="5200550" y="2478024"/>
              <a:ext cx="3007995" cy="758189"/>
            </a:xfrm>
            <a:custGeom>
              <a:rect b="b" l="l" r="r" t="t"/>
              <a:pathLst>
                <a:path extrusionOk="0" h="758189" w="3007995">
                  <a:moveTo>
                    <a:pt x="2881447" y="758099"/>
                  </a:moveTo>
                  <a:lnTo>
                    <a:pt x="126352" y="758099"/>
                  </a:lnTo>
                  <a:lnTo>
                    <a:pt x="77170" y="748170"/>
                  </a:lnTo>
                  <a:lnTo>
                    <a:pt x="37007" y="721092"/>
                  </a:lnTo>
                  <a:lnTo>
                    <a:pt x="9929" y="680929"/>
                  </a:lnTo>
                  <a:lnTo>
                    <a:pt x="0" y="631747"/>
                  </a:lnTo>
                  <a:lnTo>
                    <a:pt x="0" y="126352"/>
                  </a:lnTo>
                  <a:lnTo>
                    <a:pt x="9929" y="77170"/>
                  </a:lnTo>
                  <a:lnTo>
                    <a:pt x="37007" y="37007"/>
                  </a:lnTo>
                  <a:lnTo>
                    <a:pt x="77170" y="9929"/>
                  </a:lnTo>
                  <a:lnTo>
                    <a:pt x="126352" y="0"/>
                  </a:lnTo>
                  <a:lnTo>
                    <a:pt x="2881447" y="0"/>
                  </a:lnTo>
                  <a:lnTo>
                    <a:pt x="2929800" y="9618"/>
                  </a:lnTo>
                  <a:lnTo>
                    <a:pt x="2970792" y="37007"/>
                  </a:lnTo>
                  <a:lnTo>
                    <a:pt x="2998182" y="77999"/>
                  </a:lnTo>
                  <a:lnTo>
                    <a:pt x="3007799" y="126352"/>
                  </a:lnTo>
                  <a:lnTo>
                    <a:pt x="3007799" y="631747"/>
                  </a:lnTo>
                  <a:lnTo>
                    <a:pt x="2997870" y="680929"/>
                  </a:lnTo>
                  <a:lnTo>
                    <a:pt x="2970792" y="721092"/>
                  </a:lnTo>
                  <a:lnTo>
                    <a:pt x="2930629" y="748170"/>
                  </a:lnTo>
                  <a:lnTo>
                    <a:pt x="2881447" y="7580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p32"/>
            <p:cNvSpPr/>
            <p:nvPr/>
          </p:nvSpPr>
          <p:spPr>
            <a:xfrm>
              <a:off x="5200550" y="2478024"/>
              <a:ext cx="3007995" cy="758189"/>
            </a:xfrm>
            <a:custGeom>
              <a:rect b="b" l="l" r="r" t="t"/>
              <a:pathLst>
                <a:path extrusionOk="0" h="758189" w="3007995">
                  <a:moveTo>
                    <a:pt x="0" y="126352"/>
                  </a:moveTo>
                  <a:lnTo>
                    <a:pt x="9929" y="77170"/>
                  </a:lnTo>
                  <a:lnTo>
                    <a:pt x="37007" y="37007"/>
                  </a:lnTo>
                  <a:lnTo>
                    <a:pt x="77170" y="9929"/>
                  </a:lnTo>
                  <a:lnTo>
                    <a:pt x="126352" y="0"/>
                  </a:lnTo>
                  <a:lnTo>
                    <a:pt x="2881447" y="0"/>
                  </a:lnTo>
                  <a:lnTo>
                    <a:pt x="2929800" y="9618"/>
                  </a:lnTo>
                  <a:lnTo>
                    <a:pt x="2970792" y="37007"/>
                  </a:lnTo>
                  <a:lnTo>
                    <a:pt x="2998182" y="77999"/>
                  </a:lnTo>
                  <a:lnTo>
                    <a:pt x="3007799" y="126352"/>
                  </a:lnTo>
                  <a:lnTo>
                    <a:pt x="3007799" y="631747"/>
                  </a:lnTo>
                  <a:lnTo>
                    <a:pt x="2997870" y="680929"/>
                  </a:lnTo>
                  <a:lnTo>
                    <a:pt x="2970792" y="721092"/>
                  </a:lnTo>
                  <a:lnTo>
                    <a:pt x="2930629" y="748170"/>
                  </a:lnTo>
                  <a:lnTo>
                    <a:pt x="2881447" y="758099"/>
                  </a:lnTo>
                  <a:lnTo>
                    <a:pt x="126352" y="758099"/>
                  </a:lnTo>
                  <a:lnTo>
                    <a:pt x="77170" y="748170"/>
                  </a:lnTo>
                  <a:lnTo>
                    <a:pt x="37007" y="721092"/>
                  </a:lnTo>
                  <a:lnTo>
                    <a:pt x="9929" y="680929"/>
                  </a:lnTo>
                  <a:lnTo>
                    <a:pt x="0" y="631747"/>
                  </a:lnTo>
                  <a:lnTo>
                    <a:pt x="0" y="12635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p32"/>
            <p:cNvSpPr/>
            <p:nvPr/>
          </p:nvSpPr>
          <p:spPr>
            <a:xfrm>
              <a:off x="6591799" y="2622024"/>
              <a:ext cx="1233804" cy="470535"/>
            </a:xfrm>
            <a:custGeom>
              <a:rect b="b" l="l" r="r" t="t"/>
              <a:pathLst>
                <a:path extrusionOk="0" h="470535" w="1233804">
                  <a:moveTo>
                    <a:pt x="1233599" y="470099"/>
                  </a:moveTo>
                  <a:lnTo>
                    <a:pt x="0" y="470099"/>
                  </a:lnTo>
                  <a:lnTo>
                    <a:pt x="0" y="0"/>
                  </a:lnTo>
                  <a:lnTo>
                    <a:pt x="1233599" y="0"/>
                  </a:lnTo>
                  <a:lnTo>
                    <a:pt x="1233599" y="4700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56" name="Google Shape;356;p32"/>
          <p:cNvSpPr txBox="1"/>
          <p:nvPr/>
        </p:nvSpPr>
        <p:spPr>
          <a:xfrm>
            <a:off x="6591799" y="2622025"/>
            <a:ext cx="1233900" cy="498300"/>
          </a:xfrm>
          <a:prstGeom prst="rect">
            <a:avLst/>
          </a:prstGeom>
          <a:noFill/>
          <a:ln cap="flat" cmpd="sng" w="9525">
            <a:solidFill>
              <a:srgbClr val="595959"/>
            </a:solidFill>
            <a:prstDash val="solid"/>
            <a:round/>
            <a:headEnd len="sm" w="sm" type="none"/>
            <a:tailEnd len="sm" w="sm" type="none"/>
          </a:ln>
        </p:spPr>
        <p:txBody>
          <a:bodyPr anchorCtr="0" anchor="t" bIns="0" lIns="0" spcFirstLastPara="1" rIns="0" wrap="square" tIns="28575">
            <a:spAutoFit/>
          </a:bodyPr>
          <a:lstStyle/>
          <a:p>
            <a:pPr indent="59054" lvl="0" marL="295275" marR="288925" rtl="0" algn="l">
              <a:lnSpc>
                <a:spcPct val="117857"/>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Server  Process</a:t>
            </a:r>
            <a:endParaRPr b="0" i="0" sz="1400" u="none" cap="none" strike="noStrike">
              <a:solidFill>
                <a:srgbClr val="000000"/>
              </a:solidFill>
              <a:latin typeface="Arial"/>
              <a:ea typeface="Arial"/>
              <a:cs typeface="Arial"/>
              <a:sym typeface="Arial"/>
            </a:endParaRPr>
          </a:p>
        </p:txBody>
      </p:sp>
      <p:grpSp>
        <p:nvGrpSpPr>
          <p:cNvPr id="357" name="Google Shape;357;p32"/>
          <p:cNvGrpSpPr/>
          <p:nvPr/>
        </p:nvGrpSpPr>
        <p:grpSpPr>
          <a:xfrm>
            <a:off x="1160649" y="2585949"/>
            <a:ext cx="1386205" cy="572769"/>
            <a:chOff x="1160649" y="2585949"/>
            <a:chExt cx="1386205" cy="572769"/>
          </a:xfrm>
        </p:grpSpPr>
        <p:sp>
          <p:nvSpPr>
            <p:cNvPr id="358" name="Google Shape;358;p32"/>
            <p:cNvSpPr/>
            <p:nvPr/>
          </p:nvSpPr>
          <p:spPr>
            <a:xfrm>
              <a:off x="1160649" y="2585949"/>
              <a:ext cx="1386205" cy="572769"/>
            </a:xfrm>
            <a:custGeom>
              <a:rect b="b" l="l" r="r" t="t"/>
              <a:pathLst>
                <a:path extrusionOk="0" h="572769" w="1386205">
                  <a:moveTo>
                    <a:pt x="692849" y="572699"/>
                  </a:move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lnTo>
                    <a:pt x="3171" y="258772"/>
                  </a:lnTo>
                  <a:lnTo>
                    <a:pt x="27673" y="205962"/>
                  </a:lnTo>
                  <a:lnTo>
                    <a:pt x="74452" y="157079"/>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82528" y="313927"/>
                  </a:lnTo>
                  <a:lnTo>
                    <a:pt x="1358025" y="366737"/>
                  </a:lnTo>
                  <a:lnTo>
                    <a:pt x="1311247" y="415620"/>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32"/>
            <p:cNvSpPr/>
            <p:nvPr/>
          </p:nvSpPr>
          <p:spPr>
            <a:xfrm>
              <a:off x="1160649" y="2585949"/>
              <a:ext cx="1386205" cy="572769"/>
            </a:xfrm>
            <a:custGeom>
              <a:rect b="b" l="l" r="r" t="t"/>
              <a:pathLst>
                <a:path extrusionOk="0" h="572769" w="1386205">
                  <a:moveTo>
                    <a:pt x="0" y="286349"/>
                  </a:moveTo>
                  <a:lnTo>
                    <a:pt x="3171" y="258772"/>
                  </a:lnTo>
                  <a:lnTo>
                    <a:pt x="12493" y="231936"/>
                  </a:lnTo>
                  <a:lnTo>
                    <a:pt x="48423" y="180970"/>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73206" y="340763"/>
                  </a:lnTo>
                  <a:lnTo>
                    <a:pt x="1337276" y="391729"/>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60" name="Google Shape;360;p32"/>
          <p:cNvSpPr txBox="1"/>
          <p:nvPr/>
        </p:nvSpPr>
        <p:spPr>
          <a:xfrm>
            <a:off x="1539541" y="2747712"/>
            <a:ext cx="6279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1</a:t>
            </a:r>
            <a:endParaRPr b="0" i="0" sz="1400" u="none" cap="none" strike="noStrike">
              <a:solidFill>
                <a:srgbClr val="000000"/>
              </a:solidFill>
              <a:latin typeface="Arial"/>
              <a:ea typeface="Arial"/>
              <a:cs typeface="Arial"/>
              <a:sym typeface="Arial"/>
            </a:endParaRPr>
          </a:p>
        </p:txBody>
      </p:sp>
      <p:sp>
        <p:nvSpPr>
          <p:cNvPr id="361" name="Google Shape;361;p32"/>
          <p:cNvSpPr txBox="1"/>
          <p:nvPr/>
        </p:nvSpPr>
        <p:spPr>
          <a:xfrm>
            <a:off x="3089000" y="2639695"/>
            <a:ext cx="11550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Connection Request</a:t>
            </a:r>
            <a:endParaRPr b="0" i="0" sz="1000" u="none" cap="none" strike="noStrike">
              <a:solidFill>
                <a:srgbClr val="000000"/>
              </a:solidFill>
              <a:latin typeface="Trebuchet MS"/>
              <a:ea typeface="Trebuchet MS"/>
              <a:cs typeface="Trebuchet MS"/>
              <a:sym typeface="Trebuchet MS"/>
            </a:endParaRPr>
          </a:p>
        </p:txBody>
      </p:sp>
      <p:sp>
        <p:nvSpPr>
          <p:cNvPr id="362" name="Google Shape;362;p32"/>
          <p:cNvSpPr txBox="1"/>
          <p:nvPr/>
        </p:nvSpPr>
        <p:spPr>
          <a:xfrm>
            <a:off x="3089000" y="2944500"/>
            <a:ext cx="6279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IP:Port</a:t>
            </a:r>
            <a:endParaRPr b="0" i="0" sz="1000" u="none" cap="none" strike="noStrike">
              <a:solidFill>
                <a:srgbClr val="000000"/>
              </a:solidFill>
              <a:latin typeface="Trebuchet MS"/>
              <a:ea typeface="Trebuchet MS"/>
              <a:cs typeface="Trebuchet MS"/>
              <a:sym typeface="Trebuchet MS"/>
            </a:endParaRPr>
          </a:p>
        </p:txBody>
      </p:sp>
      <p:grpSp>
        <p:nvGrpSpPr>
          <p:cNvPr id="363" name="Google Shape;363;p32"/>
          <p:cNvGrpSpPr/>
          <p:nvPr/>
        </p:nvGrpSpPr>
        <p:grpSpPr>
          <a:xfrm>
            <a:off x="5420650" y="2687724"/>
            <a:ext cx="921385" cy="339089"/>
            <a:chOff x="5420650" y="2687724"/>
            <a:chExt cx="921385" cy="339089"/>
          </a:xfrm>
        </p:grpSpPr>
        <p:sp>
          <p:nvSpPr>
            <p:cNvPr id="364" name="Google Shape;364;p32"/>
            <p:cNvSpPr/>
            <p:nvPr/>
          </p:nvSpPr>
          <p:spPr>
            <a:xfrm>
              <a:off x="5420650" y="2687724"/>
              <a:ext cx="921385" cy="339089"/>
            </a:xfrm>
            <a:custGeom>
              <a:rect b="b" l="l" r="r" t="t"/>
              <a:pathLst>
                <a:path extrusionOk="0" h="339089" w="921385">
                  <a:moveTo>
                    <a:pt x="836324" y="338699"/>
                  </a:moveTo>
                  <a:lnTo>
                    <a:pt x="0" y="338699"/>
                  </a:lnTo>
                  <a:lnTo>
                    <a:pt x="84674" y="0"/>
                  </a:lnTo>
                  <a:lnTo>
                    <a:pt x="920999" y="0"/>
                  </a:lnTo>
                  <a:lnTo>
                    <a:pt x="836324" y="338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5" name="Google Shape;365;p32"/>
            <p:cNvSpPr/>
            <p:nvPr/>
          </p:nvSpPr>
          <p:spPr>
            <a:xfrm>
              <a:off x="5420650" y="2687724"/>
              <a:ext cx="921385" cy="339089"/>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66" name="Google Shape;366;p32"/>
          <p:cNvSpPr txBox="1"/>
          <p:nvPr/>
        </p:nvSpPr>
        <p:spPr>
          <a:xfrm>
            <a:off x="5605706" y="2686895"/>
            <a:ext cx="534000" cy="3207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Listening  Socket</a:t>
            </a:r>
            <a:endParaRPr b="0" i="0" sz="1000" u="none" cap="none" strike="noStrike">
              <a:solidFill>
                <a:srgbClr val="000000"/>
              </a:solidFill>
              <a:latin typeface="Arial"/>
              <a:ea typeface="Arial"/>
              <a:cs typeface="Arial"/>
              <a:sym typeface="Arial"/>
            </a:endParaRPr>
          </a:p>
        </p:txBody>
      </p:sp>
      <p:grpSp>
        <p:nvGrpSpPr>
          <p:cNvPr id="367" name="Google Shape;367;p32"/>
          <p:cNvGrpSpPr/>
          <p:nvPr/>
        </p:nvGrpSpPr>
        <p:grpSpPr>
          <a:xfrm>
            <a:off x="2546350" y="2841342"/>
            <a:ext cx="4045683" cy="31975"/>
            <a:chOff x="2546350" y="2841342"/>
            <a:chExt cx="4045683" cy="31975"/>
          </a:xfrm>
        </p:grpSpPr>
        <p:sp>
          <p:nvSpPr>
            <p:cNvPr id="368" name="Google Shape;368;p32"/>
            <p:cNvSpPr/>
            <p:nvPr/>
          </p:nvSpPr>
          <p:spPr>
            <a:xfrm>
              <a:off x="2546350" y="2857299"/>
              <a:ext cx="2860040" cy="15239"/>
            </a:xfrm>
            <a:custGeom>
              <a:rect b="b" l="l" r="r" t="t"/>
              <a:pathLst>
                <a:path extrusionOk="0" h="15239" w="2860040">
                  <a:moveTo>
                    <a:pt x="0" y="15000"/>
                  </a:moveTo>
                  <a:lnTo>
                    <a:pt x="285945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p32"/>
            <p:cNvSpPr/>
            <p:nvPr/>
          </p:nvSpPr>
          <p:spPr>
            <a:xfrm>
              <a:off x="5405718" y="2841567"/>
              <a:ext cx="43814" cy="31750"/>
            </a:xfrm>
            <a:custGeom>
              <a:rect b="b" l="l" r="r" t="t"/>
              <a:pathLst>
                <a:path extrusionOk="0" h="31750" w="43814">
                  <a:moveTo>
                    <a:pt x="164" y="31465"/>
                  </a:moveTo>
                  <a:lnTo>
                    <a:pt x="0" y="0"/>
                  </a:lnTo>
                  <a:lnTo>
                    <a:pt x="43307" y="15505"/>
                  </a:lnTo>
                  <a:lnTo>
                    <a:pt x="164"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p32"/>
            <p:cNvSpPr/>
            <p:nvPr/>
          </p:nvSpPr>
          <p:spPr>
            <a:xfrm>
              <a:off x="5405718" y="2841567"/>
              <a:ext cx="43814" cy="31750"/>
            </a:xfrm>
            <a:custGeom>
              <a:rect b="b" l="l" r="r" t="t"/>
              <a:pathLst>
                <a:path extrusionOk="0" h="31750" w="43814">
                  <a:moveTo>
                    <a:pt x="164" y="31465"/>
                  </a:moveTo>
                  <a:lnTo>
                    <a:pt x="43307" y="15505"/>
                  </a:lnTo>
                  <a:lnTo>
                    <a:pt x="0" y="0"/>
                  </a:lnTo>
                  <a:lnTo>
                    <a:pt x="164" y="314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p32"/>
            <p:cNvSpPr/>
            <p:nvPr/>
          </p:nvSpPr>
          <p:spPr>
            <a:xfrm>
              <a:off x="6356449" y="2857075"/>
              <a:ext cx="235584" cy="0"/>
            </a:xfrm>
            <a:custGeom>
              <a:rect b="b" l="l" r="r" t="t"/>
              <a:pathLst>
                <a:path extrusionOk="0" h="120000" w="235584">
                  <a:moveTo>
                    <a:pt x="235349" y="0"/>
                  </a:moveTo>
                  <a:lnTo>
                    <a:pt x="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2" name="Google Shape;372;p32"/>
            <p:cNvSpPr/>
            <p:nvPr/>
          </p:nvSpPr>
          <p:spPr>
            <a:xfrm>
              <a:off x="6313224" y="2841342"/>
              <a:ext cx="43814" cy="31750"/>
            </a:xfrm>
            <a:custGeom>
              <a:rect b="b" l="l" r="r" t="t"/>
              <a:pathLst>
                <a:path extrusionOk="0" h="31750" w="43814">
                  <a:moveTo>
                    <a:pt x="43225" y="31465"/>
                  </a:moveTo>
                  <a:lnTo>
                    <a:pt x="0" y="15732"/>
                  </a:lnTo>
                  <a:lnTo>
                    <a:pt x="43225" y="0"/>
                  </a:lnTo>
                  <a:lnTo>
                    <a:pt x="43225"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3" name="Google Shape;373;p32"/>
            <p:cNvSpPr/>
            <p:nvPr/>
          </p:nvSpPr>
          <p:spPr>
            <a:xfrm>
              <a:off x="6313224" y="2841342"/>
              <a:ext cx="43814"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74" name="Google Shape;374;p32"/>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p33"/>
          <p:cNvGrpSpPr/>
          <p:nvPr/>
        </p:nvGrpSpPr>
        <p:grpSpPr>
          <a:xfrm>
            <a:off x="1160649" y="2585949"/>
            <a:ext cx="1386205" cy="572769"/>
            <a:chOff x="1160649" y="2585949"/>
            <a:chExt cx="1386205" cy="572769"/>
          </a:xfrm>
        </p:grpSpPr>
        <p:sp>
          <p:nvSpPr>
            <p:cNvPr id="380" name="Google Shape;380;p33"/>
            <p:cNvSpPr/>
            <p:nvPr/>
          </p:nvSpPr>
          <p:spPr>
            <a:xfrm>
              <a:off x="1160649" y="2585949"/>
              <a:ext cx="1386205" cy="572769"/>
            </a:xfrm>
            <a:custGeom>
              <a:rect b="b" l="l" r="r" t="t"/>
              <a:pathLst>
                <a:path extrusionOk="0" h="572769" w="1386205">
                  <a:moveTo>
                    <a:pt x="692849" y="572699"/>
                  </a:move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lnTo>
                    <a:pt x="3171" y="258772"/>
                  </a:lnTo>
                  <a:lnTo>
                    <a:pt x="27673" y="205962"/>
                  </a:lnTo>
                  <a:lnTo>
                    <a:pt x="74452" y="157079"/>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82528" y="313927"/>
                  </a:lnTo>
                  <a:lnTo>
                    <a:pt x="1358025" y="366737"/>
                  </a:lnTo>
                  <a:lnTo>
                    <a:pt x="1311247" y="415620"/>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33"/>
            <p:cNvSpPr/>
            <p:nvPr/>
          </p:nvSpPr>
          <p:spPr>
            <a:xfrm>
              <a:off x="1160649" y="2585949"/>
              <a:ext cx="1386205" cy="572769"/>
            </a:xfrm>
            <a:custGeom>
              <a:rect b="b" l="l" r="r" t="t"/>
              <a:pathLst>
                <a:path extrusionOk="0" h="572769" w="1386205">
                  <a:moveTo>
                    <a:pt x="0" y="286349"/>
                  </a:moveTo>
                  <a:lnTo>
                    <a:pt x="3171" y="258772"/>
                  </a:lnTo>
                  <a:lnTo>
                    <a:pt x="12493" y="231936"/>
                  </a:lnTo>
                  <a:lnTo>
                    <a:pt x="48423" y="180970"/>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73206" y="340763"/>
                  </a:lnTo>
                  <a:lnTo>
                    <a:pt x="1337276" y="391729"/>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2" name="Google Shape;382;p33"/>
          <p:cNvSpPr txBox="1"/>
          <p:nvPr/>
        </p:nvSpPr>
        <p:spPr>
          <a:xfrm>
            <a:off x="1539541" y="2747712"/>
            <a:ext cx="6279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1</a:t>
            </a:r>
            <a:endParaRPr b="0" i="0" sz="1400" u="none" cap="none" strike="noStrike">
              <a:solidFill>
                <a:srgbClr val="000000"/>
              </a:solidFill>
              <a:latin typeface="Arial"/>
              <a:ea typeface="Arial"/>
              <a:cs typeface="Arial"/>
              <a:sym typeface="Arial"/>
            </a:endParaRPr>
          </a:p>
        </p:txBody>
      </p:sp>
      <p:sp>
        <p:nvSpPr>
          <p:cNvPr id="383" name="Google Shape;383;p33"/>
          <p:cNvSpPr txBox="1"/>
          <p:nvPr/>
        </p:nvSpPr>
        <p:spPr>
          <a:xfrm>
            <a:off x="3463950" y="3039120"/>
            <a:ext cx="6669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Connection</a:t>
            </a:r>
            <a:endParaRPr b="0" i="0" sz="1000" u="none" cap="none" strike="noStrike">
              <a:solidFill>
                <a:srgbClr val="000000"/>
              </a:solidFill>
              <a:latin typeface="Trebuchet MS"/>
              <a:ea typeface="Trebuchet MS"/>
              <a:cs typeface="Trebuchet MS"/>
              <a:sym typeface="Trebuchet MS"/>
            </a:endParaRPr>
          </a:p>
        </p:txBody>
      </p:sp>
      <p:grpSp>
        <p:nvGrpSpPr>
          <p:cNvPr id="384" name="Google Shape;384;p33"/>
          <p:cNvGrpSpPr/>
          <p:nvPr/>
        </p:nvGrpSpPr>
        <p:grpSpPr>
          <a:xfrm>
            <a:off x="5241299" y="2175099"/>
            <a:ext cx="3007995" cy="1394460"/>
            <a:chOff x="5241299" y="2175099"/>
            <a:chExt cx="3007995" cy="1394460"/>
          </a:xfrm>
        </p:grpSpPr>
        <p:sp>
          <p:nvSpPr>
            <p:cNvPr id="385" name="Google Shape;385;p33"/>
            <p:cNvSpPr/>
            <p:nvPr/>
          </p:nvSpPr>
          <p:spPr>
            <a:xfrm>
              <a:off x="5241299" y="2175099"/>
              <a:ext cx="3007995" cy="1394460"/>
            </a:xfrm>
            <a:custGeom>
              <a:rect b="b" l="l" r="r" t="t"/>
              <a:pathLst>
                <a:path extrusionOk="0" h="1394460" w="3007995">
                  <a:moveTo>
                    <a:pt x="2775394" y="1394399"/>
                  </a:moveTo>
                  <a:lnTo>
                    <a:pt x="232404" y="1394399"/>
                  </a:lnTo>
                  <a:lnTo>
                    <a:pt x="185567" y="1389678"/>
                  </a:lnTo>
                  <a:lnTo>
                    <a:pt x="141942" y="1376136"/>
                  </a:lnTo>
                  <a:lnTo>
                    <a:pt x="102465" y="1354708"/>
                  </a:lnTo>
                  <a:lnTo>
                    <a:pt x="68069" y="1326330"/>
                  </a:lnTo>
                  <a:lnTo>
                    <a:pt x="39691" y="1291934"/>
                  </a:lnTo>
                  <a:lnTo>
                    <a:pt x="18263" y="1252457"/>
                  </a:lnTo>
                  <a:lnTo>
                    <a:pt x="4721" y="1208832"/>
                  </a:lnTo>
                  <a:lnTo>
                    <a:pt x="0" y="1161995"/>
                  </a:lnTo>
                  <a:lnTo>
                    <a:pt x="0" y="232404"/>
                  </a:lnTo>
                  <a:lnTo>
                    <a:pt x="4721" y="185567"/>
                  </a:lnTo>
                  <a:lnTo>
                    <a:pt x="18263" y="141942"/>
                  </a:lnTo>
                  <a:lnTo>
                    <a:pt x="39691" y="102465"/>
                  </a:lnTo>
                  <a:lnTo>
                    <a:pt x="68069" y="68069"/>
                  </a:lnTo>
                  <a:lnTo>
                    <a:pt x="102465" y="39691"/>
                  </a:lnTo>
                  <a:lnTo>
                    <a:pt x="141942" y="18263"/>
                  </a:lnTo>
                  <a:lnTo>
                    <a:pt x="185567" y="4721"/>
                  </a:lnTo>
                  <a:lnTo>
                    <a:pt x="232404" y="0"/>
                  </a:lnTo>
                  <a:lnTo>
                    <a:pt x="2775394" y="0"/>
                  </a:lnTo>
                  <a:lnTo>
                    <a:pt x="2820946" y="4506"/>
                  </a:lnTo>
                  <a:lnTo>
                    <a:pt x="2864332" y="17690"/>
                  </a:lnTo>
                  <a:lnTo>
                    <a:pt x="2904333" y="39046"/>
                  </a:lnTo>
                  <a:lnTo>
                    <a:pt x="2939730" y="68069"/>
                  </a:lnTo>
                  <a:lnTo>
                    <a:pt x="2968753" y="103466"/>
                  </a:lnTo>
                  <a:lnTo>
                    <a:pt x="2990109" y="143467"/>
                  </a:lnTo>
                  <a:lnTo>
                    <a:pt x="3003293" y="186853"/>
                  </a:lnTo>
                  <a:lnTo>
                    <a:pt x="3007799" y="232404"/>
                  </a:lnTo>
                  <a:lnTo>
                    <a:pt x="3007799" y="1161995"/>
                  </a:lnTo>
                  <a:lnTo>
                    <a:pt x="3003078" y="1208832"/>
                  </a:lnTo>
                  <a:lnTo>
                    <a:pt x="2989536" y="1252457"/>
                  </a:lnTo>
                  <a:lnTo>
                    <a:pt x="2968109" y="1291934"/>
                  </a:lnTo>
                  <a:lnTo>
                    <a:pt x="2939730" y="1326330"/>
                  </a:lnTo>
                  <a:lnTo>
                    <a:pt x="2905335" y="1354708"/>
                  </a:lnTo>
                  <a:lnTo>
                    <a:pt x="2865857" y="1376136"/>
                  </a:lnTo>
                  <a:lnTo>
                    <a:pt x="2822232" y="1389678"/>
                  </a:lnTo>
                  <a:lnTo>
                    <a:pt x="2775394" y="13943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 name="Google Shape;386;p33"/>
            <p:cNvSpPr/>
            <p:nvPr/>
          </p:nvSpPr>
          <p:spPr>
            <a:xfrm>
              <a:off x="5241299" y="2175099"/>
              <a:ext cx="3007995" cy="1394460"/>
            </a:xfrm>
            <a:custGeom>
              <a:rect b="b" l="l" r="r" t="t"/>
              <a:pathLst>
                <a:path extrusionOk="0" h="1394460" w="3007995">
                  <a:moveTo>
                    <a:pt x="0" y="232404"/>
                  </a:moveTo>
                  <a:lnTo>
                    <a:pt x="4721" y="185567"/>
                  </a:lnTo>
                  <a:lnTo>
                    <a:pt x="18263" y="141942"/>
                  </a:lnTo>
                  <a:lnTo>
                    <a:pt x="39691" y="102465"/>
                  </a:lnTo>
                  <a:lnTo>
                    <a:pt x="68069" y="68069"/>
                  </a:lnTo>
                  <a:lnTo>
                    <a:pt x="102465" y="39691"/>
                  </a:lnTo>
                  <a:lnTo>
                    <a:pt x="141942" y="18263"/>
                  </a:lnTo>
                  <a:lnTo>
                    <a:pt x="185567" y="4721"/>
                  </a:lnTo>
                  <a:lnTo>
                    <a:pt x="232404" y="0"/>
                  </a:lnTo>
                  <a:lnTo>
                    <a:pt x="2775394" y="0"/>
                  </a:lnTo>
                  <a:lnTo>
                    <a:pt x="2820946" y="4506"/>
                  </a:lnTo>
                  <a:lnTo>
                    <a:pt x="2864332" y="17690"/>
                  </a:lnTo>
                  <a:lnTo>
                    <a:pt x="2904333" y="39046"/>
                  </a:lnTo>
                  <a:lnTo>
                    <a:pt x="2939730" y="68069"/>
                  </a:lnTo>
                  <a:lnTo>
                    <a:pt x="2968753" y="103466"/>
                  </a:lnTo>
                  <a:lnTo>
                    <a:pt x="2990109" y="143467"/>
                  </a:lnTo>
                  <a:lnTo>
                    <a:pt x="3003293" y="186853"/>
                  </a:lnTo>
                  <a:lnTo>
                    <a:pt x="3007799" y="232404"/>
                  </a:lnTo>
                  <a:lnTo>
                    <a:pt x="3007799" y="1161995"/>
                  </a:lnTo>
                  <a:lnTo>
                    <a:pt x="3003078" y="1208832"/>
                  </a:lnTo>
                  <a:lnTo>
                    <a:pt x="2989536" y="1252457"/>
                  </a:lnTo>
                  <a:lnTo>
                    <a:pt x="2968109" y="1291934"/>
                  </a:lnTo>
                  <a:lnTo>
                    <a:pt x="2939730" y="1326330"/>
                  </a:lnTo>
                  <a:lnTo>
                    <a:pt x="2905335" y="1354708"/>
                  </a:lnTo>
                  <a:lnTo>
                    <a:pt x="2865857" y="1376136"/>
                  </a:lnTo>
                  <a:lnTo>
                    <a:pt x="2822232" y="1389678"/>
                  </a:lnTo>
                  <a:lnTo>
                    <a:pt x="2775394" y="1394399"/>
                  </a:lnTo>
                  <a:lnTo>
                    <a:pt x="232404" y="1394399"/>
                  </a:lnTo>
                  <a:lnTo>
                    <a:pt x="185567" y="1389678"/>
                  </a:lnTo>
                  <a:lnTo>
                    <a:pt x="141942" y="1376136"/>
                  </a:lnTo>
                  <a:lnTo>
                    <a:pt x="102465" y="1354708"/>
                  </a:lnTo>
                  <a:lnTo>
                    <a:pt x="68069" y="1326330"/>
                  </a:lnTo>
                  <a:lnTo>
                    <a:pt x="39691" y="1291934"/>
                  </a:lnTo>
                  <a:lnTo>
                    <a:pt x="18263" y="1252457"/>
                  </a:lnTo>
                  <a:lnTo>
                    <a:pt x="4721" y="1208832"/>
                  </a:lnTo>
                  <a:lnTo>
                    <a:pt x="0" y="1161995"/>
                  </a:lnTo>
                  <a:lnTo>
                    <a:pt x="0" y="232404"/>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p33"/>
            <p:cNvSpPr/>
            <p:nvPr/>
          </p:nvSpPr>
          <p:spPr>
            <a:xfrm>
              <a:off x="6632549" y="2319099"/>
              <a:ext cx="1233804" cy="470535"/>
            </a:xfrm>
            <a:custGeom>
              <a:rect b="b" l="l" r="r" t="t"/>
              <a:pathLst>
                <a:path extrusionOk="0" h="470535" w="1233804">
                  <a:moveTo>
                    <a:pt x="1233599" y="470099"/>
                  </a:moveTo>
                  <a:lnTo>
                    <a:pt x="0" y="470099"/>
                  </a:lnTo>
                  <a:lnTo>
                    <a:pt x="0" y="0"/>
                  </a:lnTo>
                  <a:lnTo>
                    <a:pt x="1233599" y="0"/>
                  </a:lnTo>
                  <a:lnTo>
                    <a:pt x="1233599" y="4700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8" name="Google Shape;388;p33"/>
          <p:cNvSpPr txBox="1"/>
          <p:nvPr/>
        </p:nvSpPr>
        <p:spPr>
          <a:xfrm>
            <a:off x="6632550" y="2319099"/>
            <a:ext cx="1233900" cy="498300"/>
          </a:xfrm>
          <a:prstGeom prst="rect">
            <a:avLst/>
          </a:prstGeom>
          <a:noFill/>
          <a:ln cap="flat" cmpd="sng" w="9525">
            <a:solidFill>
              <a:srgbClr val="595959"/>
            </a:solidFill>
            <a:prstDash val="solid"/>
            <a:round/>
            <a:headEnd len="sm" w="sm" type="none"/>
            <a:tailEnd len="sm" w="sm" type="none"/>
          </a:ln>
        </p:spPr>
        <p:txBody>
          <a:bodyPr anchorCtr="0" anchor="t" bIns="0" lIns="0" spcFirstLastPara="1" rIns="0" wrap="square" tIns="28575">
            <a:spAutoFit/>
          </a:bodyPr>
          <a:lstStyle/>
          <a:p>
            <a:pPr indent="59054" lvl="0" marL="295275" marR="288925" rtl="0" algn="l">
              <a:lnSpc>
                <a:spcPct val="117857"/>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Server  Process</a:t>
            </a:r>
            <a:endParaRPr b="0" i="0" sz="1400" u="none" cap="none" strike="noStrike">
              <a:solidFill>
                <a:srgbClr val="000000"/>
              </a:solidFill>
              <a:latin typeface="Arial"/>
              <a:ea typeface="Arial"/>
              <a:cs typeface="Arial"/>
              <a:sym typeface="Arial"/>
            </a:endParaRPr>
          </a:p>
        </p:txBody>
      </p:sp>
      <p:grpSp>
        <p:nvGrpSpPr>
          <p:cNvPr id="389" name="Google Shape;389;p33"/>
          <p:cNvGrpSpPr/>
          <p:nvPr/>
        </p:nvGrpSpPr>
        <p:grpSpPr>
          <a:xfrm>
            <a:off x="5461399" y="2384799"/>
            <a:ext cx="921385" cy="339089"/>
            <a:chOff x="5461399" y="2384799"/>
            <a:chExt cx="921385" cy="339089"/>
          </a:xfrm>
        </p:grpSpPr>
        <p:sp>
          <p:nvSpPr>
            <p:cNvPr id="390" name="Google Shape;390;p33"/>
            <p:cNvSpPr/>
            <p:nvPr/>
          </p:nvSpPr>
          <p:spPr>
            <a:xfrm>
              <a:off x="5461399" y="2384799"/>
              <a:ext cx="921385" cy="339089"/>
            </a:xfrm>
            <a:custGeom>
              <a:rect b="b" l="l" r="r" t="t"/>
              <a:pathLst>
                <a:path extrusionOk="0" h="339089" w="921385">
                  <a:moveTo>
                    <a:pt x="836324" y="338699"/>
                  </a:moveTo>
                  <a:lnTo>
                    <a:pt x="0" y="338699"/>
                  </a:lnTo>
                  <a:lnTo>
                    <a:pt x="84674" y="0"/>
                  </a:lnTo>
                  <a:lnTo>
                    <a:pt x="920999" y="0"/>
                  </a:lnTo>
                  <a:lnTo>
                    <a:pt x="836324" y="338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 name="Google Shape;391;p33"/>
            <p:cNvSpPr/>
            <p:nvPr/>
          </p:nvSpPr>
          <p:spPr>
            <a:xfrm>
              <a:off x="5461399" y="2384799"/>
              <a:ext cx="921385" cy="339089"/>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92" name="Google Shape;392;p33"/>
          <p:cNvSpPr txBox="1"/>
          <p:nvPr/>
        </p:nvSpPr>
        <p:spPr>
          <a:xfrm>
            <a:off x="5655113" y="2383970"/>
            <a:ext cx="534000" cy="320700"/>
          </a:xfrm>
          <a:prstGeom prst="rect">
            <a:avLst/>
          </a:prstGeom>
          <a:noFill/>
          <a:ln>
            <a:noFill/>
          </a:ln>
        </p:spPr>
        <p:txBody>
          <a:bodyPr anchorCtr="0" anchor="t" bIns="0" lIns="0" spcFirstLastPara="1" rIns="0" wrap="square" tIns="12700">
            <a:spAutoFit/>
          </a:bodyPr>
          <a:lstStyle/>
          <a:p>
            <a:pPr indent="-60325" lvl="0" marL="72390" marR="508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Listening  Socket</a:t>
            </a:r>
            <a:endParaRPr b="0" i="0" sz="1000" u="none" cap="none" strike="noStrike">
              <a:solidFill>
                <a:srgbClr val="000000"/>
              </a:solidFill>
              <a:latin typeface="Arial"/>
              <a:ea typeface="Arial"/>
              <a:cs typeface="Arial"/>
              <a:sym typeface="Arial"/>
            </a:endParaRPr>
          </a:p>
        </p:txBody>
      </p:sp>
      <p:grpSp>
        <p:nvGrpSpPr>
          <p:cNvPr id="393" name="Google Shape;393;p33"/>
          <p:cNvGrpSpPr/>
          <p:nvPr/>
        </p:nvGrpSpPr>
        <p:grpSpPr>
          <a:xfrm>
            <a:off x="5461399" y="2538417"/>
            <a:ext cx="2204150" cy="733571"/>
            <a:chOff x="5461399" y="2538417"/>
            <a:chExt cx="2204150" cy="733571"/>
          </a:xfrm>
        </p:grpSpPr>
        <p:sp>
          <p:nvSpPr>
            <p:cNvPr id="394" name="Google Shape;394;p33"/>
            <p:cNvSpPr/>
            <p:nvPr/>
          </p:nvSpPr>
          <p:spPr>
            <a:xfrm>
              <a:off x="6397199" y="2554149"/>
              <a:ext cx="235584" cy="0"/>
            </a:xfrm>
            <a:custGeom>
              <a:rect b="b" l="l" r="r" t="t"/>
              <a:pathLst>
                <a:path extrusionOk="0" h="120000" w="235584">
                  <a:moveTo>
                    <a:pt x="235349" y="0"/>
                  </a:moveTo>
                  <a:lnTo>
                    <a:pt x="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p33"/>
            <p:cNvSpPr/>
            <p:nvPr/>
          </p:nvSpPr>
          <p:spPr>
            <a:xfrm>
              <a:off x="6353974" y="2538417"/>
              <a:ext cx="43814" cy="31750"/>
            </a:xfrm>
            <a:custGeom>
              <a:rect b="b" l="l" r="r" t="t"/>
              <a:pathLst>
                <a:path extrusionOk="0" h="31750" w="43814">
                  <a:moveTo>
                    <a:pt x="43225" y="31465"/>
                  </a:moveTo>
                  <a:lnTo>
                    <a:pt x="0" y="15732"/>
                  </a:lnTo>
                  <a:lnTo>
                    <a:pt x="43225" y="0"/>
                  </a:lnTo>
                  <a:lnTo>
                    <a:pt x="43225"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6" name="Google Shape;396;p33"/>
            <p:cNvSpPr/>
            <p:nvPr/>
          </p:nvSpPr>
          <p:spPr>
            <a:xfrm>
              <a:off x="6353974" y="2538417"/>
              <a:ext cx="43814"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7" name="Google Shape;397;p33"/>
            <p:cNvSpPr/>
            <p:nvPr/>
          </p:nvSpPr>
          <p:spPr>
            <a:xfrm>
              <a:off x="6833699" y="2935149"/>
              <a:ext cx="831850" cy="334645"/>
            </a:xfrm>
            <a:custGeom>
              <a:rect b="b" l="l" r="r" t="t"/>
              <a:pathLst>
                <a:path extrusionOk="0" h="334645" w="831850">
                  <a:moveTo>
                    <a:pt x="775599" y="334199"/>
                  </a:moveTo>
                  <a:lnTo>
                    <a:pt x="55700" y="334199"/>
                  </a:lnTo>
                  <a:lnTo>
                    <a:pt x="34019" y="329822"/>
                  </a:lnTo>
                  <a:lnTo>
                    <a:pt x="16314" y="317885"/>
                  </a:lnTo>
                  <a:lnTo>
                    <a:pt x="4377" y="300180"/>
                  </a:lnTo>
                  <a:lnTo>
                    <a:pt x="0" y="278498"/>
                  </a:lnTo>
                  <a:lnTo>
                    <a:pt x="0" y="55701"/>
                  </a:lnTo>
                  <a:lnTo>
                    <a:pt x="4377" y="34019"/>
                  </a:lnTo>
                  <a:lnTo>
                    <a:pt x="16314" y="16314"/>
                  </a:lnTo>
                  <a:lnTo>
                    <a:pt x="34019" y="4377"/>
                  </a:lnTo>
                  <a:lnTo>
                    <a:pt x="55700" y="0"/>
                  </a:lnTo>
                  <a:lnTo>
                    <a:pt x="775599" y="0"/>
                  </a:lnTo>
                  <a:lnTo>
                    <a:pt x="814984" y="16314"/>
                  </a:lnTo>
                  <a:lnTo>
                    <a:pt x="831299" y="55701"/>
                  </a:lnTo>
                  <a:lnTo>
                    <a:pt x="831299" y="278498"/>
                  </a:lnTo>
                  <a:lnTo>
                    <a:pt x="826922" y="300180"/>
                  </a:lnTo>
                  <a:lnTo>
                    <a:pt x="814985" y="317885"/>
                  </a:lnTo>
                  <a:lnTo>
                    <a:pt x="797280" y="329822"/>
                  </a:lnTo>
                  <a:lnTo>
                    <a:pt x="775599" y="3341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8" name="Google Shape;398;p33"/>
            <p:cNvSpPr/>
            <p:nvPr/>
          </p:nvSpPr>
          <p:spPr>
            <a:xfrm>
              <a:off x="6833699" y="2935149"/>
              <a:ext cx="831850" cy="334645"/>
            </a:xfrm>
            <a:custGeom>
              <a:rect b="b" l="l" r="r" t="t"/>
              <a:pathLst>
                <a:path extrusionOk="0" h="334645" w="831850">
                  <a:moveTo>
                    <a:pt x="0" y="55701"/>
                  </a:moveTo>
                  <a:lnTo>
                    <a:pt x="4377" y="34019"/>
                  </a:lnTo>
                  <a:lnTo>
                    <a:pt x="16314" y="16314"/>
                  </a:lnTo>
                  <a:lnTo>
                    <a:pt x="34019" y="4377"/>
                  </a:lnTo>
                  <a:lnTo>
                    <a:pt x="55700" y="0"/>
                  </a:lnTo>
                  <a:lnTo>
                    <a:pt x="775599" y="0"/>
                  </a:lnTo>
                  <a:lnTo>
                    <a:pt x="814984" y="16314"/>
                  </a:lnTo>
                  <a:lnTo>
                    <a:pt x="831299" y="55701"/>
                  </a:lnTo>
                  <a:lnTo>
                    <a:pt x="831299" y="278498"/>
                  </a:lnTo>
                  <a:lnTo>
                    <a:pt x="826922" y="300180"/>
                  </a:lnTo>
                  <a:lnTo>
                    <a:pt x="814985" y="317885"/>
                  </a:lnTo>
                  <a:lnTo>
                    <a:pt x="797280" y="329822"/>
                  </a:lnTo>
                  <a:lnTo>
                    <a:pt x="775599" y="334199"/>
                  </a:lnTo>
                  <a:lnTo>
                    <a:pt x="55700" y="334199"/>
                  </a:lnTo>
                  <a:lnTo>
                    <a:pt x="34019" y="329822"/>
                  </a:lnTo>
                  <a:lnTo>
                    <a:pt x="16314" y="317885"/>
                  </a:lnTo>
                  <a:lnTo>
                    <a:pt x="4377" y="300180"/>
                  </a:lnTo>
                  <a:lnTo>
                    <a:pt x="0" y="278498"/>
                  </a:lnTo>
                  <a:lnTo>
                    <a:pt x="0" y="55701"/>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9" name="Google Shape;399;p33"/>
            <p:cNvSpPr/>
            <p:nvPr/>
          </p:nvSpPr>
          <p:spPr>
            <a:xfrm>
              <a:off x="5461399" y="2932899"/>
              <a:ext cx="921385" cy="339089"/>
            </a:xfrm>
            <a:custGeom>
              <a:rect b="b" l="l" r="r" t="t"/>
              <a:pathLst>
                <a:path extrusionOk="0" h="339089" w="921385">
                  <a:moveTo>
                    <a:pt x="836324" y="338699"/>
                  </a:moveTo>
                  <a:lnTo>
                    <a:pt x="0" y="338699"/>
                  </a:lnTo>
                  <a:lnTo>
                    <a:pt x="84674" y="0"/>
                  </a:lnTo>
                  <a:lnTo>
                    <a:pt x="920999" y="0"/>
                  </a:lnTo>
                  <a:lnTo>
                    <a:pt x="836324" y="338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0" name="Google Shape;400;p33"/>
            <p:cNvSpPr/>
            <p:nvPr/>
          </p:nvSpPr>
          <p:spPr>
            <a:xfrm>
              <a:off x="5461399" y="2932899"/>
              <a:ext cx="921385" cy="339089"/>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01" name="Google Shape;401;p33"/>
          <p:cNvSpPr txBox="1"/>
          <p:nvPr/>
        </p:nvSpPr>
        <p:spPr>
          <a:xfrm>
            <a:off x="5663724" y="2961661"/>
            <a:ext cx="516900" cy="259200"/>
          </a:xfrm>
          <a:prstGeom prst="rect">
            <a:avLst/>
          </a:prstGeom>
          <a:noFill/>
          <a:ln>
            <a:noFill/>
          </a:ln>
        </p:spPr>
        <p:txBody>
          <a:bodyPr anchorCtr="0" anchor="t" bIns="0" lIns="0" spcFirstLastPara="1" rIns="0" wrap="square" tIns="10775">
            <a:spAutoFit/>
          </a:bodyPr>
          <a:lstStyle/>
          <a:p>
            <a:pPr indent="-90805" lvl="0" marL="102870" marR="5080" rtl="0" algn="l">
              <a:lnSpc>
                <a:spcPct val="1016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Connected  Socket</a:t>
            </a:r>
            <a:endParaRPr b="0" i="0" sz="800" u="none" cap="none" strike="noStrike">
              <a:solidFill>
                <a:srgbClr val="000000"/>
              </a:solidFill>
              <a:latin typeface="Arial"/>
              <a:ea typeface="Arial"/>
              <a:cs typeface="Arial"/>
              <a:sym typeface="Arial"/>
            </a:endParaRPr>
          </a:p>
        </p:txBody>
      </p:sp>
      <p:sp>
        <p:nvSpPr>
          <p:cNvPr id="402" name="Google Shape;402;p33"/>
          <p:cNvSpPr/>
          <p:nvPr/>
        </p:nvSpPr>
        <p:spPr>
          <a:xfrm>
            <a:off x="2603315" y="2876583"/>
            <a:ext cx="2900679" cy="226060"/>
          </a:xfrm>
          <a:custGeom>
            <a:rect b="b" l="l" r="r" t="t"/>
            <a:pathLst>
              <a:path extrusionOk="0" h="226060" w="2900679">
                <a:moveTo>
                  <a:pt x="2900422" y="225666"/>
                </a:moveTo>
                <a:lnTo>
                  <a:pt x="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33"/>
          <p:cNvSpPr/>
          <p:nvPr/>
        </p:nvSpPr>
        <p:spPr>
          <a:xfrm>
            <a:off x="2560220" y="2860897"/>
            <a:ext cx="44450" cy="31750"/>
          </a:xfrm>
          <a:custGeom>
            <a:rect b="b" l="l" r="r" t="t"/>
            <a:pathLst>
              <a:path extrusionOk="0" h="31750" w="44450">
                <a:moveTo>
                  <a:pt x="41874" y="31370"/>
                </a:moveTo>
                <a:lnTo>
                  <a:pt x="0" y="12332"/>
                </a:lnTo>
                <a:lnTo>
                  <a:pt x="44315" y="0"/>
                </a:lnTo>
                <a:lnTo>
                  <a:pt x="41874" y="31370"/>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33"/>
          <p:cNvSpPr/>
          <p:nvPr/>
        </p:nvSpPr>
        <p:spPr>
          <a:xfrm>
            <a:off x="2560220" y="2860897"/>
            <a:ext cx="44450" cy="31750"/>
          </a:xfrm>
          <a:custGeom>
            <a:rect b="b" l="l" r="r" t="t"/>
            <a:pathLst>
              <a:path extrusionOk="0" h="31750" w="44450">
                <a:moveTo>
                  <a:pt x="44315" y="0"/>
                </a:moveTo>
                <a:lnTo>
                  <a:pt x="0" y="12332"/>
                </a:lnTo>
                <a:lnTo>
                  <a:pt x="41874" y="31370"/>
                </a:lnTo>
                <a:lnTo>
                  <a:pt x="4431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33"/>
          <p:cNvSpPr txBox="1"/>
          <p:nvPr>
            <p:ph type="title"/>
          </p:nvPr>
        </p:nvSpPr>
        <p:spPr>
          <a:xfrm>
            <a:off x="362850" y="228275"/>
            <a:ext cx="47523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Multi threaded TCP server</a:t>
            </a:r>
            <a:endParaRPr sz="2800"/>
          </a:p>
        </p:txBody>
      </p:sp>
      <p:sp>
        <p:nvSpPr>
          <p:cNvPr id="406" name="Google Shape;406;p33"/>
          <p:cNvSpPr txBox="1"/>
          <p:nvPr/>
        </p:nvSpPr>
        <p:spPr>
          <a:xfrm>
            <a:off x="6968849" y="3016375"/>
            <a:ext cx="534000" cy="2745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rgbClr val="000000"/>
              </a:buClr>
              <a:buSzPts val="1700"/>
              <a:buFont typeface="Arial"/>
              <a:buNone/>
            </a:pPr>
            <a:r>
              <a:rPr b="0" baseline="30000" i="0" lang="en" sz="1700" u="none" cap="none" strike="noStrike">
                <a:solidFill>
                  <a:srgbClr val="000000"/>
                </a:solidFill>
                <a:latin typeface="Arial"/>
                <a:ea typeface="Arial"/>
                <a:cs typeface="Arial"/>
                <a:sym typeface="Arial"/>
              </a:rPr>
              <a:t>Thread</a:t>
            </a:r>
            <a:endParaRPr b="0" i="0" sz="1700" u="none" cap="none" strike="noStrike">
              <a:solidFill>
                <a:srgbClr val="000000"/>
              </a:solidFill>
              <a:latin typeface="Arial"/>
              <a:ea typeface="Arial"/>
              <a:cs typeface="Arial"/>
              <a:sym typeface="Arial"/>
            </a:endParaRPr>
          </a:p>
        </p:txBody>
      </p:sp>
      <p:sp>
        <p:nvSpPr>
          <p:cNvPr id="407" name="Google Shape;407;p33"/>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cxnSp>
        <p:nvCxnSpPr>
          <p:cNvPr id="408" name="Google Shape;408;p33"/>
          <p:cNvCxnSpPr/>
          <p:nvPr/>
        </p:nvCxnSpPr>
        <p:spPr>
          <a:xfrm rot="10800000">
            <a:off x="6339400" y="3123100"/>
            <a:ext cx="481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pSp>
        <p:nvGrpSpPr>
          <p:cNvPr id="413" name="Google Shape;413;p35"/>
          <p:cNvGrpSpPr/>
          <p:nvPr/>
        </p:nvGrpSpPr>
        <p:grpSpPr>
          <a:xfrm>
            <a:off x="5241299" y="2078600"/>
            <a:ext cx="3007995" cy="2017395"/>
            <a:chOff x="5241299" y="2078600"/>
            <a:chExt cx="3007995" cy="2017395"/>
          </a:xfrm>
        </p:grpSpPr>
        <p:sp>
          <p:nvSpPr>
            <p:cNvPr id="414" name="Google Shape;414;p35"/>
            <p:cNvSpPr/>
            <p:nvPr/>
          </p:nvSpPr>
          <p:spPr>
            <a:xfrm>
              <a:off x="5241299" y="2078600"/>
              <a:ext cx="3007995" cy="2017395"/>
            </a:xfrm>
            <a:custGeom>
              <a:rect b="b" l="l" r="r" t="t"/>
              <a:pathLst>
                <a:path extrusionOk="0" h="2017395" w="3007995">
                  <a:moveTo>
                    <a:pt x="2671592" y="2017199"/>
                  </a:moveTo>
                  <a:lnTo>
                    <a:pt x="336206" y="2017199"/>
                  </a:lnTo>
                  <a:lnTo>
                    <a:pt x="290585" y="2014130"/>
                  </a:lnTo>
                  <a:lnTo>
                    <a:pt x="246829" y="2005190"/>
                  </a:lnTo>
                  <a:lnTo>
                    <a:pt x="205339" y="1990779"/>
                  </a:lnTo>
                  <a:lnTo>
                    <a:pt x="166516" y="1971297"/>
                  </a:lnTo>
                  <a:lnTo>
                    <a:pt x="130760" y="1947147"/>
                  </a:lnTo>
                  <a:lnTo>
                    <a:pt x="98472" y="1918727"/>
                  </a:lnTo>
                  <a:lnTo>
                    <a:pt x="70052" y="1886439"/>
                  </a:lnTo>
                  <a:lnTo>
                    <a:pt x="45902" y="1850683"/>
                  </a:lnTo>
                  <a:lnTo>
                    <a:pt x="26420" y="1811860"/>
                  </a:lnTo>
                  <a:lnTo>
                    <a:pt x="12009" y="1770370"/>
                  </a:lnTo>
                  <a:lnTo>
                    <a:pt x="3069" y="1726614"/>
                  </a:lnTo>
                  <a:lnTo>
                    <a:pt x="0" y="1680993"/>
                  </a:lnTo>
                  <a:lnTo>
                    <a:pt x="0" y="336206"/>
                  </a:lnTo>
                  <a:lnTo>
                    <a:pt x="3069" y="290585"/>
                  </a:lnTo>
                  <a:lnTo>
                    <a:pt x="12009" y="246829"/>
                  </a:lnTo>
                  <a:lnTo>
                    <a:pt x="26420" y="205339"/>
                  </a:lnTo>
                  <a:lnTo>
                    <a:pt x="45902" y="166516"/>
                  </a:lnTo>
                  <a:lnTo>
                    <a:pt x="70052" y="130760"/>
                  </a:lnTo>
                  <a:lnTo>
                    <a:pt x="98472" y="98472"/>
                  </a:lnTo>
                  <a:lnTo>
                    <a:pt x="130760" y="70052"/>
                  </a:lnTo>
                  <a:lnTo>
                    <a:pt x="166516" y="45902"/>
                  </a:lnTo>
                  <a:lnTo>
                    <a:pt x="205339" y="26420"/>
                  </a:lnTo>
                  <a:lnTo>
                    <a:pt x="246829" y="12009"/>
                  </a:lnTo>
                  <a:lnTo>
                    <a:pt x="290585" y="3069"/>
                  </a:lnTo>
                  <a:lnTo>
                    <a:pt x="336206" y="0"/>
                  </a:lnTo>
                  <a:lnTo>
                    <a:pt x="2671592" y="0"/>
                  </a:lnTo>
                  <a:lnTo>
                    <a:pt x="2724504" y="4188"/>
                  </a:lnTo>
                  <a:lnTo>
                    <a:pt x="2775637" y="16503"/>
                  </a:lnTo>
                  <a:lnTo>
                    <a:pt x="2824087" y="36572"/>
                  </a:lnTo>
                  <a:lnTo>
                    <a:pt x="2868951" y="64019"/>
                  </a:lnTo>
                  <a:lnTo>
                    <a:pt x="2909327" y="98472"/>
                  </a:lnTo>
                  <a:lnTo>
                    <a:pt x="2943780" y="138848"/>
                  </a:lnTo>
                  <a:lnTo>
                    <a:pt x="2971227" y="183712"/>
                  </a:lnTo>
                  <a:lnTo>
                    <a:pt x="2991296" y="232162"/>
                  </a:lnTo>
                  <a:lnTo>
                    <a:pt x="3003611" y="283294"/>
                  </a:lnTo>
                  <a:lnTo>
                    <a:pt x="3007799" y="336206"/>
                  </a:lnTo>
                  <a:lnTo>
                    <a:pt x="3007799" y="1680993"/>
                  </a:lnTo>
                  <a:lnTo>
                    <a:pt x="3004730" y="1726614"/>
                  </a:lnTo>
                  <a:lnTo>
                    <a:pt x="2995790" y="1770370"/>
                  </a:lnTo>
                  <a:lnTo>
                    <a:pt x="2981379" y="1811860"/>
                  </a:lnTo>
                  <a:lnTo>
                    <a:pt x="2961897" y="1850683"/>
                  </a:lnTo>
                  <a:lnTo>
                    <a:pt x="2937747" y="1886439"/>
                  </a:lnTo>
                  <a:lnTo>
                    <a:pt x="2909327" y="1918727"/>
                  </a:lnTo>
                  <a:lnTo>
                    <a:pt x="2877039" y="1947147"/>
                  </a:lnTo>
                  <a:lnTo>
                    <a:pt x="2841283" y="1971297"/>
                  </a:lnTo>
                  <a:lnTo>
                    <a:pt x="2802459" y="1990779"/>
                  </a:lnTo>
                  <a:lnTo>
                    <a:pt x="2760970" y="2005190"/>
                  </a:lnTo>
                  <a:lnTo>
                    <a:pt x="2717214" y="2014130"/>
                  </a:lnTo>
                  <a:lnTo>
                    <a:pt x="2671592" y="20171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5" name="Google Shape;415;p35"/>
            <p:cNvSpPr/>
            <p:nvPr/>
          </p:nvSpPr>
          <p:spPr>
            <a:xfrm>
              <a:off x="5241299" y="2078600"/>
              <a:ext cx="3007995" cy="2017395"/>
            </a:xfrm>
            <a:custGeom>
              <a:rect b="b" l="l" r="r" t="t"/>
              <a:pathLst>
                <a:path extrusionOk="0" h="2017395" w="3007995">
                  <a:moveTo>
                    <a:pt x="0" y="336206"/>
                  </a:moveTo>
                  <a:lnTo>
                    <a:pt x="3069" y="290585"/>
                  </a:lnTo>
                  <a:lnTo>
                    <a:pt x="12009" y="246829"/>
                  </a:lnTo>
                  <a:lnTo>
                    <a:pt x="26420" y="205339"/>
                  </a:lnTo>
                  <a:lnTo>
                    <a:pt x="45902" y="166516"/>
                  </a:lnTo>
                  <a:lnTo>
                    <a:pt x="70052" y="130760"/>
                  </a:lnTo>
                  <a:lnTo>
                    <a:pt x="98472" y="98472"/>
                  </a:lnTo>
                  <a:lnTo>
                    <a:pt x="130760" y="70052"/>
                  </a:lnTo>
                  <a:lnTo>
                    <a:pt x="166516" y="45902"/>
                  </a:lnTo>
                  <a:lnTo>
                    <a:pt x="205339" y="26420"/>
                  </a:lnTo>
                  <a:lnTo>
                    <a:pt x="246829" y="12009"/>
                  </a:lnTo>
                  <a:lnTo>
                    <a:pt x="290585" y="3069"/>
                  </a:lnTo>
                  <a:lnTo>
                    <a:pt x="336206" y="0"/>
                  </a:lnTo>
                  <a:lnTo>
                    <a:pt x="2671592" y="0"/>
                  </a:lnTo>
                  <a:lnTo>
                    <a:pt x="2724504" y="4188"/>
                  </a:lnTo>
                  <a:lnTo>
                    <a:pt x="2775637" y="16503"/>
                  </a:lnTo>
                  <a:lnTo>
                    <a:pt x="2824087" y="36572"/>
                  </a:lnTo>
                  <a:lnTo>
                    <a:pt x="2868951" y="64019"/>
                  </a:lnTo>
                  <a:lnTo>
                    <a:pt x="2909327" y="98472"/>
                  </a:lnTo>
                  <a:lnTo>
                    <a:pt x="2943780" y="138848"/>
                  </a:lnTo>
                  <a:lnTo>
                    <a:pt x="2971227" y="183712"/>
                  </a:lnTo>
                  <a:lnTo>
                    <a:pt x="2991296" y="232162"/>
                  </a:lnTo>
                  <a:lnTo>
                    <a:pt x="3003611" y="283294"/>
                  </a:lnTo>
                  <a:lnTo>
                    <a:pt x="3007799" y="336206"/>
                  </a:lnTo>
                  <a:lnTo>
                    <a:pt x="3007799" y="1680993"/>
                  </a:lnTo>
                  <a:lnTo>
                    <a:pt x="3004730" y="1726614"/>
                  </a:lnTo>
                  <a:lnTo>
                    <a:pt x="2995790" y="1770370"/>
                  </a:lnTo>
                  <a:lnTo>
                    <a:pt x="2981379" y="1811860"/>
                  </a:lnTo>
                  <a:lnTo>
                    <a:pt x="2961897" y="1850683"/>
                  </a:lnTo>
                  <a:lnTo>
                    <a:pt x="2937747" y="1886439"/>
                  </a:lnTo>
                  <a:lnTo>
                    <a:pt x="2909327" y="1918727"/>
                  </a:lnTo>
                  <a:lnTo>
                    <a:pt x="2877039" y="1947147"/>
                  </a:lnTo>
                  <a:lnTo>
                    <a:pt x="2841283" y="1971297"/>
                  </a:lnTo>
                  <a:lnTo>
                    <a:pt x="2802459" y="1990779"/>
                  </a:lnTo>
                  <a:lnTo>
                    <a:pt x="2760970" y="2005190"/>
                  </a:lnTo>
                  <a:lnTo>
                    <a:pt x="2717214" y="2014130"/>
                  </a:lnTo>
                  <a:lnTo>
                    <a:pt x="2671592" y="2017199"/>
                  </a:lnTo>
                  <a:lnTo>
                    <a:pt x="336206" y="2017199"/>
                  </a:lnTo>
                  <a:lnTo>
                    <a:pt x="290585" y="2014130"/>
                  </a:lnTo>
                  <a:lnTo>
                    <a:pt x="246829" y="2005190"/>
                  </a:lnTo>
                  <a:lnTo>
                    <a:pt x="205339" y="1990779"/>
                  </a:lnTo>
                  <a:lnTo>
                    <a:pt x="166516" y="1971297"/>
                  </a:lnTo>
                  <a:lnTo>
                    <a:pt x="130760" y="1947147"/>
                  </a:lnTo>
                  <a:lnTo>
                    <a:pt x="98472" y="1918727"/>
                  </a:lnTo>
                  <a:lnTo>
                    <a:pt x="70052" y="1886439"/>
                  </a:lnTo>
                  <a:lnTo>
                    <a:pt x="45902" y="1850683"/>
                  </a:lnTo>
                  <a:lnTo>
                    <a:pt x="26420" y="1811860"/>
                  </a:lnTo>
                  <a:lnTo>
                    <a:pt x="12009" y="1770370"/>
                  </a:lnTo>
                  <a:lnTo>
                    <a:pt x="3069" y="1726614"/>
                  </a:lnTo>
                  <a:lnTo>
                    <a:pt x="0" y="1680993"/>
                  </a:lnTo>
                  <a:lnTo>
                    <a:pt x="0" y="336206"/>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6" name="Google Shape;416;p35"/>
            <p:cNvSpPr/>
            <p:nvPr/>
          </p:nvSpPr>
          <p:spPr>
            <a:xfrm>
              <a:off x="6632549" y="2845300"/>
              <a:ext cx="1233805" cy="470534"/>
            </a:xfrm>
            <a:custGeom>
              <a:rect b="b" l="l" r="r" t="t"/>
              <a:pathLst>
                <a:path extrusionOk="0" h="470535" w="1233804">
                  <a:moveTo>
                    <a:pt x="1233599" y="470099"/>
                  </a:moveTo>
                  <a:lnTo>
                    <a:pt x="0" y="470099"/>
                  </a:lnTo>
                  <a:lnTo>
                    <a:pt x="0" y="0"/>
                  </a:lnTo>
                  <a:lnTo>
                    <a:pt x="1233599" y="0"/>
                  </a:lnTo>
                  <a:lnTo>
                    <a:pt x="1233599" y="4700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17" name="Google Shape;417;p35"/>
          <p:cNvSpPr txBox="1"/>
          <p:nvPr/>
        </p:nvSpPr>
        <p:spPr>
          <a:xfrm>
            <a:off x="6632550" y="2845299"/>
            <a:ext cx="1233805" cy="470534"/>
          </a:xfrm>
          <a:prstGeom prst="rect">
            <a:avLst/>
          </a:prstGeom>
          <a:noFill/>
          <a:ln cap="flat" cmpd="sng" w="9525">
            <a:solidFill>
              <a:srgbClr val="595959"/>
            </a:solidFill>
            <a:prstDash val="solid"/>
            <a:round/>
            <a:headEnd len="sm" w="sm" type="none"/>
            <a:tailEnd len="sm" w="sm" type="none"/>
          </a:ln>
        </p:spPr>
        <p:txBody>
          <a:bodyPr anchorCtr="0" anchor="t" bIns="0" lIns="0" spcFirstLastPara="1" rIns="0" wrap="square" tIns="28575">
            <a:spAutoFit/>
          </a:bodyPr>
          <a:lstStyle/>
          <a:p>
            <a:pPr indent="59054" lvl="0" marL="295275" marR="288925" rtl="0" algn="l">
              <a:lnSpc>
                <a:spcPct val="117857"/>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Server  Process</a:t>
            </a:r>
            <a:endParaRPr b="0" i="0" sz="1400" u="none" cap="none" strike="noStrike">
              <a:solidFill>
                <a:srgbClr val="000000"/>
              </a:solidFill>
              <a:latin typeface="Arial"/>
              <a:ea typeface="Arial"/>
              <a:cs typeface="Arial"/>
              <a:sym typeface="Arial"/>
            </a:endParaRPr>
          </a:p>
        </p:txBody>
      </p:sp>
      <p:grpSp>
        <p:nvGrpSpPr>
          <p:cNvPr id="418" name="Google Shape;418;p35"/>
          <p:cNvGrpSpPr/>
          <p:nvPr/>
        </p:nvGrpSpPr>
        <p:grpSpPr>
          <a:xfrm>
            <a:off x="1103649" y="3342099"/>
            <a:ext cx="1386205" cy="572770"/>
            <a:chOff x="1103649" y="3342099"/>
            <a:chExt cx="1386205" cy="572770"/>
          </a:xfrm>
        </p:grpSpPr>
        <p:sp>
          <p:nvSpPr>
            <p:cNvPr id="419" name="Google Shape;419;p35"/>
            <p:cNvSpPr/>
            <p:nvPr/>
          </p:nvSpPr>
          <p:spPr>
            <a:xfrm>
              <a:off x="1103649" y="3342099"/>
              <a:ext cx="1386205" cy="572770"/>
            </a:xfrm>
            <a:custGeom>
              <a:rect b="b" l="l" r="r" t="t"/>
              <a:pathLst>
                <a:path extrusionOk="0" h="572770" w="1386205">
                  <a:moveTo>
                    <a:pt x="692849" y="572699"/>
                  </a:move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7"/>
                  </a:lnTo>
                  <a:lnTo>
                    <a:pt x="105469" y="438289"/>
                  </a:lnTo>
                  <a:lnTo>
                    <a:pt x="74452" y="415620"/>
                  </a:lnTo>
                  <a:lnTo>
                    <a:pt x="27673" y="366737"/>
                  </a:lnTo>
                  <a:lnTo>
                    <a:pt x="3171" y="313927"/>
                  </a:lnTo>
                  <a:lnTo>
                    <a:pt x="0" y="286349"/>
                  </a:lnTo>
                  <a:lnTo>
                    <a:pt x="3171" y="258772"/>
                  </a:lnTo>
                  <a:lnTo>
                    <a:pt x="27673" y="205962"/>
                  </a:lnTo>
                  <a:lnTo>
                    <a:pt x="74452" y="157079"/>
                  </a:lnTo>
                  <a:lnTo>
                    <a:pt x="105469" y="134410"/>
                  </a:lnTo>
                  <a:lnTo>
                    <a:pt x="141184" y="113082"/>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2"/>
                  </a:lnTo>
                  <a:lnTo>
                    <a:pt x="1280230" y="134410"/>
                  </a:lnTo>
                  <a:lnTo>
                    <a:pt x="1311247" y="157079"/>
                  </a:lnTo>
                  <a:lnTo>
                    <a:pt x="1358025" y="205962"/>
                  </a:lnTo>
                  <a:lnTo>
                    <a:pt x="1382528" y="258772"/>
                  </a:lnTo>
                  <a:lnTo>
                    <a:pt x="1385699" y="286349"/>
                  </a:lnTo>
                  <a:lnTo>
                    <a:pt x="1382528" y="313927"/>
                  </a:lnTo>
                  <a:lnTo>
                    <a:pt x="1358025" y="366737"/>
                  </a:lnTo>
                  <a:lnTo>
                    <a:pt x="1311247" y="415620"/>
                  </a:lnTo>
                  <a:lnTo>
                    <a:pt x="1280230" y="438289"/>
                  </a:lnTo>
                  <a:lnTo>
                    <a:pt x="1244515" y="459617"/>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p35"/>
            <p:cNvSpPr/>
            <p:nvPr/>
          </p:nvSpPr>
          <p:spPr>
            <a:xfrm>
              <a:off x="1103649" y="3342099"/>
              <a:ext cx="1386205" cy="572770"/>
            </a:xfrm>
            <a:custGeom>
              <a:rect b="b" l="l" r="r" t="t"/>
              <a:pathLst>
                <a:path extrusionOk="0" h="572770" w="1386205">
                  <a:moveTo>
                    <a:pt x="0" y="286349"/>
                  </a:moveTo>
                  <a:lnTo>
                    <a:pt x="3171" y="258772"/>
                  </a:lnTo>
                  <a:lnTo>
                    <a:pt x="12493" y="231936"/>
                  </a:lnTo>
                  <a:lnTo>
                    <a:pt x="48423" y="180970"/>
                  </a:lnTo>
                  <a:lnTo>
                    <a:pt x="105469" y="134410"/>
                  </a:lnTo>
                  <a:lnTo>
                    <a:pt x="141184" y="113082"/>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2"/>
                  </a:lnTo>
                  <a:lnTo>
                    <a:pt x="1280230" y="134410"/>
                  </a:lnTo>
                  <a:lnTo>
                    <a:pt x="1311247" y="157079"/>
                  </a:lnTo>
                  <a:lnTo>
                    <a:pt x="1358025" y="205962"/>
                  </a:lnTo>
                  <a:lnTo>
                    <a:pt x="1382528" y="258772"/>
                  </a:lnTo>
                  <a:lnTo>
                    <a:pt x="1385699" y="286349"/>
                  </a:lnTo>
                  <a:lnTo>
                    <a:pt x="1373206" y="340763"/>
                  </a:lnTo>
                  <a:lnTo>
                    <a:pt x="1337276" y="391729"/>
                  </a:lnTo>
                  <a:lnTo>
                    <a:pt x="1280230" y="438289"/>
                  </a:lnTo>
                  <a:lnTo>
                    <a:pt x="1244515" y="459617"/>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7"/>
                  </a:lnTo>
                  <a:lnTo>
                    <a:pt x="105469" y="438289"/>
                  </a:lnTo>
                  <a:lnTo>
                    <a:pt x="74452" y="415620"/>
                  </a:lnTo>
                  <a:lnTo>
                    <a:pt x="27673" y="366737"/>
                  </a:lnTo>
                  <a:lnTo>
                    <a:pt x="3171" y="313927"/>
                  </a:lnTo>
                  <a:lnTo>
                    <a:pt x="0" y="2863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21" name="Google Shape;421;p35"/>
          <p:cNvSpPr txBox="1"/>
          <p:nvPr/>
        </p:nvSpPr>
        <p:spPr>
          <a:xfrm>
            <a:off x="1482541" y="3503863"/>
            <a:ext cx="62801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1</a:t>
            </a:r>
            <a:endParaRPr b="0" i="0" sz="1400" u="none" cap="none" strike="noStrike">
              <a:solidFill>
                <a:srgbClr val="000000"/>
              </a:solidFill>
              <a:latin typeface="Arial"/>
              <a:ea typeface="Arial"/>
              <a:cs typeface="Arial"/>
              <a:sym typeface="Arial"/>
            </a:endParaRPr>
          </a:p>
        </p:txBody>
      </p:sp>
      <p:sp>
        <p:nvSpPr>
          <p:cNvPr id="422" name="Google Shape;422;p35"/>
          <p:cNvSpPr txBox="1"/>
          <p:nvPr/>
        </p:nvSpPr>
        <p:spPr>
          <a:xfrm>
            <a:off x="3561775" y="3696395"/>
            <a:ext cx="666750"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Connection</a:t>
            </a:r>
            <a:endParaRPr b="0" i="0" sz="1000" u="none" cap="none" strike="noStrike">
              <a:solidFill>
                <a:srgbClr val="000000"/>
              </a:solidFill>
              <a:latin typeface="Trebuchet MS"/>
              <a:ea typeface="Trebuchet MS"/>
              <a:cs typeface="Trebuchet MS"/>
              <a:sym typeface="Trebuchet MS"/>
            </a:endParaRPr>
          </a:p>
        </p:txBody>
      </p:sp>
      <p:grpSp>
        <p:nvGrpSpPr>
          <p:cNvPr id="423" name="Google Shape;423;p35"/>
          <p:cNvGrpSpPr/>
          <p:nvPr/>
        </p:nvGrpSpPr>
        <p:grpSpPr>
          <a:xfrm>
            <a:off x="5461399" y="2911000"/>
            <a:ext cx="921385" cy="339090"/>
            <a:chOff x="5461399" y="2911000"/>
            <a:chExt cx="921385" cy="339090"/>
          </a:xfrm>
        </p:grpSpPr>
        <p:sp>
          <p:nvSpPr>
            <p:cNvPr id="424" name="Google Shape;424;p35"/>
            <p:cNvSpPr/>
            <p:nvPr/>
          </p:nvSpPr>
          <p:spPr>
            <a:xfrm>
              <a:off x="5461399" y="2911000"/>
              <a:ext cx="921385" cy="339090"/>
            </a:xfrm>
            <a:custGeom>
              <a:rect b="b" l="l" r="r" t="t"/>
              <a:pathLst>
                <a:path extrusionOk="0" h="339089" w="921385">
                  <a:moveTo>
                    <a:pt x="836324" y="338699"/>
                  </a:moveTo>
                  <a:lnTo>
                    <a:pt x="0" y="338699"/>
                  </a:lnTo>
                  <a:lnTo>
                    <a:pt x="84674" y="0"/>
                  </a:lnTo>
                  <a:lnTo>
                    <a:pt x="920999" y="0"/>
                  </a:lnTo>
                  <a:lnTo>
                    <a:pt x="836324" y="338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35"/>
            <p:cNvSpPr/>
            <p:nvPr/>
          </p:nvSpPr>
          <p:spPr>
            <a:xfrm>
              <a:off x="5461399" y="2911000"/>
              <a:ext cx="921385" cy="339090"/>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26" name="Google Shape;426;p35"/>
          <p:cNvSpPr txBox="1"/>
          <p:nvPr/>
        </p:nvSpPr>
        <p:spPr>
          <a:xfrm>
            <a:off x="5655113" y="2910170"/>
            <a:ext cx="534035" cy="330200"/>
          </a:xfrm>
          <a:prstGeom prst="rect">
            <a:avLst/>
          </a:prstGeom>
          <a:noFill/>
          <a:ln>
            <a:noFill/>
          </a:ln>
        </p:spPr>
        <p:txBody>
          <a:bodyPr anchorCtr="0" anchor="t" bIns="0" lIns="0" spcFirstLastPara="1" rIns="0" wrap="square" tIns="12700">
            <a:spAutoFit/>
          </a:bodyPr>
          <a:lstStyle/>
          <a:p>
            <a:pPr indent="-60325" lvl="0" marL="72390" marR="508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Listening  Socket</a:t>
            </a:r>
            <a:endParaRPr b="0" i="0" sz="1000" u="none" cap="none" strike="noStrike">
              <a:solidFill>
                <a:srgbClr val="000000"/>
              </a:solidFill>
              <a:latin typeface="Arial"/>
              <a:ea typeface="Arial"/>
              <a:cs typeface="Arial"/>
              <a:sym typeface="Arial"/>
            </a:endParaRPr>
          </a:p>
        </p:txBody>
      </p:sp>
      <p:grpSp>
        <p:nvGrpSpPr>
          <p:cNvPr id="427" name="Google Shape;427;p35"/>
          <p:cNvGrpSpPr/>
          <p:nvPr/>
        </p:nvGrpSpPr>
        <p:grpSpPr>
          <a:xfrm>
            <a:off x="5461399" y="3064617"/>
            <a:ext cx="2204150" cy="733572"/>
            <a:chOff x="5461399" y="3064617"/>
            <a:chExt cx="2204150" cy="733572"/>
          </a:xfrm>
        </p:grpSpPr>
        <p:sp>
          <p:nvSpPr>
            <p:cNvPr id="428" name="Google Shape;428;p35"/>
            <p:cNvSpPr/>
            <p:nvPr/>
          </p:nvSpPr>
          <p:spPr>
            <a:xfrm>
              <a:off x="6397199" y="3080349"/>
              <a:ext cx="235585" cy="0"/>
            </a:xfrm>
            <a:custGeom>
              <a:rect b="b" l="l" r="r" t="t"/>
              <a:pathLst>
                <a:path extrusionOk="0" h="120000" w="235584">
                  <a:moveTo>
                    <a:pt x="235349" y="0"/>
                  </a:moveTo>
                  <a:lnTo>
                    <a:pt x="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35"/>
            <p:cNvSpPr/>
            <p:nvPr/>
          </p:nvSpPr>
          <p:spPr>
            <a:xfrm>
              <a:off x="6353974" y="3064617"/>
              <a:ext cx="43815" cy="31750"/>
            </a:xfrm>
            <a:custGeom>
              <a:rect b="b" l="l" r="r" t="t"/>
              <a:pathLst>
                <a:path extrusionOk="0" h="31750" w="43814">
                  <a:moveTo>
                    <a:pt x="43225" y="31465"/>
                  </a:moveTo>
                  <a:lnTo>
                    <a:pt x="0" y="15732"/>
                  </a:lnTo>
                  <a:lnTo>
                    <a:pt x="43225" y="0"/>
                  </a:lnTo>
                  <a:lnTo>
                    <a:pt x="43225"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p35"/>
            <p:cNvSpPr/>
            <p:nvPr/>
          </p:nvSpPr>
          <p:spPr>
            <a:xfrm>
              <a:off x="6353974" y="3064617"/>
              <a:ext cx="43815"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35"/>
            <p:cNvSpPr/>
            <p:nvPr/>
          </p:nvSpPr>
          <p:spPr>
            <a:xfrm>
              <a:off x="6833699" y="3461349"/>
              <a:ext cx="831850" cy="334645"/>
            </a:xfrm>
            <a:custGeom>
              <a:rect b="b" l="l" r="r" t="t"/>
              <a:pathLst>
                <a:path extrusionOk="0" h="334645" w="831850">
                  <a:moveTo>
                    <a:pt x="775599" y="334199"/>
                  </a:moveTo>
                  <a:lnTo>
                    <a:pt x="55700" y="334199"/>
                  </a:lnTo>
                  <a:lnTo>
                    <a:pt x="34019" y="329822"/>
                  </a:lnTo>
                  <a:lnTo>
                    <a:pt x="16314" y="317885"/>
                  </a:lnTo>
                  <a:lnTo>
                    <a:pt x="4377" y="300180"/>
                  </a:lnTo>
                  <a:lnTo>
                    <a:pt x="0" y="278498"/>
                  </a:lnTo>
                  <a:lnTo>
                    <a:pt x="0" y="55701"/>
                  </a:lnTo>
                  <a:lnTo>
                    <a:pt x="4377" y="34019"/>
                  </a:lnTo>
                  <a:lnTo>
                    <a:pt x="16314" y="16314"/>
                  </a:lnTo>
                  <a:lnTo>
                    <a:pt x="34019" y="4377"/>
                  </a:lnTo>
                  <a:lnTo>
                    <a:pt x="55700" y="0"/>
                  </a:lnTo>
                  <a:lnTo>
                    <a:pt x="775599" y="0"/>
                  </a:lnTo>
                  <a:lnTo>
                    <a:pt x="814984" y="16314"/>
                  </a:lnTo>
                  <a:lnTo>
                    <a:pt x="831299" y="55701"/>
                  </a:lnTo>
                  <a:lnTo>
                    <a:pt x="831299" y="278498"/>
                  </a:lnTo>
                  <a:lnTo>
                    <a:pt x="826922" y="300180"/>
                  </a:lnTo>
                  <a:lnTo>
                    <a:pt x="814985" y="317885"/>
                  </a:lnTo>
                  <a:lnTo>
                    <a:pt x="797280" y="329822"/>
                  </a:lnTo>
                  <a:lnTo>
                    <a:pt x="775599" y="3341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2" name="Google Shape;432;p35"/>
            <p:cNvSpPr/>
            <p:nvPr/>
          </p:nvSpPr>
          <p:spPr>
            <a:xfrm>
              <a:off x="6833699" y="3461349"/>
              <a:ext cx="831850" cy="334645"/>
            </a:xfrm>
            <a:custGeom>
              <a:rect b="b" l="l" r="r" t="t"/>
              <a:pathLst>
                <a:path extrusionOk="0" h="334645" w="831850">
                  <a:moveTo>
                    <a:pt x="0" y="55701"/>
                  </a:moveTo>
                  <a:lnTo>
                    <a:pt x="4377" y="34019"/>
                  </a:lnTo>
                  <a:lnTo>
                    <a:pt x="16314" y="16314"/>
                  </a:lnTo>
                  <a:lnTo>
                    <a:pt x="34019" y="4377"/>
                  </a:lnTo>
                  <a:lnTo>
                    <a:pt x="55700" y="0"/>
                  </a:lnTo>
                  <a:lnTo>
                    <a:pt x="775599" y="0"/>
                  </a:lnTo>
                  <a:lnTo>
                    <a:pt x="814984" y="16314"/>
                  </a:lnTo>
                  <a:lnTo>
                    <a:pt x="831299" y="55701"/>
                  </a:lnTo>
                  <a:lnTo>
                    <a:pt x="831299" y="278498"/>
                  </a:lnTo>
                  <a:lnTo>
                    <a:pt x="826922" y="300180"/>
                  </a:lnTo>
                  <a:lnTo>
                    <a:pt x="814985" y="317885"/>
                  </a:lnTo>
                  <a:lnTo>
                    <a:pt x="797280" y="329822"/>
                  </a:lnTo>
                  <a:lnTo>
                    <a:pt x="775599" y="334199"/>
                  </a:lnTo>
                  <a:lnTo>
                    <a:pt x="55700" y="334199"/>
                  </a:lnTo>
                  <a:lnTo>
                    <a:pt x="34019" y="329822"/>
                  </a:lnTo>
                  <a:lnTo>
                    <a:pt x="16314" y="317885"/>
                  </a:lnTo>
                  <a:lnTo>
                    <a:pt x="4377" y="300180"/>
                  </a:lnTo>
                  <a:lnTo>
                    <a:pt x="0" y="278498"/>
                  </a:lnTo>
                  <a:lnTo>
                    <a:pt x="0" y="55701"/>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3" name="Google Shape;433;p35"/>
            <p:cNvSpPr/>
            <p:nvPr/>
          </p:nvSpPr>
          <p:spPr>
            <a:xfrm>
              <a:off x="5461399" y="3459099"/>
              <a:ext cx="921385" cy="339090"/>
            </a:xfrm>
            <a:custGeom>
              <a:rect b="b" l="l" r="r" t="t"/>
              <a:pathLst>
                <a:path extrusionOk="0" h="339089" w="921385">
                  <a:moveTo>
                    <a:pt x="836324" y="338699"/>
                  </a:moveTo>
                  <a:lnTo>
                    <a:pt x="0" y="338699"/>
                  </a:lnTo>
                  <a:lnTo>
                    <a:pt x="84674" y="0"/>
                  </a:lnTo>
                  <a:lnTo>
                    <a:pt x="920999" y="0"/>
                  </a:lnTo>
                  <a:lnTo>
                    <a:pt x="836324" y="338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35"/>
            <p:cNvSpPr/>
            <p:nvPr/>
          </p:nvSpPr>
          <p:spPr>
            <a:xfrm>
              <a:off x="5461399" y="3459099"/>
              <a:ext cx="921385" cy="339090"/>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35" name="Google Shape;435;p35"/>
          <p:cNvSpPr txBox="1"/>
          <p:nvPr/>
        </p:nvSpPr>
        <p:spPr>
          <a:xfrm>
            <a:off x="5663724" y="3487861"/>
            <a:ext cx="516890" cy="271145"/>
          </a:xfrm>
          <a:prstGeom prst="rect">
            <a:avLst/>
          </a:prstGeom>
          <a:noFill/>
          <a:ln>
            <a:noFill/>
          </a:ln>
        </p:spPr>
        <p:txBody>
          <a:bodyPr anchorCtr="0" anchor="t" bIns="0" lIns="0" spcFirstLastPara="1" rIns="0" wrap="square" tIns="10775">
            <a:spAutoFit/>
          </a:bodyPr>
          <a:lstStyle/>
          <a:p>
            <a:pPr indent="-90805" lvl="0" marL="102870" marR="5080" rtl="0" algn="l">
              <a:lnSpc>
                <a:spcPct val="1016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Connected  Socket</a:t>
            </a:r>
            <a:endParaRPr b="0" i="0" sz="800" u="none" cap="none" strike="noStrike">
              <a:solidFill>
                <a:srgbClr val="000000"/>
              </a:solidFill>
              <a:latin typeface="Arial"/>
              <a:ea typeface="Arial"/>
              <a:cs typeface="Arial"/>
              <a:sym typeface="Arial"/>
            </a:endParaRPr>
          </a:p>
        </p:txBody>
      </p:sp>
      <p:sp>
        <p:nvSpPr>
          <p:cNvPr id="436" name="Google Shape;436;p35"/>
          <p:cNvSpPr txBox="1"/>
          <p:nvPr/>
        </p:nvSpPr>
        <p:spPr>
          <a:xfrm>
            <a:off x="6968849" y="3549775"/>
            <a:ext cx="534000" cy="2745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rgbClr val="000000"/>
              </a:buClr>
              <a:buSzPts val="1700"/>
              <a:buFont typeface="Arial"/>
              <a:buNone/>
            </a:pPr>
            <a:r>
              <a:rPr b="0" baseline="30000" i="0" lang="en" sz="1700" u="none" cap="none" strike="noStrike">
                <a:solidFill>
                  <a:srgbClr val="000000"/>
                </a:solidFill>
                <a:latin typeface="Arial"/>
                <a:ea typeface="Arial"/>
                <a:cs typeface="Arial"/>
                <a:sym typeface="Arial"/>
              </a:rPr>
              <a:t>Thread</a:t>
            </a:r>
            <a:endParaRPr b="0" i="0" sz="1700" u="none" cap="none" strike="noStrike">
              <a:solidFill>
                <a:srgbClr val="000000"/>
              </a:solidFill>
              <a:latin typeface="Arial"/>
              <a:ea typeface="Arial"/>
              <a:cs typeface="Arial"/>
              <a:sym typeface="Arial"/>
            </a:endParaRPr>
          </a:p>
        </p:txBody>
      </p:sp>
      <p:grpSp>
        <p:nvGrpSpPr>
          <p:cNvPr id="437" name="Google Shape;437;p35"/>
          <p:cNvGrpSpPr/>
          <p:nvPr/>
        </p:nvGrpSpPr>
        <p:grpSpPr>
          <a:xfrm>
            <a:off x="1144350" y="2243650"/>
            <a:ext cx="4359967" cy="1400817"/>
            <a:chOff x="1144350" y="2243650"/>
            <a:chExt cx="4359967" cy="1400817"/>
          </a:xfrm>
        </p:grpSpPr>
        <p:sp>
          <p:nvSpPr>
            <p:cNvPr id="438" name="Google Shape;438;p35"/>
            <p:cNvSpPr/>
            <p:nvPr/>
          </p:nvSpPr>
          <p:spPr>
            <a:xfrm>
              <a:off x="2546487" y="3628450"/>
              <a:ext cx="2957830" cy="0"/>
            </a:xfrm>
            <a:custGeom>
              <a:rect b="b" l="l" r="r" t="t"/>
              <a:pathLst>
                <a:path extrusionOk="0" h="120000" w="2957829">
                  <a:moveTo>
                    <a:pt x="2957249" y="0"/>
                  </a:moveTo>
                  <a:lnTo>
                    <a:pt x="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35"/>
            <p:cNvSpPr/>
            <p:nvPr/>
          </p:nvSpPr>
          <p:spPr>
            <a:xfrm>
              <a:off x="2503262" y="3612717"/>
              <a:ext cx="43815" cy="31750"/>
            </a:xfrm>
            <a:custGeom>
              <a:rect b="b" l="l" r="r" t="t"/>
              <a:pathLst>
                <a:path extrusionOk="0" h="31750" w="43814">
                  <a:moveTo>
                    <a:pt x="43225" y="31465"/>
                  </a:moveTo>
                  <a:lnTo>
                    <a:pt x="0" y="15732"/>
                  </a:lnTo>
                  <a:lnTo>
                    <a:pt x="43225" y="0"/>
                  </a:lnTo>
                  <a:lnTo>
                    <a:pt x="43225"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35"/>
            <p:cNvSpPr/>
            <p:nvPr/>
          </p:nvSpPr>
          <p:spPr>
            <a:xfrm>
              <a:off x="2503262" y="3612717"/>
              <a:ext cx="43815"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35"/>
            <p:cNvSpPr/>
            <p:nvPr/>
          </p:nvSpPr>
          <p:spPr>
            <a:xfrm>
              <a:off x="1144350" y="2243650"/>
              <a:ext cx="1386205" cy="572770"/>
            </a:xfrm>
            <a:custGeom>
              <a:rect b="b" l="l" r="r" t="t"/>
              <a:pathLst>
                <a:path extrusionOk="0" h="572769" w="1386205">
                  <a:moveTo>
                    <a:pt x="692849" y="572699"/>
                  </a:move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lnTo>
                    <a:pt x="3171" y="258772"/>
                  </a:lnTo>
                  <a:lnTo>
                    <a:pt x="27673" y="205962"/>
                  </a:lnTo>
                  <a:lnTo>
                    <a:pt x="74452" y="157079"/>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82528" y="313927"/>
                  </a:lnTo>
                  <a:lnTo>
                    <a:pt x="1358025" y="366737"/>
                  </a:lnTo>
                  <a:lnTo>
                    <a:pt x="1311247" y="415620"/>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2" name="Google Shape;442;p35"/>
            <p:cNvSpPr/>
            <p:nvPr/>
          </p:nvSpPr>
          <p:spPr>
            <a:xfrm>
              <a:off x="1144350" y="2243650"/>
              <a:ext cx="1386205" cy="572770"/>
            </a:xfrm>
            <a:custGeom>
              <a:rect b="b" l="l" r="r" t="t"/>
              <a:pathLst>
                <a:path extrusionOk="0" h="572769" w="1386205">
                  <a:moveTo>
                    <a:pt x="0" y="286349"/>
                  </a:moveTo>
                  <a:lnTo>
                    <a:pt x="3171" y="258772"/>
                  </a:lnTo>
                  <a:lnTo>
                    <a:pt x="12493" y="231936"/>
                  </a:lnTo>
                  <a:lnTo>
                    <a:pt x="48423" y="180970"/>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73206" y="340763"/>
                  </a:lnTo>
                  <a:lnTo>
                    <a:pt x="1337276" y="391729"/>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43" name="Google Shape;443;p35"/>
          <p:cNvSpPr txBox="1"/>
          <p:nvPr/>
        </p:nvSpPr>
        <p:spPr>
          <a:xfrm>
            <a:off x="1523241" y="2405413"/>
            <a:ext cx="62801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2</a:t>
            </a:r>
            <a:endParaRPr b="0" i="0" sz="1400" u="none" cap="none" strike="noStrike">
              <a:solidFill>
                <a:srgbClr val="000000"/>
              </a:solidFill>
              <a:latin typeface="Arial"/>
              <a:ea typeface="Arial"/>
              <a:cs typeface="Arial"/>
              <a:sym typeface="Arial"/>
            </a:endParaRPr>
          </a:p>
        </p:txBody>
      </p:sp>
      <p:sp>
        <p:nvSpPr>
          <p:cNvPr id="444" name="Google Shape;444;p35"/>
          <p:cNvSpPr txBox="1"/>
          <p:nvPr/>
        </p:nvSpPr>
        <p:spPr>
          <a:xfrm>
            <a:off x="3455799" y="2259245"/>
            <a:ext cx="666750"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Connection</a:t>
            </a:r>
            <a:endParaRPr b="0" i="0" sz="1000" u="none" cap="none" strike="noStrike">
              <a:solidFill>
                <a:srgbClr val="000000"/>
              </a:solidFill>
              <a:latin typeface="Trebuchet MS"/>
              <a:ea typeface="Trebuchet MS"/>
              <a:cs typeface="Trebuchet MS"/>
              <a:sym typeface="Trebuchet MS"/>
            </a:endParaRPr>
          </a:p>
        </p:txBody>
      </p:sp>
      <p:grpSp>
        <p:nvGrpSpPr>
          <p:cNvPr id="445" name="Google Shape;445;p35"/>
          <p:cNvGrpSpPr/>
          <p:nvPr/>
        </p:nvGrpSpPr>
        <p:grpSpPr>
          <a:xfrm>
            <a:off x="5461399" y="2360649"/>
            <a:ext cx="2204150" cy="339090"/>
            <a:chOff x="5461399" y="2360649"/>
            <a:chExt cx="2204150" cy="339090"/>
          </a:xfrm>
        </p:grpSpPr>
        <p:sp>
          <p:nvSpPr>
            <p:cNvPr id="446" name="Google Shape;446;p35"/>
            <p:cNvSpPr/>
            <p:nvPr/>
          </p:nvSpPr>
          <p:spPr>
            <a:xfrm>
              <a:off x="6833699" y="2362899"/>
              <a:ext cx="831850" cy="334645"/>
            </a:xfrm>
            <a:custGeom>
              <a:rect b="b" l="l" r="r" t="t"/>
              <a:pathLst>
                <a:path extrusionOk="0" h="334644" w="831850">
                  <a:moveTo>
                    <a:pt x="775599" y="334199"/>
                  </a:moveTo>
                  <a:lnTo>
                    <a:pt x="55700" y="334199"/>
                  </a:lnTo>
                  <a:lnTo>
                    <a:pt x="34019" y="329822"/>
                  </a:lnTo>
                  <a:lnTo>
                    <a:pt x="16314" y="317885"/>
                  </a:lnTo>
                  <a:lnTo>
                    <a:pt x="4377" y="300180"/>
                  </a:lnTo>
                  <a:lnTo>
                    <a:pt x="0" y="278498"/>
                  </a:lnTo>
                  <a:lnTo>
                    <a:pt x="0" y="55701"/>
                  </a:lnTo>
                  <a:lnTo>
                    <a:pt x="4377" y="34019"/>
                  </a:lnTo>
                  <a:lnTo>
                    <a:pt x="16314" y="16314"/>
                  </a:lnTo>
                  <a:lnTo>
                    <a:pt x="34019" y="4377"/>
                  </a:lnTo>
                  <a:lnTo>
                    <a:pt x="55700" y="0"/>
                  </a:lnTo>
                  <a:lnTo>
                    <a:pt x="775599" y="0"/>
                  </a:lnTo>
                  <a:lnTo>
                    <a:pt x="814984" y="16314"/>
                  </a:lnTo>
                  <a:lnTo>
                    <a:pt x="831299" y="55701"/>
                  </a:lnTo>
                  <a:lnTo>
                    <a:pt x="831299" y="278498"/>
                  </a:lnTo>
                  <a:lnTo>
                    <a:pt x="826922" y="300180"/>
                  </a:lnTo>
                  <a:lnTo>
                    <a:pt x="814985" y="317885"/>
                  </a:lnTo>
                  <a:lnTo>
                    <a:pt x="797280" y="329822"/>
                  </a:lnTo>
                  <a:lnTo>
                    <a:pt x="775599" y="3341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7" name="Google Shape;447;p35"/>
            <p:cNvSpPr/>
            <p:nvPr/>
          </p:nvSpPr>
          <p:spPr>
            <a:xfrm>
              <a:off x="6833699" y="2362899"/>
              <a:ext cx="831850" cy="334645"/>
            </a:xfrm>
            <a:custGeom>
              <a:rect b="b" l="l" r="r" t="t"/>
              <a:pathLst>
                <a:path extrusionOk="0" h="334644" w="831850">
                  <a:moveTo>
                    <a:pt x="0" y="55701"/>
                  </a:moveTo>
                  <a:lnTo>
                    <a:pt x="4377" y="34019"/>
                  </a:lnTo>
                  <a:lnTo>
                    <a:pt x="16314" y="16314"/>
                  </a:lnTo>
                  <a:lnTo>
                    <a:pt x="34019" y="4377"/>
                  </a:lnTo>
                  <a:lnTo>
                    <a:pt x="55700" y="0"/>
                  </a:lnTo>
                  <a:lnTo>
                    <a:pt x="775599" y="0"/>
                  </a:lnTo>
                  <a:lnTo>
                    <a:pt x="814984" y="16314"/>
                  </a:lnTo>
                  <a:lnTo>
                    <a:pt x="831299" y="55701"/>
                  </a:lnTo>
                  <a:lnTo>
                    <a:pt x="831299" y="278498"/>
                  </a:lnTo>
                  <a:lnTo>
                    <a:pt x="826922" y="300180"/>
                  </a:lnTo>
                  <a:lnTo>
                    <a:pt x="814985" y="317885"/>
                  </a:lnTo>
                  <a:lnTo>
                    <a:pt x="797280" y="329822"/>
                  </a:lnTo>
                  <a:lnTo>
                    <a:pt x="775599" y="334199"/>
                  </a:lnTo>
                  <a:lnTo>
                    <a:pt x="55700" y="334199"/>
                  </a:lnTo>
                  <a:lnTo>
                    <a:pt x="34019" y="329822"/>
                  </a:lnTo>
                  <a:lnTo>
                    <a:pt x="16314" y="317885"/>
                  </a:lnTo>
                  <a:lnTo>
                    <a:pt x="4377" y="300180"/>
                  </a:lnTo>
                  <a:lnTo>
                    <a:pt x="0" y="278498"/>
                  </a:lnTo>
                  <a:lnTo>
                    <a:pt x="0" y="55701"/>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8" name="Google Shape;448;p35"/>
            <p:cNvSpPr/>
            <p:nvPr/>
          </p:nvSpPr>
          <p:spPr>
            <a:xfrm>
              <a:off x="5461399" y="2360649"/>
              <a:ext cx="921385" cy="339090"/>
            </a:xfrm>
            <a:custGeom>
              <a:rect b="b" l="l" r="r" t="t"/>
              <a:pathLst>
                <a:path extrusionOk="0" h="339089" w="921385">
                  <a:moveTo>
                    <a:pt x="836324" y="338699"/>
                  </a:moveTo>
                  <a:lnTo>
                    <a:pt x="0" y="338699"/>
                  </a:lnTo>
                  <a:lnTo>
                    <a:pt x="84674" y="0"/>
                  </a:lnTo>
                  <a:lnTo>
                    <a:pt x="920999" y="0"/>
                  </a:lnTo>
                  <a:lnTo>
                    <a:pt x="836324" y="338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9" name="Google Shape;449;p35"/>
            <p:cNvSpPr/>
            <p:nvPr/>
          </p:nvSpPr>
          <p:spPr>
            <a:xfrm>
              <a:off x="5461399" y="2360649"/>
              <a:ext cx="921385" cy="339090"/>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50" name="Google Shape;450;p35"/>
          <p:cNvSpPr txBox="1"/>
          <p:nvPr/>
        </p:nvSpPr>
        <p:spPr>
          <a:xfrm>
            <a:off x="5663724" y="2389411"/>
            <a:ext cx="516890" cy="271145"/>
          </a:xfrm>
          <a:prstGeom prst="rect">
            <a:avLst/>
          </a:prstGeom>
          <a:noFill/>
          <a:ln>
            <a:noFill/>
          </a:ln>
        </p:spPr>
        <p:txBody>
          <a:bodyPr anchorCtr="0" anchor="t" bIns="0" lIns="0" spcFirstLastPara="1" rIns="0" wrap="square" tIns="10775">
            <a:spAutoFit/>
          </a:bodyPr>
          <a:lstStyle/>
          <a:p>
            <a:pPr indent="-90805" lvl="0" marL="102870" marR="5080" rtl="0" algn="l">
              <a:lnSpc>
                <a:spcPct val="1016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Connected  Socket</a:t>
            </a:r>
            <a:endParaRPr b="0" i="0" sz="800" u="none" cap="none" strike="noStrike">
              <a:solidFill>
                <a:srgbClr val="000000"/>
              </a:solidFill>
              <a:latin typeface="Arial"/>
              <a:ea typeface="Arial"/>
              <a:cs typeface="Arial"/>
              <a:sym typeface="Arial"/>
            </a:endParaRPr>
          </a:p>
        </p:txBody>
      </p:sp>
      <p:sp>
        <p:nvSpPr>
          <p:cNvPr id="451" name="Google Shape;451;p35"/>
          <p:cNvSpPr txBox="1"/>
          <p:nvPr/>
        </p:nvSpPr>
        <p:spPr>
          <a:xfrm>
            <a:off x="1566450" y="4572725"/>
            <a:ext cx="60990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rebuchet MS"/>
                <a:ea typeface="Trebuchet MS"/>
                <a:cs typeface="Trebuchet MS"/>
                <a:sym typeface="Trebuchet MS"/>
              </a:rPr>
              <a:t>All the sockets are associated with a single port in the server process.</a:t>
            </a:r>
            <a:endParaRPr b="0" i="0" sz="1400" u="none" cap="none" strike="noStrike">
              <a:solidFill>
                <a:srgbClr val="000000"/>
              </a:solidFill>
              <a:latin typeface="Trebuchet MS"/>
              <a:ea typeface="Trebuchet MS"/>
              <a:cs typeface="Trebuchet MS"/>
              <a:sym typeface="Trebuchet MS"/>
            </a:endParaRPr>
          </a:p>
        </p:txBody>
      </p:sp>
      <p:sp>
        <p:nvSpPr>
          <p:cNvPr id="452" name="Google Shape;452;p35"/>
          <p:cNvSpPr txBox="1"/>
          <p:nvPr>
            <p:ph type="title"/>
          </p:nvPr>
        </p:nvSpPr>
        <p:spPr>
          <a:xfrm>
            <a:off x="362850" y="228275"/>
            <a:ext cx="47523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Multi threaded TCP server</a:t>
            </a:r>
            <a:endParaRPr sz="2800"/>
          </a:p>
        </p:txBody>
      </p:sp>
      <p:sp>
        <p:nvSpPr>
          <p:cNvPr id="453" name="Google Shape;453;p35"/>
          <p:cNvSpPr txBox="1"/>
          <p:nvPr/>
        </p:nvSpPr>
        <p:spPr>
          <a:xfrm>
            <a:off x="6968849" y="2406775"/>
            <a:ext cx="534000" cy="2745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rgbClr val="000000"/>
              </a:buClr>
              <a:buSzPts val="1700"/>
              <a:buFont typeface="Arial"/>
              <a:buNone/>
            </a:pPr>
            <a:r>
              <a:rPr b="0" baseline="30000" i="0" lang="en" sz="1700" u="none" cap="none" strike="noStrike">
                <a:solidFill>
                  <a:srgbClr val="000000"/>
                </a:solidFill>
                <a:latin typeface="Arial"/>
                <a:ea typeface="Arial"/>
                <a:cs typeface="Arial"/>
                <a:sym typeface="Arial"/>
              </a:rPr>
              <a:t>Thread</a:t>
            </a:r>
            <a:endParaRPr b="0" i="0" sz="1700" u="none" cap="none" strike="noStrike">
              <a:solidFill>
                <a:srgbClr val="000000"/>
              </a:solidFill>
              <a:latin typeface="Arial"/>
              <a:ea typeface="Arial"/>
              <a:cs typeface="Arial"/>
              <a:sym typeface="Arial"/>
            </a:endParaRPr>
          </a:p>
        </p:txBody>
      </p:sp>
      <p:sp>
        <p:nvSpPr>
          <p:cNvPr id="454" name="Google Shape;454;p35"/>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grpSp>
        <p:nvGrpSpPr>
          <p:cNvPr id="455" name="Google Shape;455;p35"/>
          <p:cNvGrpSpPr/>
          <p:nvPr/>
        </p:nvGrpSpPr>
        <p:grpSpPr>
          <a:xfrm>
            <a:off x="2544062" y="2514267"/>
            <a:ext cx="3853876" cy="1130200"/>
            <a:chOff x="2544062" y="2514267"/>
            <a:chExt cx="3853876" cy="1130200"/>
          </a:xfrm>
        </p:grpSpPr>
        <p:sp>
          <p:nvSpPr>
            <p:cNvPr id="456" name="Google Shape;456;p35"/>
            <p:cNvSpPr/>
            <p:nvPr/>
          </p:nvSpPr>
          <p:spPr>
            <a:xfrm>
              <a:off x="6354124" y="3612717"/>
              <a:ext cx="43814" cy="31750"/>
            </a:xfrm>
            <a:custGeom>
              <a:rect b="b" l="l" r="r" t="t"/>
              <a:pathLst>
                <a:path extrusionOk="0" h="31750" w="43814">
                  <a:moveTo>
                    <a:pt x="43225" y="31465"/>
                  </a:moveTo>
                  <a:lnTo>
                    <a:pt x="0" y="15732"/>
                  </a:lnTo>
                  <a:lnTo>
                    <a:pt x="43225" y="0"/>
                  </a:lnTo>
                  <a:lnTo>
                    <a:pt x="43225"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35"/>
            <p:cNvSpPr/>
            <p:nvPr/>
          </p:nvSpPr>
          <p:spPr>
            <a:xfrm>
              <a:off x="6354124" y="3612717"/>
              <a:ext cx="43814"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35"/>
            <p:cNvSpPr/>
            <p:nvPr/>
          </p:nvSpPr>
          <p:spPr>
            <a:xfrm>
              <a:off x="6354124" y="2514267"/>
              <a:ext cx="43814" cy="31750"/>
            </a:xfrm>
            <a:custGeom>
              <a:rect b="b" l="l" r="r" t="t"/>
              <a:pathLst>
                <a:path extrusionOk="0" h="31750" w="43814">
                  <a:moveTo>
                    <a:pt x="43225" y="31465"/>
                  </a:moveTo>
                  <a:lnTo>
                    <a:pt x="0" y="15732"/>
                  </a:lnTo>
                  <a:lnTo>
                    <a:pt x="43225" y="0"/>
                  </a:lnTo>
                  <a:lnTo>
                    <a:pt x="43225"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p35"/>
            <p:cNvSpPr/>
            <p:nvPr/>
          </p:nvSpPr>
          <p:spPr>
            <a:xfrm>
              <a:off x="2587287" y="2530000"/>
              <a:ext cx="2916554" cy="0"/>
            </a:xfrm>
            <a:custGeom>
              <a:rect b="b" l="l" r="r" t="t"/>
              <a:pathLst>
                <a:path extrusionOk="0" h="120000" w="2916554">
                  <a:moveTo>
                    <a:pt x="2916449" y="0"/>
                  </a:moveTo>
                  <a:lnTo>
                    <a:pt x="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p35"/>
            <p:cNvSpPr/>
            <p:nvPr/>
          </p:nvSpPr>
          <p:spPr>
            <a:xfrm>
              <a:off x="2544062" y="2514267"/>
              <a:ext cx="43814" cy="31750"/>
            </a:xfrm>
            <a:custGeom>
              <a:rect b="b" l="l" r="r" t="t"/>
              <a:pathLst>
                <a:path extrusionOk="0" h="31750" w="43814">
                  <a:moveTo>
                    <a:pt x="43225" y="31465"/>
                  </a:moveTo>
                  <a:lnTo>
                    <a:pt x="0" y="15732"/>
                  </a:lnTo>
                  <a:lnTo>
                    <a:pt x="43225" y="0"/>
                  </a:lnTo>
                  <a:lnTo>
                    <a:pt x="43225"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p35"/>
            <p:cNvSpPr/>
            <p:nvPr/>
          </p:nvSpPr>
          <p:spPr>
            <a:xfrm>
              <a:off x="2544062" y="2514267"/>
              <a:ext cx="43814"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2" name="Google Shape;462;p35"/>
            <p:cNvSpPr/>
            <p:nvPr/>
          </p:nvSpPr>
          <p:spPr>
            <a:xfrm>
              <a:off x="6354124" y="2514267"/>
              <a:ext cx="43814"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463" name="Google Shape;463;p35"/>
          <p:cNvCxnSpPr/>
          <p:nvPr/>
        </p:nvCxnSpPr>
        <p:spPr>
          <a:xfrm rot="10800000">
            <a:off x="6348500" y="2525775"/>
            <a:ext cx="490200" cy="9000"/>
          </a:xfrm>
          <a:prstGeom prst="straightConnector1">
            <a:avLst/>
          </a:prstGeom>
          <a:noFill/>
          <a:ln cap="flat" cmpd="sng" w="9525">
            <a:solidFill>
              <a:schemeClr val="dk2"/>
            </a:solidFill>
            <a:prstDash val="solid"/>
            <a:round/>
            <a:headEnd len="sm" w="sm" type="none"/>
            <a:tailEnd len="med" w="med" type="triangle"/>
          </a:ln>
        </p:spPr>
      </p:cxnSp>
      <p:cxnSp>
        <p:nvCxnSpPr>
          <p:cNvPr id="464" name="Google Shape;464;p35"/>
          <p:cNvCxnSpPr/>
          <p:nvPr/>
        </p:nvCxnSpPr>
        <p:spPr>
          <a:xfrm flipH="1">
            <a:off x="6339600" y="3613400"/>
            <a:ext cx="490200" cy="9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grpSp>
        <p:nvGrpSpPr>
          <p:cNvPr id="469" name="Google Shape;469;p34"/>
          <p:cNvGrpSpPr/>
          <p:nvPr/>
        </p:nvGrpSpPr>
        <p:grpSpPr>
          <a:xfrm>
            <a:off x="5241299" y="2175099"/>
            <a:ext cx="3007995" cy="1394460"/>
            <a:chOff x="5241299" y="2175099"/>
            <a:chExt cx="3007995" cy="1394460"/>
          </a:xfrm>
        </p:grpSpPr>
        <p:sp>
          <p:nvSpPr>
            <p:cNvPr id="470" name="Google Shape;470;p34"/>
            <p:cNvSpPr/>
            <p:nvPr/>
          </p:nvSpPr>
          <p:spPr>
            <a:xfrm>
              <a:off x="5241299" y="2175099"/>
              <a:ext cx="3007995" cy="1394460"/>
            </a:xfrm>
            <a:custGeom>
              <a:rect b="b" l="l" r="r" t="t"/>
              <a:pathLst>
                <a:path extrusionOk="0" h="1394460" w="3007995">
                  <a:moveTo>
                    <a:pt x="2775394" y="1394399"/>
                  </a:moveTo>
                  <a:lnTo>
                    <a:pt x="232404" y="1394399"/>
                  </a:lnTo>
                  <a:lnTo>
                    <a:pt x="185567" y="1389678"/>
                  </a:lnTo>
                  <a:lnTo>
                    <a:pt x="141942" y="1376136"/>
                  </a:lnTo>
                  <a:lnTo>
                    <a:pt x="102465" y="1354708"/>
                  </a:lnTo>
                  <a:lnTo>
                    <a:pt x="68069" y="1326330"/>
                  </a:lnTo>
                  <a:lnTo>
                    <a:pt x="39691" y="1291934"/>
                  </a:lnTo>
                  <a:lnTo>
                    <a:pt x="18263" y="1252457"/>
                  </a:lnTo>
                  <a:lnTo>
                    <a:pt x="4721" y="1208832"/>
                  </a:lnTo>
                  <a:lnTo>
                    <a:pt x="0" y="1161995"/>
                  </a:lnTo>
                  <a:lnTo>
                    <a:pt x="0" y="232404"/>
                  </a:lnTo>
                  <a:lnTo>
                    <a:pt x="4721" y="185567"/>
                  </a:lnTo>
                  <a:lnTo>
                    <a:pt x="18263" y="141942"/>
                  </a:lnTo>
                  <a:lnTo>
                    <a:pt x="39691" y="102465"/>
                  </a:lnTo>
                  <a:lnTo>
                    <a:pt x="68069" y="68069"/>
                  </a:lnTo>
                  <a:lnTo>
                    <a:pt x="102465" y="39691"/>
                  </a:lnTo>
                  <a:lnTo>
                    <a:pt x="141942" y="18263"/>
                  </a:lnTo>
                  <a:lnTo>
                    <a:pt x="185567" y="4721"/>
                  </a:lnTo>
                  <a:lnTo>
                    <a:pt x="232404" y="0"/>
                  </a:lnTo>
                  <a:lnTo>
                    <a:pt x="2775394" y="0"/>
                  </a:lnTo>
                  <a:lnTo>
                    <a:pt x="2820946" y="4506"/>
                  </a:lnTo>
                  <a:lnTo>
                    <a:pt x="2864332" y="17690"/>
                  </a:lnTo>
                  <a:lnTo>
                    <a:pt x="2904333" y="39046"/>
                  </a:lnTo>
                  <a:lnTo>
                    <a:pt x="2939730" y="68069"/>
                  </a:lnTo>
                  <a:lnTo>
                    <a:pt x="2968753" y="103466"/>
                  </a:lnTo>
                  <a:lnTo>
                    <a:pt x="2990109" y="143467"/>
                  </a:lnTo>
                  <a:lnTo>
                    <a:pt x="3003293" y="186853"/>
                  </a:lnTo>
                  <a:lnTo>
                    <a:pt x="3007799" y="232404"/>
                  </a:lnTo>
                  <a:lnTo>
                    <a:pt x="3007799" y="1161995"/>
                  </a:lnTo>
                  <a:lnTo>
                    <a:pt x="3003078" y="1208832"/>
                  </a:lnTo>
                  <a:lnTo>
                    <a:pt x="2989536" y="1252457"/>
                  </a:lnTo>
                  <a:lnTo>
                    <a:pt x="2968109" y="1291934"/>
                  </a:lnTo>
                  <a:lnTo>
                    <a:pt x="2939730" y="1326330"/>
                  </a:lnTo>
                  <a:lnTo>
                    <a:pt x="2905335" y="1354708"/>
                  </a:lnTo>
                  <a:lnTo>
                    <a:pt x="2865857" y="1376136"/>
                  </a:lnTo>
                  <a:lnTo>
                    <a:pt x="2822232" y="1389678"/>
                  </a:lnTo>
                  <a:lnTo>
                    <a:pt x="2775394" y="13943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1" name="Google Shape;471;p34"/>
            <p:cNvSpPr/>
            <p:nvPr/>
          </p:nvSpPr>
          <p:spPr>
            <a:xfrm>
              <a:off x="5241299" y="2175099"/>
              <a:ext cx="3007995" cy="1394460"/>
            </a:xfrm>
            <a:custGeom>
              <a:rect b="b" l="l" r="r" t="t"/>
              <a:pathLst>
                <a:path extrusionOk="0" h="1394460" w="3007995">
                  <a:moveTo>
                    <a:pt x="0" y="232404"/>
                  </a:moveTo>
                  <a:lnTo>
                    <a:pt x="4721" y="185567"/>
                  </a:lnTo>
                  <a:lnTo>
                    <a:pt x="18263" y="141942"/>
                  </a:lnTo>
                  <a:lnTo>
                    <a:pt x="39691" y="102465"/>
                  </a:lnTo>
                  <a:lnTo>
                    <a:pt x="68069" y="68069"/>
                  </a:lnTo>
                  <a:lnTo>
                    <a:pt x="102465" y="39691"/>
                  </a:lnTo>
                  <a:lnTo>
                    <a:pt x="141942" y="18263"/>
                  </a:lnTo>
                  <a:lnTo>
                    <a:pt x="185567" y="4721"/>
                  </a:lnTo>
                  <a:lnTo>
                    <a:pt x="232404" y="0"/>
                  </a:lnTo>
                  <a:lnTo>
                    <a:pt x="2775394" y="0"/>
                  </a:lnTo>
                  <a:lnTo>
                    <a:pt x="2820946" y="4506"/>
                  </a:lnTo>
                  <a:lnTo>
                    <a:pt x="2864332" y="17690"/>
                  </a:lnTo>
                  <a:lnTo>
                    <a:pt x="2904333" y="39046"/>
                  </a:lnTo>
                  <a:lnTo>
                    <a:pt x="2939730" y="68069"/>
                  </a:lnTo>
                  <a:lnTo>
                    <a:pt x="2968753" y="103466"/>
                  </a:lnTo>
                  <a:lnTo>
                    <a:pt x="2990109" y="143467"/>
                  </a:lnTo>
                  <a:lnTo>
                    <a:pt x="3003293" y="186853"/>
                  </a:lnTo>
                  <a:lnTo>
                    <a:pt x="3007799" y="232404"/>
                  </a:lnTo>
                  <a:lnTo>
                    <a:pt x="3007799" y="1161995"/>
                  </a:lnTo>
                  <a:lnTo>
                    <a:pt x="3003078" y="1208832"/>
                  </a:lnTo>
                  <a:lnTo>
                    <a:pt x="2989536" y="1252457"/>
                  </a:lnTo>
                  <a:lnTo>
                    <a:pt x="2968109" y="1291934"/>
                  </a:lnTo>
                  <a:lnTo>
                    <a:pt x="2939730" y="1326330"/>
                  </a:lnTo>
                  <a:lnTo>
                    <a:pt x="2905335" y="1354708"/>
                  </a:lnTo>
                  <a:lnTo>
                    <a:pt x="2865857" y="1376136"/>
                  </a:lnTo>
                  <a:lnTo>
                    <a:pt x="2822232" y="1389678"/>
                  </a:lnTo>
                  <a:lnTo>
                    <a:pt x="2775394" y="1394399"/>
                  </a:lnTo>
                  <a:lnTo>
                    <a:pt x="232404" y="1394399"/>
                  </a:lnTo>
                  <a:lnTo>
                    <a:pt x="185567" y="1389678"/>
                  </a:lnTo>
                  <a:lnTo>
                    <a:pt x="141942" y="1376136"/>
                  </a:lnTo>
                  <a:lnTo>
                    <a:pt x="102465" y="1354708"/>
                  </a:lnTo>
                  <a:lnTo>
                    <a:pt x="68069" y="1326330"/>
                  </a:lnTo>
                  <a:lnTo>
                    <a:pt x="39691" y="1291934"/>
                  </a:lnTo>
                  <a:lnTo>
                    <a:pt x="18263" y="1252457"/>
                  </a:lnTo>
                  <a:lnTo>
                    <a:pt x="4721" y="1208832"/>
                  </a:lnTo>
                  <a:lnTo>
                    <a:pt x="0" y="1161995"/>
                  </a:lnTo>
                  <a:lnTo>
                    <a:pt x="0" y="232404"/>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2" name="Google Shape;472;p34"/>
            <p:cNvSpPr/>
            <p:nvPr/>
          </p:nvSpPr>
          <p:spPr>
            <a:xfrm>
              <a:off x="6632549" y="2319099"/>
              <a:ext cx="1233805" cy="470534"/>
            </a:xfrm>
            <a:custGeom>
              <a:rect b="b" l="l" r="r" t="t"/>
              <a:pathLst>
                <a:path extrusionOk="0" h="470535" w="1233804">
                  <a:moveTo>
                    <a:pt x="1233599" y="470099"/>
                  </a:moveTo>
                  <a:lnTo>
                    <a:pt x="0" y="470099"/>
                  </a:lnTo>
                  <a:lnTo>
                    <a:pt x="0" y="0"/>
                  </a:lnTo>
                  <a:lnTo>
                    <a:pt x="1233599" y="0"/>
                  </a:lnTo>
                  <a:lnTo>
                    <a:pt x="1233599" y="4700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73" name="Google Shape;473;p34"/>
          <p:cNvSpPr txBox="1"/>
          <p:nvPr/>
        </p:nvSpPr>
        <p:spPr>
          <a:xfrm>
            <a:off x="6632550" y="2319099"/>
            <a:ext cx="1233805" cy="470534"/>
          </a:xfrm>
          <a:prstGeom prst="rect">
            <a:avLst/>
          </a:prstGeom>
          <a:noFill/>
          <a:ln cap="flat" cmpd="sng" w="9525">
            <a:solidFill>
              <a:srgbClr val="595959"/>
            </a:solidFill>
            <a:prstDash val="solid"/>
            <a:round/>
            <a:headEnd len="sm" w="sm" type="none"/>
            <a:tailEnd len="sm" w="sm" type="none"/>
          </a:ln>
        </p:spPr>
        <p:txBody>
          <a:bodyPr anchorCtr="0" anchor="t" bIns="0" lIns="0" spcFirstLastPara="1" rIns="0" wrap="square" tIns="28575">
            <a:spAutoFit/>
          </a:bodyPr>
          <a:lstStyle/>
          <a:p>
            <a:pPr indent="59054" lvl="0" marL="295275" marR="288925" rtl="0" algn="l">
              <a:lnSpc>
                <a:spcPct val="117857"/>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Server  Process</a:t>
            </a:r>
            <a:endParaRPr b="0" i="0" sz="1400" u="none" cap="none" strike="noStrike">
              <a:solidFill>
                <a:srgbClr val="000000"/>
              </a:solidFill>
              <a:latin typeface="Arial"/>
              <a:ea typeface="Arial"/>
              <a:cs typeface="Arial"/>
              <a:sym typeface="Arial"/>
            </a:endParaRPr>
          </a:p>
        </p:txBody>
      </p:sp>
      <p:grpSp>
        <p:nvGrpSpPr>
          <p:cNvPr id="474" name="Google Shape;474;p34"/>
          <p:cNvGrpSpPr/>
          <p:nvPr/>
        </p:nvGrpSpPr>
        <p:grpSpPr>
          <a:xfrm>
            <a:off x="1103599" y="2932900"/>
            <a:ext cx="1386205" cy="572770"/>
            <a:chOff x="1103599" y="2932900"/>
            <a:chExt cx="1386205" cy="572770"/>
          </a:xfrm>
        </p:grpSpPr>
        <p:sp>
          <p:nvSpPr>
            <p:cNvPr id="475" name="Google Shape;475;p34"/>
            <p:cNvSpPr/>
            <p:nvPr/>
          </p:nvSpPr>
          <p:spPr>
            <a:xfrm>
              <a:off x="1103599" y="2932900"/>
              <a:ext cx="1386205" cy="572770"/>
            </a:xfrm>
            <a:custGeom>
              <a:rect b="b" l="l" r="r" t="t"/>
              <a:pathLst>
                <a:path extrusionOk="0" h="572770" w="1386205">
                  <a:moveTo>
                    <a:pt x="692849" y="572699"/>
                  </a:move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7"/>
                  </a:lnTo>
                  <a:lnTo>
                    <a:pt x="105469" y="438289"/>
                  </a:lnTo>
                  <a:lnTo>
                    <a:pt x="74452" y="415620"/>
                  </a:lnTo>
                  <a:lnTo>
                    <a:pt x="27673" y="366737"/>
                  </a:lnTo>
                  <a:lnTo>
                    <a:pt x="3171" y="313927"/>
                  </a:lnTo>
                  <a:lnTo>
                    <a:pt x="0" y="286349"/>
                  </a:lnTo>
                  <a:lnTo>
                    <a:pt x="3171" y="258772"/>
                  </a:lnTo>
                  <a:lnTo>
                    <a:pt x="27673" y="205962"/>
                  </a:lnTo>
                  <a:lnTo>
                    <a:pt x="74452" y="157079"/>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82528" y="313927"/>
                  </a:lnTo>
                  <a:lnTo>
                    <a:pt x="1358025" y="366737"/>
                  </a:lnTo>
                  <a:lnTo>
                    <a:pt x="1311247" y="415620"/>
                  </a:lnTo>
                  <a:lnTo>
                    <a:pt x="1280230" y="438289"/>
                  </a:lnTo>
                  <a:lnTo>
                    <a:pt x="1244515" y="459617"/>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6" name="Google Shape;476;p34"/>
            <p:cNvSpPr/>
            <p:nvPr/>
          </p:nvSpPr>
          <p:spPr>
            <a:xfrm>
              <a:off x="1103599" y="2932900"/>
              <a:ext cx="1386205" cy="572770"/>
            </a:xfrm>
            <a:custGeom>
              <a:rect b="b" l="l" r="r" t="t"/>
              <a:pathLst>
                <a:path extrusionOk="0" h="572770" w="1386205">
                  <a:moveTo>
                    <a:pt x="0" y="286349"/>
                  </a:moveTo>
                  <a:lnTo>
                    <a:pt x="3171" y="258772"/>
                  </a:lnTo>
                  <a:lnTo>
                    <a:pt x="12493" y="231936"/>
                  </a:lnTo>
                  <a:lnTo>
                    <a:pt x="48423" y="180970"/>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73206" y="340763"/>
                  </a:lnTo>
                  <a:lnTo>
                    <a:pt x="1337276" y="391729"/>
                  </a:lnTo>
                  <a:lnTo>
                    <a:pt x="1280230" y="438289"/>
                  </a:lnTo>
                  <a:lnTo>
                    <a:pt x="1244515" y="459617"/>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7"/>
                  </a:lnTo>
                  <a:lnTo>
                    <a:pt x="105469" y="438289"/>
                  </a:lnTo>
                  <a:lnTo>
                    <a:pt x="74452" y="415620"/>
                  </a:lnTo>
                  <a:lnTo>
                    <a:pt x="27673" y="366737"/>
                  </a:lnTo>
                  <a:lnTo>
                    <a:pt x="3171" y="313927"/>
                  </a:lnTo>
                  <a:lnTo>
                    <a:pt x="0" y="2863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77" name="Google Shape;477;p34"/>
          <p:cNvSpPr txBox="1"/>
          <p:nvPr/>
        </p:nvSpPr>
        <p:spPr>
          <a:xfrm>
            <a:off x="1482491" y="3094663"/>
            <a:ext cx="62801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1</a:t>
            </a:r>
            <a:endParaRPr b="0" i="0" sz="1400" u="none" cap="none" strike="noStrike">
              <a:solidFill>
                <a:srgbClr val="000000"/>
              </a:solidFill>
              <a:latin typeface="Arial"/>
              <a:ea typeface="Arial"/>
              <a:cs typeface="Arial"/>
              <a:sym typeface="Arial"/>
            </a:endParaRPr>
          </a:p>
        </p:txBody>
      </p:sp>
      <p:sp>
        <p:nvSpPr>
          <p:cNvPr id="478" name="Google Shape;478;p34"/>
          <p:cNvSpPr txBox="1"/>
          <p:nvPr/>
        </p:nvSpPr>
        <p:spPr>
          <a:xfrm>
            <a:off x="3522674" y="3234845"/>
            <a:ext cx="666750"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Connection</a:t>
            </a:r>
            <a:endParaRPr b="0" i="0" sz="1000" u="none" cap="none" strike="noStrike">
              <a:solidFill>
                <a:srgbClr val="000000"/>
              </a:solidFill>
              <a:latin typeface="Trebuchet MS"/>
              <a:ea typeface="Trebuchet MS"/>
              <a:cs typeface="Trebuchet MS"/>
              <a:sym typeface="Trebuchet MS"/>
            </a:endParaRPr>
          </a:p>
        </p:txBody>
      </p:sp>
      <p:grpSp>
        <p:nvGrpSpPr>
          <p:cNvPr id="479" name="Google Shape;479;p34"/>
          <p:cNvGrpSpPr/>
          <p:nvPr/>
        </p:nvGrpSpPr>
        <p:grpSpPr>
          <a:xfrm>
            <a:off x="5461399" y="2384799"/>
            <a:ext cx="921385" cy="339090"/>
            <a:chOff x="5461399" y="2384799"/>
            <a:chExt cx="921385" cy="339090"/>
          </a:xfrm>
        </p:grpSpPr>
        <p:sp>
          <p:nvSpPr>
            <p:cNvPr id="480" name="Google Shape;480;p34"/>
            <p:cNvSpPr/>
            <p:nvPr/>
          </p:nvSpPr>
          <p:spPr>
            <a:xfrm>
              <a:off x="5461399" y="2384799"/>
              <a:ext cx="921385" cy="339090"/>
            </a:xfrm>
            <a:custGeom>
              <a:rect b="b" l="l" r="r" t="t"/>
              <a:pathLst>
                <a:path extrusionOk="0" h="339089" w="921385">
                  <a:moveTo>
                    <a:pt x="836324" y="338699"/>
                  </a:moveTo>
                  <a:lnTo>
                    <a:pt x="0" y="338699"/>
                  </a:lnTo>
                  <a:lnTo>
                    <a:pt x="84674" y="0"/>
                  </a:lnTo>
                  <a:lnTo>
                    <a:pt x="920999" y="0"/>
                  </a:lnTo>
                  <a:lnTo>
                    <a:pt x="836324" y="338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1" name="Google Shape;481;p34"/>
            <p:cNvSpPr/>
            <p:nvPr/>
          </p:nvSpPr>
          <p:spPr>
            <a:xfrm>
              <a:off x="5461399" y="2384799"/>
              <a:ext cx="921385" cy="339090"/>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82" name="Google Shape;482;p34"/>
          <p:cNvSpPr txBox="1"/>
          <p:nvPr/>
        </p:nvSpPr>
        <p:spPr>
          <a:xfrm>
            <a:off x="5655113" y="2383970"/>
            <a:ext cx="534035" cy="330200"/>
          </a:xfrm>
          <a:prstGeom prst="rect">
            <a:avLst/>
          </a:prstGeom>
          <a:noFill/>
          <a:ln>
            <a:noFill/>
          </a:ln>
        </p:spPr>
        <p:txBody>
          <a:bodyPr anchorCtr="0" anchor="t" bIns="0" lIns="0" spcFirstLastPara="1" rIns="0" wrap="square" tIns="12700">
            <a:spAutoFit/>
          </a:bodyPr>
          <a:lstStyle/>
          <a:p>
            <a:pPr indent="-60325" lvl="0" marL="72390" marR="508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Listening  Socket</a:t>
            </a:r>
            <a:endParaRPr b="0" i="0" sz="1000" u="none" cap="none" strike="noStrike">
              <a:solidFill>
                <a:srgbClr val="000000"/>
              </a:solidFill>
              <a:latin typeface="Arial"/>
              <a:ea typeface="Arial"/>
              <a:cs typeface="Arial"/>
              <a:sym typeface="Arial"/>
            </a:endParaRPr>
          </a:p>
        </p:txBody>
      </p:sp>
      <p:grpSp>
        <p:nvGrpSpPr>
          <p:cNvPr id="483" name="Google Shape;483;p34"/>
          <p:cNvGrpSpPr/>
          <p:nvPr/>
        </p:nvGrpSpPr>
        <p:grpSpPr>
          <a:xfrm>
            <a:off x="5461399" y="2538417"/>
            <a:ext cx="2204150" cy="733572"/>
            <a:chOff x="5461399" y="2538417"/>
            <a:chExt cx="2204150" cy="733572"/>
          </a:xfrm>
        </p:grpSpPr>
        <p:sp>
          <p:nvSpPr>
            <p:cNvPr id="484" name="Google Shape;484;p34"/>
            <p:cNvSpPr/>
            <p:nvPr/>
          </p:nvSpPr>
          <p:spPr>
            <a:xfrm>
              <a:off x="6397199" y="2554149"/>
              <a:ext cx="235585" cy="0"/>
            </a:xfrm>
            <a:custGeom>
              <a:rect b="b" l="l" r="r" t="t"/>
              <a:pathLst>
                <a:path extrusionOk="0" h="120000" w="235584">
                  <a:moveTo>
                    <a:pt x="235349" y="0"/>
                  </a:moveTo>
                  <a:lnTo>
                    <a:pt x="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5" name="Google Shape;485;p34"/>
            <p:cNvSpPr/>
            <p:nvPr/>
          </p:nvSpPr>
          <p:spPr>
            <a:xfrm>
              <a:off x="6353974" y="2538417"/>
              <a:ext cx="43815" cy="31750"/>
            </a:xfrm>
            <a:custGeom>
              <a:rect b="b" l="l" r="r" t="t"/>
              <a:pathLst>
                <a:path extrusionOk="0" h="31750" w="43814">
                  <a:moveTo>
                    <a:pt x="43225" y="31465"/>
                  </a:moveTo>
                  <a:lnTo>
                    <a:pt x="0" y="15732"/>
                  </a:lnTo>
                  <a:lnTo>
                    <a:pt x="43225" y="0"/>
                  </a:lnTo>
                  <a:lnTo>
                    <a:pt x="43225"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6" name="Google Shape;486;p34"/>
            <p:cNvSpPr/>
            <p:nvPr/>
          </p:nvSpPr>
          <p:spPr>
            <a:xfrm>
              <a:off x="6353974" y="2538417"/>
              <a:ext cx="43815"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7" name="Google Shape;487;p34"/>
            <p:cNvSpPr/>
            <p:nvPr/>
          </p:nvSpPr>
          <p:spPr>
            <a:xfrm>
              <a:off x="6833699" y="2935149"/>
              <a:ext cx="831850" cy="334645"/>
            </a:xfrm>
            <a:custGeom>
              <a:rect b="b" l="l" r="r" t="t"/>
              <a:pathLst>
                <a:path extrusionOk="0" h="334645" w="831850">
                  <a:moveTo>
                    <a:pt x="775599" y="334199"/>
                  </a:moveTo>
                  <a:lnTo>
                    <a:pt x="55700" y="334199"/>
                  </a:lnTo>
                  <a:lnTo>
                    <a:pt x="34019" y="329822"/>
                  </a:lnTo>
                  <a:lnTo>
                    <a:pt x="16314" y="317885"/>
                  </a:lnTo>
                  <a:lnTo>
                    <a:pt x="4377" y="300180"/>
                  </a:lnTo>
                  <a:lnTo>
                    <a:pt x="0" y="278498"/>
                  </a:lnTo>
                  <a:lnTo>
                    <a:pt x="0" y="55701"/>
                  </a:lnTo>
                  <a:lnTo>
                    <a:pt x="4377" y="34019"/>
                  </a:lnTo>
                  <a:lnTo>
                    <a:pt x="16314" y="16314"/>
                  </a:lnTo>
                  <a:lnTo>
                    <a:pt x="34019" y="4377"/>
                  </a:lnTo>
                  <a:lnTo>
                    <a:pt x="55700" y="0"/>
                  </a:lnTo>
                  <a:lnTo>
                    <a:pt x="775599" y="0"/>
                  </a:lnTo>
                  <a:lnTo>
                    <a:pt x="814984" y="16314"/>
                  </a:lnTo>
                  <a:lnTo>
                    <a:pt x="831299" y="55701"/>
                  </a:lnTo>
                  <a:lnTo>
                    <a:pt x="831299" y="278498"/>
                  </a:lnTo>
                  <a:lnTo>
                    <a:pt x="826922" y="300180"/>
                  </a:lnTo>
                  <a:lnTo>
                    <a:pt x="814985" y="317885"/>
                  </a:lnTo>
                  <a:lnTo>
                    <a:pt x="797280" y="329822"/>
                  </a:lnTo>
                  <a:lnTo>
                    <a:pt x="775599" y="3341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8" name="Google Shape;488;p34"/>
            <p:cNvSpPr/>
            <p:nvPr/>
          </p:nvSpPr>
          <p:spPr>
            <a:xfrm>
              <a:off x="6833699" y="2935149"/>
              <a:ext cx="831850" cy="334645"/>
            </a:xfrm>
            <a:custGeom>
              <a:rect b="b" l="l" r="r" t="t"/>
              <a:pathLst>
                <a:path extrusionOk="0" h="334645" w="831850">
                  <a:moveTo>
                    <a:pt x="0" y="55701"/>
                  </a:moveTo>
                  <a:lnTo>
                    <a:pt x="4377" y="34019"/>
                  </a:lnTo>
                  <a:lnTo>
                    <a:pt x="16314" y="16314"/>
                  </a:lnTo>
                  <a:lnTo>
                    <a:pt x="34019" y="4377"/>
                  </a:lnTo>
                  <a:lnTo>
                    <a:pt x="55700" y="0"/>
                  </a:lnTo>
                  <a:lnTo>
                    <a:pt x="775599" y="0"/>
                  </a:lnTo>
                  <a:lnTo>
                    <a:pt x="814984" y="16314"/>
                  </a:lnTo>
                  <a:lnTo>
                    <a:pt x="831299" y="55701"/>
                  </a:lnTo>
                  <a:lnTo>
                    <a:pt x="831299" y="278498"/>
                  </a:lnTo>
                  <a:lnTo>
                    <a:pt x="826922" y="300180"/>
                  </a:lnTo>
                  <a:lnTo>
                    <a:pt x="814985" y="317885"/>
                  </a:lnTo>
                  <a:lnTo>
                    <a:pt x="797280" y="329822"/>
                  </a:lnTo>
                  <a:lnTo>
                    <a:pt x="775599" y="334199"/>
                  </a:lnTo>
                  <a:lnTo>
                    <a:pt x="55700" y="334199"/>
                  </a:lnTo>
                  <a:lnTo>
                    <a:pt x="34019" y="329822"/>
                  </a:lnTo>
                  <a:lnTo>
                    <a:pt x="16314" y="317885"/>
                  </a:lnTo>
                  <a:lnTo>
                    <a:pt x="4377" y="300180"/>
                  </a:lnTo>
                  <a:lnTo>
                    <a:pt x="0" y="278498"/>
                  </a:lnTo>
                  <a:lnTo>
                    <a:pt x="0" y="55701"/>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9" name="Google Shape;489;p34"/>
            <p:cNvSpPr/>
            <p:nvPr/>
          </p:nvSpPr>
          <p:spPr>
            <a:xfrm>
              <a:off x="5461399" y="2932899"/>
              <a:ext cx="921385" cy="339090"/>
            </a:xfrm>
            <a:custGeom>
              <a:rect b="b" l="l" r="r" t="t"/>
              <a:pathLst>
                <a:path extrusionOk="0" h="339089" w="921385">
                  <a:moveTo>
                    <a:pt x="836324" y="338699"/>
                  </a:moveTo>
                  <a:lnTo>
                    <a:pt x="0" y="338699"/>
                  </a:lnTo>
                  <a:lnTo>
                    <a:pt x="84674" y="0"/>
                  </a:lnTo>
                  <a:lnTo>
                    <a:pt x="920999" y="0"/>
                  </a:lnTo>
                  <a:lnTo>
                    <a:pt x="836324" y="338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0" name="Google Shape;490;p34"/>
            <p:cNvSpPr/>
            <p:nvPr/>
          </p:nvSpPr>
          <p:spPr>
            <a:xfrm>
              <a:off x="5461399" y="2932899"/>
              <a:ext cx="921385" cy="339090"/>
            </a:xfrm>
            <a:custGeom>
              <a:rect b="b" l="l" r="r" t="t"/>
              <a:pathLst>
                <a:path extrusionOk="0" h="339089" w="921385">
                  <a:moveTo>
                    <a:pt x="0" y="338699"/>
                  </a:moveTo>
                  <a:lnTo>
                    <a:pt x="84674" y="0"/>
                  </a:lnTo>
                  <a:lnTo>
                    <a:pt x="920999" y="0"/>
                  </a:lnTo>
                  <a:lnTo>
                    <a:pt x="836324" y="338699"/>
                  </a:lnTo>
                  <a:lnTo>
                    <a:pt x="0" y="33869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91" name="Google Shape;491;p34"/>
          <p:cNvSpPr txBox="1"/>
          <p:nvPr/>
        </p:nvSpPr>
        <p:spPr>
          <a:xfrm>
            <a:off x="5663724" y="2961661"/>
            <a:ext cx="516890" cy="271145"/>
          </a:xfrm>
          <a:prstGeom prst="rect">
            <a:avLst/>
          </a:prstGeom>
          <a:noFill/>
          <a:ln>
            <a:noFill/>
          </a:ln>
        </p:spPr>
        <p:txBody>
          <a:bodyPr anchorCtr="0" anchor="t" bIns="0" lIns="0" spcFirstLastPara="1" rIns="0" wrap="square" tIns="10775">
            <a:spAutoFit/>
          </a:bodyPr>
          <a:lstStyle/>
          <a:p>
            <a:pPr indent="-90805" lvl="0" marL="102870" marR="5080" rtl="0" algn="l">
              <a:lnSpc>
                <a:spcPct val="1016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Connected  Socket</a:t>
            </a:r>
            <a:endParaRPr b="0" i="0" sz="800" u="none" cap="none" strike="noStrike">
              <a:solidFill>
                <a:srgbClr val="000000"/>
              </a:solidFill>
              <a:latin typeface="Arial"/>
              <a:ea typeface="Arial"/>
              <a:cs typeface="Arial"/>
              <a:sym typeface="Arial"/>
            </a:endParaRPr>
          </a:p>
        </p:txBody>
      </p:sp>
      <p:grpSp>
        <p:nvGrpSpPr>
          <p:cNvPr id="492" name="Google Shape;492;p34"/>
          <p:cNvGrpSpPr/>
          <p:nvPr/>
        </p:nvGrpSpPr>
        <p:grpSpPr>
          <a:xfrm>
            <a:off x="1103599" y="2267799"/>
            <a:ext cx="4400675" cy="965263"/>
            <a:chOff x="1103599" y="2267799"/>
            <a:chExt cx="4400675" cy="965263"/>
          </a:xfrm>
        </p:grpSpPr>
        <p:sp>
          <p:nvSpPr>
            <p:cNvPr id="493" name="Google Shape;493;p34"/>
            <p:cNvSpPr/>
            <p:nvPr/>
          </p:nvSpPr>
          <p:spPr>
            <a:xfrm>
              <a:off x="2546444" y="3102249"/>
              <a:ext cx="2957830" cy="114935"/>
            </a:xfrm>
            <a:custGeom>
              <a:rect b="b" l="l" r="r" t="t"/>
              <a:pathLst>
                <a:path extrusionOk="0" h="114935" w="2957829">
                  <a:moveTo>
                    <a:pt x="2957292" y="0"/>
                  </a:moveTo>
                  <a:lnTo>
                    <a:pt x="0" y="114783"/>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4" name="Google Shape;494;p34"/>
            <p:cNvSpPr/>
            <p:nvPr/>
          </p:nvSpPr>
          <p:spPr>
            <a:xfrm>
              <a:off x="2503251" y="3201312"/>
              <a:ext cx="43815" cy="31750"/>
            </a:xfrm>
            <a:custGeom>
              <a:rect b="b" l="l" r="r" t="t"/>
              <a:pathLst>
                <a:path extrusionOk="0" h="31750" w="43814">
                  <a:moveTo>
                    <a:pt x="43803" y="31441"/>
                  </a:moveTo>
                  <a:lnTo>
                    <a:pt x="0" y="17397"/>
                  </a:lnTo>
                  <a:lnTo>
                    <a:pt x="42582" y="0"/>
                  </a:lnTo>
                  <a:lnTo>
                    <a:pt x="43803" y="31441"/>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5" name="Google Shape;495;p34"/>
            <p:cNvSpPr/>
            <p:nvPr/>
          </p:nvSpPr>
          <p:spPr>
            <a:xfrm>
              <a:off x="2503251" y="3201312"/>
              <a:ext cx="43815" cy="31750"/>
            </a:xfrm>
            <a:custGeom>
              <a:rect b="b" l="l" r="r" t="t"/>
              <a:pathLst>
                <a:path extrusionOk="0" h="31750" w="43814">
                  <a:moveTo>
                    <a:pt x="42582" y="0"/>
                  </a:moveTo>
                  <a:lnTo>
                    <a:pt x="0" y="17397"/>
                  </a:lnTo>
                  <a:lnTo>
                    <a:pt x="43803" y="31441"/>
                  </a:lnTo>
                  <a:lnTo>
                    <a:pt x="42582"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6" name="Google Shape;496;p34"/>
            <p:cNvSpPr/>
            <p:nvPr/>
          </p:nvSpPr>
          <p:spPr>
            <a:xfrm>
              <a:off x="1103599" y="2267799"/>
              <a:ext cx="1386205" cy="572770"/>
            </a:xfrm>
            <a:custGeom>
              <a:rect b="b" l="l" r="r" t="t"/>
              <a:pathLst>
                <a:path extrusionOk="0" h="572769" w="1386205">
                  <a:moveTo>
                    <a:pt x="692849" y="572699"/>
                  </a:move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lnTo>
                    <a:pt x="3171" y="258772"/>
                  </a:lnTo>
                  <a:lnTo>
                    <a:pt x="27673" y="205962"/>
                  </a:lnTo>
                  <a:lnTo>
                    <a:pt x="74452" y="157079"/>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82528" y="313927"/>
                  </a:lnTo>
                  <a:lnTo>
                    <a:pt x="1358025" y="366737"/>
                  </a:lnTo>
                  <a:lnTo>
                    <a:pt x="1311247" y="415620"/>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close/>
                </a:path>
              </a:pathLst>
            </a:custGeom>
            <a:solidFill>
              <a:srgbClr val="EEEE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7" name="Google Shape;497;p34"/>
            <p:cNvSpPr/>
            <p:nvPr/>
          </p:nvSpPr>
          <p:spPr>
            <a:xfrm>
              <a:off x="1103599" y="2267799"/>
              <a:ext cx="1386205" cy="572770"/>
            </a:xfrm>
            <a:custGeom>
              <a:rect b="b" l="l" r="r" t="t"/>
              <a:pathLst>
                <a:path extrusionOk="0" h="572769" w="1386205">
                  <a:moveTo>
                    <a:pt x="0" y="286349"/>
                  </a:moveTo>
                  <a:lnTo>
                    <a:pt x="3171" y="258772"/>
                  </a:lnTo>
                  <a:lnTo>
                    <a:pt x="12493" y="231936"/>
                  </a:lnTo>
                  <a:lnTo>
                    <a:pt x="48423" y="180970"/>
                  </a:lnTo>
                  <a:lnTo>
                    <a:pt x="105469" y="134410"/>
                  </a:lnTo>
                  <a:lnTo>
                    <a:pt x="141184" y="113083"/>
                  </a:lnTo>
                  <a:lnTo>
                    <a:pt x="181307" y="93217"/>
                  </a:lnTo>
                  <a:lnTo>
                    <a:pt x="225547" y="74933"/>
                  </a:lnTo>
                  <a:lnTo>
                    <a:pt x="273614" y="58350"/>
                  </a:lnTo>
                  <a:lnTo>
                    <a:pt x="325218" y="43589"/>
                  </a:lnTo>
                  <a:lnTo>
                    <a:pt x="380068" y="30770"/>
                  </a:lnTo>
                  <a:lnTo>
                    <a:pt x="437874" y="20013"/>
                  </a:lnTo>
                  <a:lnTo>
                    <a:pt x="498345" y="11437"/>
                  </a:lnTo>
                  <a:lnTo>
                    <a:pt x="561192" y="5163"/>
                  </a:lnTo>
                  <a:lnTo>
                    <a:pt x="626123" y="1310"/>
                  </a:lnTo>
                  <a:lnTo>
                    <a:pt x="692849" y="0"/>
                  </a:lnTo>
                  <a:lnTo>
                    <a:pt x="759576" y="1310"/>
                  </a:lnTo>
                  <a:lnTo>
                    <a:pt x="824507" y="5163"/>
                  </a:lnTo>
                  <a:lnTo>
                    <a:pt x="887354" y="11437"/>
                  </a:lnTo>
                  <a:lnTo>
                    <a:pt x="947825" y="20013"/>
                  </a:lnTo>
                  <a:lnTo>
                    <a:pt x="1005631" y="30770"/>
                  </a:lnTo>
                  <a:lnTo>
                    <a:pt x="1060481" y="43589"/>
                  </a:lnTo>
                  <a:lnTo>
                    <a:pt x="1112085" y="58350"/>
                  </a:lnTo>
                  <a:lnTo>
                    <a:pt x="1160152" y="74933"/>
                  </a:lnTo>
                  <a:lnTo>
                    <a:pt x="1204392" y="93217"/>
                  </a:lnTo>
                  <a:lnTo>
                    <a:pt x="1244515" y="113083"/>
                  </a:lnTo>
                  <a:lnTo>
                    <a:pt x="1280230" y="134410"/>
                  </a:lnTo>
                  <a:lnTo>
                    <a:pt x="1311247" y="157079"/>
                  </a:lnTo>
                  <a:lnTo>
                    <a:pt x="1358025" y="205962"/>
                  </a:lnTo>
                  <a:lnTo>
                    <a:pt x="1382528" y="258772"/>
                  </a:lnTo>
                  <a:lnTo>
                    <a:pt x="1385699" y="286349"/>
                  </a:lnTo>
                  <a:lnTo>
                    <a:pt x="1373206" y="340763"/>
                  </a:lnTo>
                  <a:lnTo>
                    <a:pt x="1337276" y="391729"/>
                  </a:lnTo>
                  <a:lnTo>
                    <a:pt x="1280230" y="438289"/>
                  </a:lnTo>
                  <a:lnTo>
                    <a:pt x="1244515" y="459616"/>
                  </a:lnTo>
                  <a:lnTo>
                    <a:pt x="1204392" y="479482"/>
                  </a:lnTo>
                  <a:lnTo>
                    <a:pt x="1160152" y="497766"/>
                  </a:lnTo>
                  <a:lnTo>
                    <a:pt x="1112085" y="514349"/>
                  </a:lnTo>
                  <a:lnTo>
                    <a:pt x="1060481" y="529110"/>
                  </a:lnTo>
                  <a:lnTo>
                    <a:pt x="1005631" y="541929"/>
                  </a:lnTo>
                  <a:lnTo>
                    <a:pt x="947825" y="552686"/>
                  </a:lnTo>
                  <a:lnTo>
                    <a:pt x="887354" y="561262"/>
                  </a:lnTo>
                  <a:lnTo>
                    <a:pt x="824507" y="567536"/>
                  </a:lnTo>
                  <a:lnTo>
                    <a:pt x="759576" y="571389"/>
                  </a:lnTo>
                  <a:lnTo>
                    <a:pt x="692849" y="572699"/>
                  </a:lnTo>
                  <a:lnTo>
                    <a:pt x="626123" y="571389"/>
                  </a:lnTo>
                  <a:lnTo>
                    <a:pt x="561192" y="567536"/>
                  </a:lnTo>
                  <a:lnTo>
                    <a:pt x="498345" y="561262"/>
                  </a:lnTo>
                  <a:lnTo>
                    <a:pt x="437874" y="552686"/>
                  </a:lnTo>
                  <a:lnTo>
                    <a:pt x="380068" y="541929"/>
                  </a:lnTo>
                  <a:lnTo>
                    <a:pt x="325218" y="529110"/>
                  </a:lnTo>
                  <a:lnTo>
                    <a:pt x="273614" y="514349"/>
                  </a:lnTo>
                  <a:lnTo>
                    <a:pt x="225547" y="497766"/>
                  </a:lnTo>
                  <a:lnTo>
                    <a:pt x="181307" y="479482"/>
                  </a:lnTo>
                  <a:lnTo>
                    <a:pt x="141184" y="459616"/>
                  </a:lnTo>
                  <a:lnTo>
                    <a:pt x="105469" y="438289"/>
                  </a:lnTo>
                  <a:lnTo>
                    <a:pt x="74452" y="415620"/>
                  </a:lnTo>
                  <a:lnTo>
                    <a:pt x="27673" y="366737"/>
                  </a:lnTo>
                  <a:lnTo>
                    <a:pt x="3171" y="313927"/>
                  </a:lnTo>
                  <a:lnTo>
                    <a:pt x="0" y="2863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98" name="Google Shape;498;p34"/>
          <p:cNvSpPr txBox="1"/>
          <p:nvPr/>
        </p:nvSpPr>
        <p:spPr>
          <a:xfrm>
            <a:off x="1482491" y="2429563"/>
            <a:ext cx="62801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2</a:t>
            </a:r>
            <a:endParaRPr b="0" i="0" sz="1400" u="none" cap="none" strike="noStrike">
              <a:solidFill>
                <a:srgbClr val="000000"/>
              </a:solidFill>
              <a:latin typeface="Arial"/>
              <a:ea typeface="Arial"/>
              <a:cs typeface="Arial"/>
              <a:sym typeface="Arial"/>
            </a:endParaRPr>
          </a:p>
        </p:txBody>
      </p:sp>
      <p:grpSp>
        <p:nvGrpSpPr>
          <p:cNvPr id="499" name="Google Shape;499;p34"/>
          <p:cNvGrpSpPr/>
          <p:nvPr/>
        </p:nvGrpSpPr>
        <p:grpSpPr>
          <a:xfrm>
            <a:off x="2489299" y="2538417"/>
            <a:ext cx="3001065" cy="31750"/>
            <a:chOff x="2489299" y="2538417"/>
            <a:chExt cx="3001065" cy="31750"/>
          </a:xfrm>
        </p:grpSpPr>
        <p:sp>
          <p:nvSpPr>
            <p:cNvPr id="500" name="Google Shape;500;p34"/>
            <p:cNvSpPr/>
            <p:nvPr/>
          </p:nvSpPr>
          <p:spPr>
            <a:xfrm>
              <a:off x="2489299" y="2554149"/>
              <a:ext cx="2957830" cy="0"/>
            </a:xfrm>
            <a:custGeom>
              <a:rect b="b" l="l" r="r" t="t"/>
              <a:pathLst>
                <a:path extrusionOk="0" h="120000" w="2957829">
                  <a:moveTo>
                    <a:pt x="0" y="0"/>
                  </a:moveTo>
                  <a:lnTo>
                    <a:pt x="2957249"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1" name="Google Shape;501;p34"/>
            <p:cNvSpPr/>
            <p:nvPr/>
          </p:nvSpPr>
          <p:spPr>
            <a:xfrm>
              <a:off x="5446549" y="2538417"/>
              <a:ext cx="43815" cy="31750"/>
            </a:xfrm>
            <a:custGeom>
              <a:rect b="b" l="l" r="r" t="t"/>
              <a:pathLst>
                <a:path extrusionOk="0" h="31750" w="43814">
                  <a:moveTo>
                    <a:pt x="0" y="31465"/>
                  </a:moveTo>
                  <a:lnTo>
                    <a:pt x="0" y="0"/>
                  </a:lnTo>
                  <a:lnTo>
                    <a:pt x="43225" y="15732"/>
                  </a:lnTo>
                  <a:lnTo>
                    <a:pt x="0" y="31465"/>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2" name="Google Shape;502;p34"/>
            <p:cNvSpPr/>
            <p:nvPr/>
          </p:nvSpPr>
          <p:spPr>
            <a:xfrm>
              <a:off x="5446549" y="2538417"/>
              <a:ext cx="43815" cy="31750"/>
            </a:xfrm>
            <a:custGeom>
              <a:rect b="b" l="l" r="r" t="t"/>
              <a:pathLst>
                <a:path extrusionOk="0" h="31750" w="43814">
                  <a:moveTo>
                    <a:pt x="0" y="31465"/>
                  </a:moveTo>
                  <a:lnTo>
                    <a:pt x="43225" y="15732"/>
                  </a:lnTo>
                  <a:lnTo>
                    <a:pt x="0" y="0"/>
                  </a:lnTo>
                  <a:lnTo>
                    <a:pt x="0" y="314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03" name="Google Shape;503;p34"/>
          <p:cNvSpPr txBox="1"/>
          <p:nvPr/>
        </p:nvSpPr>
        <p:spPr>
          <a:xfrm>
            <a:off x="3113449" y="2335745"/>
            <a:ext cx="1155065"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Connection Request</a:t>
            </a:r>
            <a:endParaRPr b="0" i="0" sz="1000" u="none" cap="none" strike="noStrike">
              <a:solidFill>
                <a:srgbClr val="000000"/>
              </a:solidFill>
              <a:latin typeface="Trebuchet MS"/>
              <a:ea typeface="Trebuchet MS"/>
              <a:cs typeface="Trebuchet MS"/>
              <a:sym typeface="Trebuchet MS"/>
            </a:endParaRPr>
          </a:p>
        </p:txBody>
      </p:sp>
      <p:sp>
        <p:nvSpPr>
          <p:cNvPr id="504" name="Google Shape;504;p34"/>
          <p:cNvSpPr txBox="1"/>
          <p:nvPr/>
        </p:nvSpPr>
        <p:spPr>
          <a:xfrm>
            <a:off x="3113450" y="2640550"/>
            <a:ext cx="5340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rebuchet MS"/>
                <a:ea typeface="Trebuchet MS"/>
                <a:cs typeface="Trebuchet MS"/>
                <a:sym typeface="Trebuchet MS"/>
              </a:rPr>
              <a:t>IP:Port</a:t>
            </a:r>
            <a:endParaRPr b="0" i="0" sz="1000" u="none" cap="none" strike="noStrike">
              <a:solidFill>
                <a:srgbClr val="000000"/>
              </a:solidFill>
              <a:latin typeface="Trebuchet MS"/>
              <a:ea typeface="Trebuchet MS"/>
              <a:cs typeface="Trebuchet MS"/>
              <a:sym typeface="Trebuchet MS"/>
            </a:endParaRPr>
          </a:p>
        </p:txBody>
      </p:sp>
      <p:sp>
        <p:nvSpPr>
          <p:cNvPr id="505" name="Google Shape;505;p34"/>
          <p:cNvSpPr txBox="1"/>
          <p:nvPr>
            <p:ph type="title"/>
          </p:nvPr>
        </p:nvSpPr>
        <p:spPr>
          <a:xfrm>
            <a:off x="362850" y="228275"/>
            <a:ext cx="47523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Multi threaded TCP server</a:t>
            </a:r>
            <a:endParaRPr sz="2800"/>
          </a:p>
        </p:txBody>
      </p:sp>
      <p:sp>
        <p:nvSpPr>
          <p:cNvPr id="506" name="Google Shape;506;p34"/>
          <p:cNvSpPr txBox="1"/>
          <p:nvPr/>
        </p:nvSpPr>
        <p:spPr>
          <a:xfrm>
            <a:off x="6968849" y="3016375"/>
            <a:ext cx="534000" cy="2745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rgbClr val="000000"/>
              </a:buClr>
              <a:buSzPts val="1700"/>
              <a:buFont typeface="Arial"/>
              <a:buNone/>
            </a:pPr>
            <a:r>
              <a:rPr b="0" baseline="30000" i="0" lang="en" sz="1700" u="none" cap="none" strike="noStrike">
                <a:solidFill>
                  <a:srgbClr val="000000"/>
                </a:solidFill>
                <a:latin typeface="Arial"/>
                <a:ea typeface="Arial"/>
                <a:cs typeface="Arial"/>
                <a:sym typeface="Arial"/>
              </a:rPr>
              <a:t>Thread</a:t>
            </a:r>
            <a:endParaRPr b="0" i="0" sz="1700" u="none" cap="none" strike="noStrike">
              <a:solidFill>
                <a:srgbClr val="000000"/>
              </a:solidFill>
              <a:latin typeface="Arial"/>
              <a:ea typeface="Arial"/>
              <a:cs typeface="Arial"/>
              <a:sym typeface="Arial"/>
            </a:endParaRPr>
          </a:p>
        </p:txBody>
      </p:sp>
      <p:sp>
        <p:nvSpPr>
          <p:cNvPr id="507" name="Google Shape;507;p34"/>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cxnSp>
        <p:nvCxnSpPr>
          <p:cNvPr id="508" name="Google Shape;508;p34"/>
          <p:cNvCxnSpPr/>
          <p:nvPr/>
        </p:nvCxnSpPr>
        <p:spPr>
          <a:xfrm rot="10800000">
            <a:off x="6348300" y="3105275"/>
            <a:ext cx="481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62850" y="228275"/>
            <a:ext cx="6813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What is a socket?</a:t>
            </a:r>
            <a:endParaRPr sz="2800"/>
          </a:p>
        </p:txBody>
      </p:sp>
      <p:sp>
        <p:nvSpPr>
          <p:cNvPr id="72" name="Google Shape;72;p4"/>
          <p:cNvSpPr txBox="1"/>
          <p:nvPr/>
        </p:nvSpPr>
        <p:spPr>
          <a:xfrm>
            <a:off x="426326" y="947750"/>
            <a:ext cx="8127900" cy="607500"/>
          </a:xfrm>
          <a:prstGeom prst="rect">
            <a:avLst/>
          </a:prstGeom>
          <a:noFill/>
          <a:ln>
            <a:noFill/>
          </a:ln>
        </p:spPr>
        <p:txBody>
          <a:bodyPr anchorCtr="0" anchor="t" bIns="0" lIns="0" spcFirstLastPara="1" rIns="0" wrap="square" tIns="52700">
            <a:spAutoFit/>
          </a:bodyPr>
          <a:lstStyle/>
          <a:p>
            <a:pPr indent="-342900" lvl="0" marL="457200" marR="0" rtl="0" algn="l">
              <a:lnSpc>
                <a:spcPct val="100000"/>
              </a:lnSpc>
              <a:spcBef>
                <a:spcPts val="0"/>
              </a:spcBef>
              <a:spcAft>
                <a:spcPts val="0"/>
              </a:spcAft>
              <a:buClr>
                <a:schemeClr val="dk1"/>
              </a:buClr>
              <a:buSzPts val="1800"/>
              <a:buFont typeface="Trebuchet MS"/>
              <a:buChar char="●"/>
            </a:pPr>
            <a:r>
              <a:rPr b="0" i="0" lang="en" sz="1800" u="none" cap="none" strike="noStrike">
                <a:solidFill>
                  <a:schemeClr val="dk1"/>
                </a:solidFill>
                <a:latin typeface="Trebuchet MS"/>
                <a:ea typeface="Trebuchet MS"/>
                <a:cs typeface="Trebuchet MS"/>
                <a:sym typeface="Trebuchet MS"/>
              </a:rPr>
              <a:t>For communicating between processes of same machine or different machines</a:t>
            </a:r>
            <a:endParaRPr b="0" i="0" sz="1800" u="none" cap="none" strike="noStrike">
              <a:solidFill>
                <a:schemeClr val="dk1"/>
              </a:solidFill>
              <a:latin typeface="Trebuchet MS"/>
              <a:ea typeface="Trebuchet MS"/>
              <a:cs typeface="Trebuchet MS"/>
              <a:sym typeface="Trebuchet MS"/>
            </a:endParaRPr>
          </a:p>
        </p:txBody>
      </p:sp>
      <p:pic>
        <p:nvPicPr>
          <p:cNvPr id="73" name="Google Shape;73;p4"/>
          <p:cNvPicPr preferRelativeResize="0"/>
          <p:nvPr/>
        </p:nvPicPr>
        <p:blipFill rotWithShape="1">
          <a:blip r:embed="rId3">
            <a:alphaModFix/>
          </a:blip>
          <a:srcRect b="0" l="0" r="0" t="0"/>
          <a:stretch/>
        </p:blipFill>
        <p:spPr>
          <a:xfrm>
            <a:off x="1096350" y="1977460"/>
            <a:ext cx="3153239" cy="2141872"/>
          </a:xfrm>
          <a:prstGeom prst="rect">
            <a:avLst/>
          </a:prstGeom>
          <a:noFill/>
          <a:ln>
            <a:noFill/>
          </a:ln>
        </p:spPr>
      </p:pic>
      <p:pic>
        <p:nvPicPr>
          <p:cNvPr id="74" name="Google Shape;74;p4"/>
          <p:cNvPicPr preferRelativeResize="0"/>
          <p:nvPr/>
        </p:nvPicPr>
        <p:blipFill rotWithShape="1">
          <a:blip r:embed="rId4">
            <a:alphaModFix/>
          </a:blip>
          <a:srcRect b="0" l="0" r="0" t="0"/>
          <a:stretch/>
        </p:blipFill>
        <p:spPr>
          <a:xfrm>
            <a:off x="5316399" y="2012450"/>
            <a:ext cx="2680876" cy="1781325"/>
          </a:xfrm>
          <a:prstGeom prst="rect">
            <a:avLst/>
          </a:prstGeom>
          <a:noFill/>
          <a:ln>
            <a:noFill/>
          </a:ln>
        </p:spPr>
      </p:pic>
      <p:sp>
        <p:nvSpPr>
          <p:cNvPr id="75" name="Google Shape;75;p4"/>
          <p:cNvSpPr txBox="1"/>
          <p:nvPr/>
        </p:nvSpPr>
        <p:spPr>
          <a:xfrm>
            <a:off x="6020725" y="3889925"/>
            <a:ext cx="186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Electric socket</a:t>
            </a:r>
            <a:endParaRPr b="0" i="0" sz="1400" u="none" cap="none" strike="noStrike">
              <a:solidFill>
                <a:schemeClr val="dk1"/>
              </a:solidFill>
              <a:latin typeface="Arial"/>
              <a:ea typeface="Arial"/>
              <a:cs typeface="Arial"/>
              <a:sym typeface="Arial"/>
            </a:endParaRPr>
          </a:p>
        </p:txBody>
      </p:sp>
      <p:cxnSp>
        <p:nvCxnSpPr>
          <p:cNvPr id="76" name="Google Shape;76;p4"/>
          <p:cNvCxnSpPr/>
          <p:nvPr/>
        </p:nvCxnSpPr>
        <p:spPr>
          <a:xfrm flipH="1">
            <a:off x="7145800" y="1881775"/>
            <a:ext cx="144300" cy="765900"/>
          </a:xfrm>
          <a:prstGeom prst="straightConnector1">
            <a:avLst/>
          </a:prstGeom>
          <a:noFill/>
          <a:ln cap="flat" cmpd="sng" w="38100">
            <a:solidFill>
              <a:schemeClr val="dk1"/>
            </a:solidFill>
            <a:prstDash val="solid"/>
            <a:round/>
            <a:headEnd len="sm" w="sm" type="none"/>
            <a:tailEnd len="med" w="med" type="triangle"/>
          </a:ln>
        </p:spPr>
      </p:cxnSp>
      <p:cxnSp>
        <p:nvCxnSpPr>
          <p:cNvPr id="77" name="Google Shape;77;p4"/>
          <p:cNvCxnSpPr/>
          <p:nvPr/>
        </p:nvCxnSpPr>
        <p:spPr>
          <a:xfrm flipH="1">
            <a:off x="6104100" y="1798125"/>
            <a:ext cx="935100" cy="852300"/>
          </a:xfrm>
          <a:prstGeom prst="straightConnector1">
            <a:avLst/>
          </a:prstGeom>
          <a:noFill/>
          <a:ln cap="flat" cmpd="sng" w="38100">
            <a:solidFill>
              <a:schemeClr val="dk1"/>
            </a:solidFill>
            <a:prstDash val="solid"/>
            <a:round/>
            <a:headEnd len="sm" w="sm" type="none"/>
            <a:tailEnd len="med" w="med" type="triangle"/>
          </a:ln>
        </p:spPr>
      </p:cxnSp>
      <p:sp>
        <p:nvSpPr>
          <p:cNvPr id="78" name="Google Shape;78;p4"/>
          <p:cNvSpPr txBox="1"/>
          <p:nvPr/>
        </p:nvSpPr>
        <p:spPr>
          <a:xfrm>
            <a:off x="7087525" y="1451525"/>
            <a:ext cx="135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Multiple Ports</a:t>
            </a:r>
            <a:endParaRPr b="0" i="0" sz="1400" u="none" cap="none" strike="noStrike">
              <a:solidFill>
                <a:schemeClr val="dk1"/>
              </a:solidFill>
              <a:latin typeface="Arial"/>
              <a:ea typeface="Arial"/>
              <a:cs typeface="Arial"/>
              <a:sym typeface="Arial"/>
            </a:endParaRPr>
          </a:p>
        </p:txBody>
      </p:sp>
      <p:sp>
        <p:nvSpPr>
          <p:cNvPr id="79" name="Google Shape;79;p4"/>
          <p:cNvSpPr txBox="1"/>
          <p:nvPr>
            <p:ph idx="11" type="ftr"/>
          </p:nvPr>
        </p:nvSpPr>
        <p:spPr>
          <a:xfrm>
            <a:off x="1273945" y="4783455"/>
            <a:ext cx="7173179" cy="184666"/>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 sz="1200"/>
              <a:t>These slides are adapted from CN course in 2022 Monsoon semester.</a:t>
            </a:r>
            <a:endParaRPr sz="1200"/>
          </a:p>
        </p:txBody>
      </p:sp>
      <p:sp>
        <p:nvSpPr>
          <p:cNvPr id="80" name="Google Shape;80;p4"/>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2f623922bdf_1_69"/>
          <p:cNvSpPr txBox="1"/>
          <p:nvPr>
            <p:ph type="title"/>
          </p:nvPr>
        </p:nvSpPr>
        <p:spPr>
          <a:xfrm>
            <a:off x="362850" y="228275"/>
            <a:ext cx="47523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TCP DEMO</a:t>
            </a:r>
            <a:endParaRPr sz="2800"/>
          </a:p>
        </p:txBody>
      </p:sp>
      <p:sp>
        <p:nvSpPr>
          <p:cNvPr id="514" name="Google Shape;514;g2f623922bdf_1_69"/>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
        <p:nvSpPr>
          <p:cNvPr id="515" name="Google Shape;515;g2f623922bdf_1_69"/>
          <p:cNvSpPr txBox="1"/>
          <p:nvPr/>
        </p:nvSpPr>
        <p:spPr>
          <a:xfrm>
            <a:off x="592125" y="1254300"/>
            <a:ext cx="7279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Github link: </a:t>
            </a:r>
            <a:r>
              <a:rPr lang="en" sz="1800" u="sng">
                <a:solidFill>
                  <a:schemeClr val="hlink"/>
                </a:solidFill>
                <a:latin typeface="Calibri"/>
                <a:ea typeface="Calibri"/>
                <a:cs typeface="Calibri"/>
                <a:sym typeface="Calibri"/>
                <a:hlinkClick r:id="rId3"/>
              </a:rPr>
              <a:t>https://github.com/AkankshaSingal8/socket_programming.git</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f623922bdf_1_0"/>
          <p:cNvSpPr txBox="1"/>
          <p:nvPr>
            <p:ph type="title"/>
          </p:nvPr>
        </p:nvSpPr>
        <p:spPr>
          <a:xfrm>
            <a:off x="622375" y="2149925"/>
            <a:ext cx="8116200" cy="1108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https://www.youtube.com/watch?v=_iHMMo7SDfQ&amp;t=640s</a:t>
            </a:r>
            <a:endParaRPr/>
          </a:p>
        </p:txBody>
      </p:sp>
      <p:sp>
        <p:nvSpPr>
          <p:cNvPr id="521" name="Google Shape;521;g2f623922bdf_1_0"/>
          <p:cNvSpPr txBox="1"/>
          <p:nvPr>
            <p:ph idx="1" type="body"/>
          </p:nvPr>
        </p:nvSpPr>
        <p:spPr>
          <a:xfrm>
            <a:off x="405486" y="1176350"/>
            <a:ext cx="83331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Video Lecture on Socket Programming by Prof. Jim Kurose</a:t>
            </a:r>
            <a:endParaRPr/>
          </a:p>
        </p:txBody>
      </p:sp>
      <p:sp>
        <p:nvSpPr>
          <p:cNvPr id="522" name="Google Shape;522;g2f623922bdf_1_0"/>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7"/>
          <p:cNvSpPr txBox="1"/>
          <p:nvPr>
            <p:ph type="title"/>
          </p:nvPr>
        </p:nvSpPr>
        <p:spPr>
          <a:xfrm>
            <a:off x="362850" y="228275"/>
            <a:ext cx="28569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400">
                <a:latin typeface="Arial"/>
                <a:ea typeface="Arial"/>
                <a:cs typeface="Arial"/>
                <a:sym typeface="Arial"/>
              </a:rPr>
              <a:t>References</a:t>
            </a:r>
            <a:endParaRPr sz="2400">
              <a:latin typeface="Arial"/>
              <a:ea typeface="Arial"/>
              <a:cs typeface="Arial"/>
              <a:sym typeface="Arial"/>
            </a:endParaRPr>
          </a:p>
        </p:txBody>
      </p:sp>
      <p:sp>
        <p:nvSpPr>
          <p:cNvPr id="528" name="Google Shape;528;p37"/>
          <p:cNvSpPr txBox="1"/>
          <p:nvPr/>
        </p:nvSpPr>
        <p:spPr>
          <a:xfrm>
            <a:off x="384725" y="990800"/>
            <a:ext cx="7008000" cy="2679323"/>
          </a:xfrm>
          <a:prstGeom prst="rect">
            <a:avLst/>
          </a:prstGeom>
          <a:noFill/>
          <a:ln>
            <a:noFill/>
          </a:ln>
        </p:spPr>
        <p:txBody>
          <a:bodyPr anchorCtr="0" anchor="t" bIns="0" lIns="0" spcFirstLastPara="1" rIns="0" wrap="square" tIns="12700">
            <a:spAutoFit/>
          </a:bodyPr>
          <a:lstStyle/>
          <a:p>
            <a:pPr indent="-304800" lvl="0" marL="457200" marR="0" rtl="0" algn="l">
              <a:lnSpc>
                <a:spcPct val="100000"/>
              </a:lnSpc>
              <a:spcBef>
                <a:spcPts val="0"/>
              </a:spcBef>
              <a:spcAft>
                <a:spcPts val="0"/>
              </a:spcAft>
              <a:buClr>
                <a:srgbClr val="000000"/>
              </a:buClr>
              <a:buSzPts val="1200"/>
              <a:buFont typeface="Roboto"/>
              <a:buChar char="●"/>
            </a:pPr>
            <a:r>
              <a:rPr b="0" i="0" lang="en" sz="1200" u="sng" cap="none" strike="noStrike">
                <a:solidFill>
                  <a:schemeClr val="hlink"/>
                </a:solidFill>
                <a:latin typeface="Roboto"/>
                <a:ea typeface="Roboto"/>
                <a:cs typeface="Roboto"/>
                <a:sym typeface="Roboto"/>
                <a:hlinkClick r:id="rId3"/>
              </a:rPr>
              <a:t>LibC wrapper on socket system call</a:t>
            </a:r>
            <a:endParaRPr b="0" i="0" sz="1200" u="none" cap="none" strike="noStrike">
              <a:solidFill>
                <a:srgbClr val="000000"/>
              </a:solidFill>
              <a:latin typeface="Roboto"/>
              <a:ea typeface="Roboto"/>
              <a:cs typeface="Roboto"/>
              <a:sym typeface="Roboto"/>
            </a:endParaRPr>
          </a:p>
          <a:p>
            <a:pPr indent="-304800" lvl="0" marL="457200" marR="5080" rtl="0" algn="l">
              <a:lnSpc>
                <a:spcPct val="224000"/>
              </a:lnSpc>
              <a:spcBef>
                <a:spcPts val="0"/>
              </a:spcBef>
              <a:spcAft>
                <a:spcPts val="0"/>
              </a:spcAft>
              <a:buClr>
                <a:srgbClr val="000000"/>
              </a:buClr>
              <a:buSzPts val="1200"/>
              <a:buFont typeface="Roboto"/>
              <a:buChar char="●"/>
            </a:pPr>
            <a:r>
              <a:rPr b="0" i="0" lang="en" sz="1200" u="sng" cap="none" strike="noStrike">
                <a:solidFill>
                  <a:schemeClr val="hlink"/>
                </a:solidFill>
                <a:latin typeface="Roboto"/>
                <a:ea typeface="Roboto"/>
                <a:cs typeface="Roboto"/>
                <a:sym typeface="Roboto"/>
                <a:hlinkClick r:id="rId4"/>
              </a:rPr>
              <a:t>LibC wrapper on bind system call </a:t>
            </a:r>
            <a:r>
              <a:rPr b="0" i="0" lang="en" sz="1200" u="none" cap="none" strike="noStrike">
                <a:solidFill>
                  <a:srgbClr val="0097A7"/>
                </a:solidFill>
                <a:latin typeface="Roboto"/>
                <a:ea typeface="Roboto"/>
                <a:cs typeface="Roboto"/>
                <a:sym typeface="Roboto"/>
              </a:rPr>
              <a:t> </a:t>
            </a:r>
            <a:endParaRPr b="0" i="0" sz="1200" u="none" cap="none" strike="noStrike">
              <a:solidFill>
                <a:srgbClr val="0097A7"/>
              </a:solidFill>
              <a:latin typeface="Roboto"/>
              <a:ea typeface="Roboto"/>
              <a:cs typeface="Roboto"/>
              <a:sym typeface="Roboto"/>
            </a:endParaRPr>
          </a:p>
          <a:p>
            <a:pPr indent="-304800" lvl="0" marL="457200" marR="5080" rtl="0" algn="l">
              <a:lnSpc>
                <a:spcPct val="224000"/>
              </a:lnSpc>
              <a:spcBef>
                <a:spcPts val="0"/>
              </a:spcBef>
              <a:spcAft>
                <a:spcPts val="0"/>
              </a:spcAft>
              <a:buClr>
                <a:srgbClr val="000000"/>
              </a:buClr>
              <a:buSzPts val="1200"/>
              <a:buFont typeface="Roboto"/>
              <a:buChar char="●"/>
            </a:pPr>
            <a:r>
              <a:rPr b="0" i="0" lang="en" sz="1200" u="sng" cap="none" strike="noStrike">
                <a:solidFill>
                  <a:schemeClr val="hlink"/>
                </a:solidFill>
                <a:latin typeface="Roboto"/>
                <a:ea typeface="Roboto"/>
                <a:cs typeface="Roboto"/>
                <a:sym typeface="Roboto"/>
                <a:hlinkClick r:id="rId5"/>
              </a:rPr>
              <a:t>LibC wrapper on listen system call </a:t>
            </a:r>
            <a:r>
              <a:rPr b="0" i="0" lang="en" sz="1200" u="none" cap="none" strike="noStrike">
                <a:solidFill>
                  <a:srgbClr val="0097A7"/>
                </a:solidFill>
                <a:latin typeface="Roboto"/>
                <a:ea typeface="Roboto"/>
                <a:cs typeface="Roboto"/>
                <a:sym typeface="Roboto"/>
              </a:rPr>
              <a:t> </a:t>
            </a:r>
            <a:endParaRPr b="0" i="0" sz="1200" u="none" cap="none" strike="noStrike">
              <a:solidFill>
                <a:srgbClr val="0097A7"/>
              </a:solidFill>
              <a:latin typeface="Roboto"/>
              <a:ea typeface="Roboto"/>
              <a:cs typeface="Roboto"/>
              <a:sym typeface="Roboto"/>
            </a:endParaRPr>
          </a:p>
          <a:p>
            <a:pPr indent="-304800" lvl="0" marL="457200" marR="5080" rtl="0" algn="l">
              <a:lnSpc>
                <a:spcPct val="224000"/>
              </a:lnSpc>
              <a:spcBef>
                <a:spcPts val="0"/>
              </a:spcBef>
              <a:spcAft>
                <a:spcPts val="0"/>
              </a:spcAft>
              <a:buClr>
                <a:srgbClr val="000000"/>
              </a:buClr>
              <a:buSzPts val="1200"/>
              <a:buFont typeface="Roboto"/>
              <a:buChar char="●"/>
            </a:pPr>
            <a:r>
              <a:rPr b="0" i="0" lang="en" sz="1200" u="sng" cap="none" strike="noStrike">
                <a:solidFill>
                  <a:schemeClr val="hlink"/>
                </a:solidFill>
                <a:latin typeface="Roboto"/>
                <a:ea typeface="Roboto"/>
                <a:cs typeface="Roboto"/>
                <a:sym typeface="Roboto"/>
                <a:hlinkClick r:id="rId6"/>
              </a:rPr>
              <a:t>LibC wrapper on accept system call </a:t>
            </a:r>
            <a:r>
              <a:rPr b="0" i="0" lang="en" sz="1200" u="none" cap="none" strike="noStrike">
                <a:solidFill>
                  <a:srgbClr val="0097A7"/>
                </a:solidFill>
                <a:latin typeface="Roboto"/>
                <a:ea typeface="Roboto"/>
                <a:cs typeface="Roboto"/>
                <a:sym typeface="Roboto"/>
              </a:rPr>
              <a:t> </a:t>
            </a:r>
            <a:endParaRPr b="0" i="0" sz="1200" u="none" cap="none" strike="noStrike">
              <a:solidFill>
                <a:srgbClr val="0097A7"/>
              </a:solidFill>
              <a:latin typeface="Roboto"/>
              <a:ea typeface="Roboto"/>
              <a:cs typeface="Roboto"/>
              <a:sym typeface="Roboto"/>
            </a:endParaRPr>
          </a:p>
          <a:p>
            <a:pPr indent="-304800" lvl="0" marL="457200" marR="5080" rtl="0" algn="l">
              <a:lnSpc>
                <a:spcPct val="224000"/>
              </a:lnSpc>
              <a:spcBef>
                <a:spcPts val="0"/>
              </a:spcBef>
              <a:spcAft>
                <a:spcPts val="0"/>
              </a:spcAft>
              <a:buClr>
                <a:srgbClr val="000000"/>
              </a:buClr>
              <a:buSzPts val="1200"/>
              <a:buFont typeface="Roboto"/>
              <a:buChar char="●"/>
            </a:pPr>
            <a:r>
              <a:rPr b="0" i="0" lang="en" sz="1200" u="sng" cap="none" strike="noStrike">
                <a:solidFill>
                  <a:schemeClr val="hlink"/>
                </a:solidFill>
                <a:latin typeface="Roboto"/>
                <a:ea typeface="Roboto"/>
                <a:cs typeface="Roboto"/>
                <a:sym typeface="Roboto"/>
                <a:hlinkClick r:id="rId7"/>
              </a:rPr>
              <a:t>LibC wrapper on connect system call </a:t>
            </a:r>
            <a:r>
              <a:rPr b="0" i="0" lang="en" sz="1200" u="none" cap="none" strike="noStrike">
                <a:solidFill>
                  <a:srgbClr val="0097A7"/>
                </a:solidFill>
                <a:latin typeface="Roboto"/>
                <a:ea typeface="Roboto"/>
                <a:cs typeface="Roboto"/>
                <a:sym typeface="Roboto"/>
              </a:rPr>
              <a:t> </a:t>
            </a:r>
            <a:endParaRPr b="0" i="0" sz="1200" u="none" cap="none" strike="noStrike">
              <a:solidFill>
                <a:srgbClr val="0097A7"/>
              </a:solidFill>
              <a:latin typeface="Roboto"/>
              <a:ea typeface="Roboto"/>
              <a:cs typeface="Roboto"/>
              <a:sym typeface="Roboto"/>
            </a:endParaRPr>
          </a:p>
          <a:p>
            <a:pPr indent="-304800" lvl="0" marL="457200" marR="5080" rtl="0" algn="l">
              <a:lnSpc>
                <a:spcPct val="224000"/>
              </a:lnSpc>
              <a:spcBef>
                <a:spcPts val="0"/>
              </a:spcBef>
              <a:spcAft>
                <a:spcPts val="0"/>
              </a:spcAft>
              <a:buClr>
                <a:srgbClr val="000000"/>
              </a:buClr>
              <a:buSzPts val="1200"/>
              <a:buFont typeface="Roboto"/>
              <a:buChar char="●"/>
            </a:pPr>
            <a:r>
              <a:rPr b="0" i="0" lang="en" sz="1200" u="sng" cap="none" strike="noStrike">
                <a:solidFill>
                  <a:schemeClr val="hlink"/>
                </a:solidFill>
                <a:latin typeface="Roboto"/>
                <a:ea typeface="Roboto"/>
                <a:cs typeface="Roboto"/>
                <a:sym typeface="Roboto"/>
                <a:hlinkClick r:id="rId8"/>
              </a:rPr>
              <a:t>Concurrent Server</a:t>
            </a:r>
            <a:endParaRPr b="0" i="0" sz="1200" u="none" cap="none" strike="noStrike">
              <a:solidFill>
                <a:srgbClr val="0097A7"/>
              </a:solidFill>
              <a:latin typeface="Roboto"/>
              <a:ea typeface="Roboto"/>
              <a:cs typeface="Roboto"/>
              <a:sym typeface="Roboto"/>
            </a:endParaRPr>
          </a:p>
          <a:p>
            <a:pPr indent="-304800" lvl="0" marL="457200" marR="180975" rtl="0" algn="l">
              <a:lnSpc>
                <a:spcPct val="224000"/>
              </a:lnSpc>
              <a:spcBef>
                <a:spcPts val="0"/>
              </a:spcBef>
              <a:spcAft>
                <a:spcPts val="0"/>
              </a:spcAft>
              <a:buClr>
                <a:srgbClr val="000000"/>
              </a:buClr>
              <a:buSzPts val="1200"/>
              <a:buFont typeface="Roboto"/>
              <a:buChar char="●"/>
            </a:pPr>
            <a:r>
              <a:rPr b="0" i="0" lang="en" sz="1200" u="sng" cap="none" strike="noStrike">
                <a:solidFill>
                  <a:schemeClr val="hlink"/>
                </a:solidFill>
                <a:latin typeface="Roboto"/>
                <a:ea typeface="Roboto"/>
                <a:cs typeface="Roboto"/>
                <a:sym typeface="Roboto"/>
                <a:hlinkClick r:id="rId9"/>
              </a:rPr>
              <a:t>Linux Programming Interface</a:t>
            </a:r>
            <a:endParaRPr b="0" i="0" sz="1200" u="none" cap="none" strike="noStrike">
              <a:solidFill>
                <a:srgbClr val="000000"/>
              </a:solidFill>
              <a:latin typeface="Roboto"/>
              <a:ea typeface="Roboto"/>
              <a:cs typeface="Roboto"/>
              <a:sym typeface="Roboto"/>
            </a:endParaRPr>
          </a:p>
        </p:txBody>
      </p:sp>
      <p:sp>
        <p:nvSpPr>
          <p:cNvPr id="529" name="Google Shape;529;p3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362850" y="228275"/>
            <a:ext cx="6813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What is a socket?</a:t>
            </a:r>
            <a:endParaRPr sz="2800"/>
          </a:p>
        </p:txBody>
      </p:sp>
      <p:sp>
        <p:nvSpPr>
          <p:cNvPr id="86" name="Google Shape;86;p5"/>
          <p:cNvSpPr txBox="1"/>
          <p:nvPr/>
        </p:nvSpPr>
        <p:spPr>
          <a:xfrm>
            <a:off x="426326" y="947750"/>
            <a:ext cx="8127900" cy="1992207"/>
          </a:xfrm>
          <a:prstGeom prst="rect">
            <a:avLst/>
          </a:prstGeom>
          <a:noFill/>
          <a:ln>
            <a:noFill/>
          </a:ln>
        </p:spPr>
        <p:txBody>
          <a:bodyPr anchorCtr="0" anchor="t" bIns="0" lIns="0" spcFirstLastPara="1" rIns="0" wrap="square" tIns="52700">
            <a:spAutoFit/>
          </a:bodyPr>
          <a:lstStyle/>
          <a:p>
            <a:pPr indent="-342900" lvl="0" marL="457200" marR="0" rtl="0" algn="l">
              <a:lnSpc>
                <a:spcPct val="100000"/>
              </a:lnSpc>
              <a:spcBef>
                <a:spcPts val="0"/>
              </a:spcBef>
              <a:spcAft>
                <a:spcPts val="0"/>
              </a:spcAft>
              <a:buClr>
                <a:schemeClr val="dk1"/>
              </a:buClr>
              <a:buSzPts val="1800"/>
              <a:buFont typeface="Trebuchet MS"/>
              <a:buChar char="●"/>
            </a:pPr>
            <a:r>
              <a:rPr b="0" i="0" lang="en" sz="1800" u="none" cap="none" strike="noStrike">
                <a:solidFill>
                  <a:schemeClr val="dk1"/>
                </a:solidFill>
                <a:latin typeface="Trebuchet MS"/>
                <a:ea typeface="Trebuchet MS"/>
                <a:cs typeface="Trebuchet MS"/>
                <a:sym typeface="Trebuchet MS"/>
              </a:rPr>
              <a:t>Linux socket API returns a socket file descriptor.</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chemeClr val="dk1"/>
              </a:buClr>
              <a:buSzPts val="1800"/>
              <a:buFont typeface="Trebuchet MS"/>
              <a:buChar char="●"/>
            </a:pPr>
            <a:r>
              <a:rPr b="0" i="0" lang="en" sz="1800" u="none" cap="none" strike="noStrike">
                <a:solidFill>
                  <a:schemeClr val="dk1"/>
                </a:solidFill>
                <a:latin typeface="Trebuchet MS"/>
                <a:ea typeface="Trebuchet MS"/>
                <a:cs typeface="Trebuchet MS"/>
                <a:sym typeface="Trebuchet MS"/>
              </a:rPr>
              <a:t>You can read &amp; write bytes to socket using the socket file descriptor.</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chemeClr val="dk1"/>
              </a:buClr>
              <a:buSzPts val="1800"/>
              <a:buFont typeface="Trebuchet MS"/>
              <a:buChar char="●"/>
            </a:pPr>
            <a:r>
              <a:rPr b="0" i="0" lang="en" sz="1800" u="none" cap="none" strike="noStrike">
                <a:solidFill>
                  <a:schemeClr val="dk1"/>
                </a:solidFill>
                <a:latin typeface="Trebuchet MS"/>
                <a:ea typeface="Trebuchet MS"/>
                <a:cs typeface="Trebuchet MS"/>
                <a:sym typeface="Trebuchet MS"/>
              </a:rPr>
              <a:t>It is analogous to reading and writing files on filesystem using file descriptor. But instead of writing those bytes to a file, the operating system send them to another computer across the network.</a:t>
            </a:r>
            <a:endParaRPr b="0" i="0" sz="1800" u="none" cap="none" strike="noStrike">
              <a:solidFill>
                <a:schemeClr val="dk1"/>
              </a:solidFill>
              <a:latin typeface="Trebuchet MS"/>
              <a:ea typeface="Trebuchet MS"/>
              <a:cs typeface="Trebuchet MS"/>
              <a:sym typeface="Trebuchet MS"/>
            </a:endParaRPr>
          </a:p>
        </p:txBody>
      </p:sp>
      <p:sp>
        <p:nvSpPr>
          <p:cNvPr id="87" name="Google Shape;87;p5"/>
          <p:cNvSpPr txBox="1"/>
          <p:nvPr>
            <p:ph idx="11" type="ftr"/>
          </p:nvPr>
        </p:nvSpPr>
        <p:spPr>
          <a:xfrm>
            <a:off x="1273945" y="4783455"/>
            <a:ext cx="7173179" cy="184666"/>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 sz="1200"/>
              <a:t>These slides are adapted from CN course in 2022 Monsoon semester.</a:t>
            </a:r>
            <a:endParaRPr sz="1200"/>
          </a:p>
        </p:txBody>
      </p:sp>
      <p:sp>
        <p:nvSpPr>
          <p:cNvPr id="88" name="Google Shape;88;p5"/>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405486" y="139145"/>
            <a:ext cx="7303603" cy="57403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man socket</a:t>
            </a:r>
            <a:endParaRPr/>
          </a:p>
        </p:txBody>
      </p:sp>
      <p:pic>
        <p:nvPicPr>
          <p:cNvPr id="94" name="Google Shape;94;p6"/>
          <p:cNvPicPr preferRelativeResize="0"/>
          <p:nvPr/>
        </p:nvPicPr>
        <p:blipFill rotWithShape="1">
          <a:blip r:embed="rId3">
            <a:alphaModFix/>
          </a:blip>
          <a:srcRect b="0" l="0" r="0" t="0"/>
          <a:stretch/>
        </p:blipFill>
        <p:spPr>
          <a:xfrm>
            <a:off x="357825" y="902019"/>
            <a:ext cx="7303604" cy="4102336"/>
          </a:xfrm>
          <a:prstGeom prst="rect">
            <a:avLst/>
          </a:prstGeom>
          <a:noFill/>
          <a:ln>
            <a:noFill/>
          </a:ln>
        </p:spPr>
      </p:pic>
      <p:sp>
        <p:nvSpPr>
          <p:cNvPr id="95" name="Google Shape;95;p6"/>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62850" y="228275"/>
            <a:ext cx="3920626"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Creating UDP Socket</a:t>
            </a:r>
            <a:endParaRPr sz="2800"/>
          </a:p>
        </p:txBody>
      </p:sp>
      <p:sp>
        <p:nvSpPr>
          <p:cNvPr id="101" name="Google Shape;101;p7"/>
          <p:cNvSpPr txBox="1"/>
          <p:nvPr/>
        </p:nvSpPr>
        <p:spPr>
          <a:xfrm>
            <a:off x="384725" y="1216355"/>
            <a:ext cx="8325484" cy="13284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For this, we call the socket function, specifying the type of communication protocol.</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89"/>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1889"/>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int sockfd = socket(domain, type, protocol);</a:t>
            </a:r>
            <a:endParaRPr b="0" i="0" sz="1800" u="none" cap="none" strike="noStrike">
              <a:solidFill>
                <a:srgbClr val="000000"/>
              </a:solidFill>
              <a:latin typeface="Courier New"/>
              <a:ea typeface="Courier New"/>
              <a:cs typeface="Courier New"/>
              <a:sym typeface="Courier New"/>
            </a:endParaRPr>
          </a:p>
        </p:txBody>
      </p:sp>
      <p:sp>
        <p:nvSpPr>
          <p:cNvPr id="102" name="Google Shape;102;p7"/>
          <p:cNvSpPr txBox="1"/>
          <p:nvPr/>
        </p:nvSpPr>
        <p:spPr>
          <a:xfrm>
            <a:off x="384725" y="3273750"/>
            <a:ext cx="7463400" cy="13313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domain: Protocol Family. We will use “AF_INET” for IPv4</a:t>
            </a:r>
            <a:endParaRPr b="0" i="0" sz="1800" u="none" cap="none" strike="noStrike">
              <a:solidFill>
                <a:srgbClr val="595959"/>
              </a:solidFill>
              <a:latin typeface="Trebuchet MS"/>
              <a:ea typeface="Trebuchet MS"/>
              <a:cs typeface="Trebuchet MS"/>
              <a:sym typeface="Trebuchet MS"/>
            </a:endParaRPr>
          </a:p>
          <a:p>
            <a:pPr indent="0" lvl="0" marL="12700" marR="5080" rtl="0" algn="l">
              <a:lnSpc>
                <a:spcPct val="1875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type: Type of Socket. We will use “SOCK_DGRAM” for UDP</a:t>
            </a:r>
            <a:endParaRPr b="0" i="0" sz="1400" u="none" cap="none" strike="noStrike">
              <a:solidFill>
                <a:srgbClr val="000000"/>
              </a:solidFill>
              <a:latin typeface="Arial"/>
              <a:ea typeface="Arial"/>
              <a:cs typeface="Arial"/>
              <a:sym typeface="Arial"/>
            </a:endParaRPr>
          </a:p>
          <a:p>
            <a:pPr indent="0" lvl="0" marL="12700" marR="5080" rtl="0" algn="l">
              <a:lnSpc>
                <a:spcPct val="187500"/>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protocol: Protocol value for Internet Protocol(IP), which is 0.</a:t>
            </a:r>
            <a:endParaRPr b="0" i="0" sz="1800" u="none" cap="none" strike="noStrike">
              <a:solidFill>
                <a:srgbClr val="000000"/>
              </a:solidFill>
              <a:latin typeface="Trebuchet MS"/>
              <a:ea typeface="Trebuchet MS"/>
              <a:cs typeface="Trebuchet MS"/>
              <a:sym typeface="Trebuchet MS"/>
            </a:endParaRPr>
          </a:p>
        </p:txBody>
      </p:sp>
      <p:sp>
        <p:nvSpPr>
          <p:cNvPr id="103" name="Google Shape;103;p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405486" y="139145"/>
            <a:ext cx="7303603" cy="57403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man bind</a:t>
            </a:r>
            <a:endParaRPr/>
          </a:p>
        </p:txBody>
      </p:sp>
      <p:pic>
        <p:nvPicPr>
          <p:cNvPr id="109" name="Google Shape;109;p8"/>
          <p:cNvPicPr preferRelativeResize="0"/>
          <p:nvPr/>
        </p:nvPicPr>
        <p:blipFill rotWithShape="1">
          <a:blip r:embed="rId3">
            <a:alphaModFix/>
          </a:blip>
          <a:srcRect b="0" l="0" r="0" t="0"/>
          <a:stretch/>
        </p:blipFill>
        <p:spPr>
          <a:xfrm>
            <a:off x="266522" y="949191"/>
            <a:ext cx="7403785" cy="4158607"/>
          </a:xfrm>
          <a:prstGeom prst="rect">
            <a:avLst/>
          </a:prstGeom>
          <a:noFill/>
          <a:ln>
            <a:noFill/>
          </a:ln>
        </p:spPr>
      </p:pic>
      <p:sp>
        <p:nvSpPr>
          <p:cNvPr id="110" name="Google Shape;110;p8"/>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62849" y="228275"/>
            <a:ext cx="6947911"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 sz="2800">
                <a:solidFill>
                  <a:srgbClr val="434343"/>
                </a:solidFill>
              </a:rPr>
              <a:t>Binding the socket at server to an address</a:t>
            </a:r>
            <a:endParaRPr sz="2800"/>
          </a:p>
        </p:txBody>
      </p:sp>
      <p:sp>
        <p:nvSpPr>
          <p:cNvPr id="116" name="Google Shape;116;p9"/>
          <p:cNvSpPr txBox="1"/>
          <p:nvPr/>
        </p:nvSpPr>
        <p:spPr>
          <a:xfrm>
            <a:off x="384725" y="1176350"/>
            <a:ext cx="8363100" cy="31179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The bind() assigns a local protocol address to a socket. With the Internet protocols,  the address is the combination of an IPv4 or IPv6 address (32-bit or 128-bit) address  along with a 16 bit TCP port number.</a:t>
            </a:r>
            <a:endParaRPr b="0" i="0" sz="18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1890"/>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#include &lt;sys/socket.h&gt;</a:t>
            </a:r>
            <a:endParaRPr b="0" i="0" sz="1800" u="none" cap="none" strike="noStrike">
              <a:solidFill>
                <a:srgbClr val="000000"/>
              </a:solidFill>
              <a:latin typeface="Courier New"/>
              <a:ea typeface="Courier New"/>
              <a:cs typeface="Courier New"/>
              <a:sym typeface="Courier New"/>
            </a:endParaRPr>
          </a:p>
          <a:p>
            <a:pPr indent="0" lvl="0" marL="12700" marR="1073150" rtl="0" algn="l">
              <a:lnSpc>
                <a:spcPct val="114599"/>
              </a:lnSpc>
              <a:spcBef>
                <a:spcPts val="1575"/>
              </a:spcBef>
              <a:spcAft>
                <a:spcPts val="0"/>
              </a:spcAft>
              <a:buClr>
                <a:srgbClr val="000000"/>
              </a:buClr>
              <a:buSzPts val="1800"/>
              <a:buFont typeface="Arial"/>
              <a:buNone/>
            </a:pPr>
            <a:r>
              <a:rPr b="0" i="0" lang="en" sz="1800" u="none" cap="none" strike="noStrike">
                <a:solidFill>
                  <a:srgbClr val="595959"/>
                </a:solidFill>
                <a:latin typeface="Courier New"/>
                <a:ea typeface="Courier New"/>
                <a:cs typeface="Courier New"/>
                <a:sym typeface="Courier New"/>
              </a:rPr>
              <a:t>int bind(int sockfd, const struct sockaddr *servaddr,  socklen_t addrlen);</a:t>
            </a:r>
            <a:endParaRPr b="0" i="0" sz="1800" u="none" cap="none" strike="noStrike">
              <a:solidFill>
                <a:srgbClr val="000000"/>
              </a:solidFill>
              <a:latin typeface="Courier New"/>
              <a:ea typeface="Courier New"/>
              <a:cs typeface="Courier New"/>
              <a:sym typeface="Courier New"/>
            </a:endParaRPr>
          </a:p>
          <a:p>
            <a:pPr indent="0" lvl="0" marL="12700" marR="434975" rtl="0" algn="l">
              <a:lnSpc>
                <a:spcPct val="114599"/>
              </a:lnSpc>
              <a:spcBef>
                <a:spcPts val="1570"/>
              </a:spcBef>
              <a:spcAft>
                <a:spcPts val="0"/>
              </a:spcAft>
              <a:buClr>
                <a:srgbClr val="000000"/>
              </a:buClr>
              <a:buSzPts val="1800"/>
              <a:buFont typeface="Arial"/>
              <a:buNone/>
            </a:pPr>
            <a:r>
              <a:rPr b="0" i="0" lang="en" sz="1800" u="none" cap="none" strike="noStrike">
                <a:solidFill>
                  <a:srgbClr val="595959"/>
                </a:solidFill>
                <a:latin typeface="Trebuchet MS"/>
                <a:ea typeface="Trebuchet MS"/>
                <a:cs typeface="Trebuchet MS"/>
                <a:sym typeface="Trebuchet MS"/>
              </a:rPr>
              <a:t>where, sockfd is the socket descriptor, sockaddr is a pointer to a protocol-speciﬁc  address and addrlen is the size of the address structure.</a:t>
            </a:r>
            <a:endParaRPr b="0" i="0" sz="1800" u="none" cap="none" strike="noStrike">
              <a:solidFill>
                <a:srgbClr val="000000"/>
              </a:solidFill>
              <a:latin typeface="Trebuchet MS"/>
              <a:ea typeface="Trebuchet MS"/>
              <a:cs typeface="Trebuchet MS"/>
              <a:sym typeface="Trebuchet MS"/>
            </a:endParaRPr>
          </a:p>
        </p:txBody>
      </p:sp>
      <p:sp>
        <p:nvSpPr>
          <p:cNvPr id="117" name="Google Shape;117;p9"/>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7A7"/>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