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a82b47195_2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a82b47195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a82b4719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a82b471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a82b47195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a82b4719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a82b47195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a82b4719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a82b47195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a82b4719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a82b47195_2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a82b47195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a82b47195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a82b4719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1a82b4719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1a82b4719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a82b4719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a82b471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a82b4719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a82b4719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a82b47195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a82b4719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a82b47195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a82b4719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a82b47195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a82b4719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a82b47195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a82b47195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a82b47195_2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a82b47195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1a82b47195_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1a82b47195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Quattrocento Sans"/>
              <a:buNone/>
            </a:pPr>
            <a:r>
              <a:rPr b="1" lang="en-US"/>
              <a:t>AI Driven Detection of Fake News Beyond Text</a:t>
            </a:r>
            <a:endParaRPr b="1"/>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a:t>Asa Singh - 2022113</a:t>
            </a:r>
            <a:endParaRPr/>
          </a:p>
          <a:p>
            <a:pPr indent="0" lvl="0" marL="0" rtl="0" algn="r">
              <a:lnSpc>
                <a:spcPct val="90000"/>
              </a:lnSpc>
              <a:spcBef>
                <a:spcPts val="0"/>
              </a:spcBef>
              <a:spcAft>
                <a:spcPts val="0"/>
              </a:spcAft>
              <a:buClr>
                <a:srgbClr val="E9F7F6"/>
              </a:buClr>
              <a:buSzPts val="2400"/>
              <a:buNone/>
            </a:pPr>
            <a:r>
              <a:rPr lang="en-US"/>
              <a:t>Sargun Singh Khurana - 2022450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ELA example</a:t>
            </a:r>
            <a:endParaRPr b="1"/>
          </a:p>
        </p:txBody>
      </p:sp>
      <p:pic>
        <p:nvPicPr>
          <p:cNvPr id="227" name="Google Shape;227;p28"/>
          <p:cNvPicPr preferRelativeResize="0"/>
          <p:nvPr/>
        </p:nvPicPr>
        <p:blipFill>
          <a:blip r:embed="rId3">
            <a:alphaModFix/>
          </a:blip>
          <a:stretch>
            <a:fillRect/>
          </a:stretch>
        </p:blipFill>
        <p:spPr>
          <a:xfrm>
            <a:off x="1821425" y="2023350"/>
            <a:ext cx="8562975" cy="3514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Methodology</a:t>
            </a:r>
            <a:endParaRPr b="1"/>
          </a:p>
        </p:txBody>
      </p:sp>
      <p:sp>
        <p:nvSpPr>
          <p:cNvPr id="233" name="Google Shape;233;p29"/>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lang="en-US">
                <a:solidFill>
                  <a:schemeClr val="dk2"/>
                </a:solidFill>
              </a:rPr>
              <a:t>Our methodology involves a multistep process:</a:t>
            </a:r>
            <a:endParaRPr>
              <a:solidFill>
                <a:schemeClr val="dk2"/>
              </a:solidFill>
            </a:endParaRPr>
          </a:p>
          <a:p>
            <a:pPr indent="-334327" lvl="0" marL="457200" rtl="0" algn="l">
              <a:spcBef>
                <a:spcPts val="1000"/>
              </a:spcBef>
              <a:spcAft>
                <a:spcPts val="0"/>
              </a:spcAft>
              <a:buClr>
                <a:schemeClr val="dk2"/>
              </a:buClr>
              <a:buSzPct val="64285"/>
              <a:buChar char="●"/>
            </a:pPr>
            <a:r>
              <a:rPr b="1" lang="en-US">
                <a:solidFill>
                  <a:schemeClr val="dk2"/>
                </a:solidFill>
              </a:rPr>
              <a:t>Text Model:</a:t>
            </a:r>
            <a:r>
              <a:rPr lang="en-US">
                <a:solidFill>
                  <a:schemeClr val="dk2"/>
                </a:solidFill>
              </a:rPr>
              <a:t> The text data is preprocessed and vectorized using the </a:t>
            </a:r>
            <a:r>
              <a:rPr b="1" lang="en-US">
                <a:solidFill>
                  <a:schemeClr val="dk2"/>
                </a:solidFill>
              </a:rPr>
              <a:t>TF-IDF</a:t>
            </a:r>
            <a:r>
              <a:rPr lang="en-US">
                <a:solidFill>
                  <a:schemeClr val="dk2"/>
                </a:solidFill>
              </a:rPr>
              <a:t> technique. We use machine learning models such as Logistic Regression, Random Forest, and Support Vector Machine (SVM) for training. These models are evaluated based on their classification accuracy and ROC-AUC scores.</a:t>
            </a:r>
            <a:endParaRPr>
              <a:solidFill>
                <a:schemeClr val="dk2"/>
              </a:solidFill>
            </a:endParaRPr>
          </a:p>
          <a:p>
            <a:pPr indent="-334327" lvl="0" marL="457200" rtl="0" algn="l">
              <a:spcBef>
                <a:spcPts val="0"/>
              </a:spcBef>
              <a:spcAft>
                <a:spcPts val="0"/>
              </a:spcAft>
              <a:buClr>
                <a:schemeClr val="dk2"/>
              </a:buClr>
              <a:buSzPct val="64285"/>
              <a:buChar char="●"/>
            </a:pPr>
            <a:r>
              <a:rPr b="1" lang="en-US">
                <a:solidFill>
                  <a:schemeClr val="dk2"/>
                </a:solidFill>
              </a:rPr>
              <a:t>Image Model:</a:t>
            </a:r>
            <a:r>
              <a:rPr lang="en-US">
                <a:solidFill>
                  <a:schemeClr val="dk2"/>
                </a:solidFill>
              </a:rPr>
              <a:t> For the </a:t>
            </a:r>
            <a:r>
              <a:rPr lang="en-US">
                <a:solidFill>
                  <a:schemeClr val="dk2"/>
                </a:solidFill>
              </a:rPr>
              <a:t>image based</a:t>
            </a:r>
            <a:r>
              <a:rPr lang="en-US">
                <a:solidFill>
                  <a:schemeClr val="dk2"/>
                </a:solidFill>
              </a:rPr>
              <a:t> features, Error Level Analysis (ELA) is applied to detect image manipulations. We extract features from the images (e.g., entropy, texture features) and train classifiers like Random Forest and XGBoost on these features.</a:t>
            </a:r>
            <a:endParaRPr>
              <a:solidFill>
                <a:schemeClr val="dk2"/>
              </a:solidFill>
            </a:endParaRPr>
          </a:p>
          <a:p>
            <a:pPr indent="-334327" lvl="0" marL="457200" rtl="0" algn="l">
              <a:spcBef>
                <a:spcPts val="0"/>
              </a:spcBef>
              <a:spcAft>
                <a:spcPts val="0"/>
              </a:spcAft>
              <a:buClr>
                <a:schemeClr val="dk2"/>
              </a:buClr>
              <a:buSzPct val="64285"/>
              <a:buChar char="●"/>
            </a:pPr>
            <a:r>
              <a:rPr b="1" lang="en-US">
                <a:solidFill>
                  <a:schemeClr val="dk2"/>
                </a:solidFill>
              </a:rPr>
              <a:t>Ensemble Model:</a:t>
            </a:r>
            <a:r>
              <a:rPr lang="en-US">
                <a:solidFill>
                  <a:schemeClr val="dk2"/>
                </a:solidFill>
              </a:rPr>
              <a:t> The final model combines the predictions from the text and image models using a </a:t>
            </a:r>
            <a:r>
              <a:rPr lang="en-US">
                <a:solidFill>
                  <a:schemeClr val="dk2"/>
                </a:solidFill>
              </a:rPr>
              <a:t>meta classifier</a:t>
            </a:r>
            <a:r>
              <a:rPr lang="en-US">
                <a:solidFill>
                  <a:schemeClr val="dk2"/>
                </a:solidFill>
              </a:rPr>
              <a:t>. This allows the model to leverage both the textual and visual features for enhanced fake news detection. We experimented with various ensemble methods like Logistic Regression and XGBoost to determine the </a:t>
            </a:r>
            <a:r>
              <a:rPr lang="en-US">
                <a:solidFill>
                  <a:schemeClr val="dk2"/>
                </a:solidFill>
              </a:rPr>
              <a:t>best performing</a:t>
            </a:r>
            <a:r>
              <a:rPr lang="en-US">
                <a:solidFill>
                  <a:schemeClr val="dk2"/>
                </a:solidFill>
              </a:rPr>
              <a:t> model.</a:t>
            </a:r>
            <a:endParaRPr>
              <a:solidFill>
                <a:schemeClr val="dk2"/>
              </a:solidFill>
            </a:endParaRPr>
          </a:p>
          <a:p>
            <a:pPr indent="0" lvl="0" marL="0" rtl="0" algn="l">
              <a:spcBef>
                <a:spcPts val="1000"/>
              </a:spcBef>
              <a:spcAft>
                <a:spcPts val="0"/>
              </a:spcAft>
              <a:buNone/>
            </a:pPr>
            <a:r>
              <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Results</a:t>
            </a:r>
            <a:endParaRPr b="1"/>
          </a:p>
        </p:txBody>
      </p:sp>
      <p:sp>
        <p:nvSpPr>
          <p:cNvPr id="239" name="Google Shape;239;p30"/>
          <p:cNvSpPr txBox="1"/>
          <p:nvPr>
            <p:ph idx="1" type="body"/>
          </p:nvPr>
        </p:nvSpPr>
        <p:spPr>
          <a:xfrm>
            <a:off x="845125" y="1381175"/>
            <a:ext cx="6510000" cy="5056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Clr>
                <a:schemeClr val="dk2"/>
              </a:buClr>
              <a:buSzPts val="1800"/>
              <a:buChar char="●"/>
            </a:pPr>
            <a:r>
              <a:rPr lang="en-US">
                <a:solidFill>
                  <a:schemeClr val="dk2"/>
                </a:solidFill>
              </a:rPr>
              <a:t> Image only Model (XGBoost): Achieved an accuracy of </a:t>
            </a:r>
            <a:r>
              <a:rPr b="1" lang="en-US">
                <a:solidFill>
                  <a:schemeClr val="dk2"/>
                </a:solidFill>
              </a:rPr>
              <a:t>73.14%</a:t>
            </a:r>
            <a:r>
              <a:rPr lang="en-US">
                <a:solidFill>
                  <a:schemeClr val="dk2"/>
                </a:solidFill>
              </a:rPr>
              <a:t> in detecting fake news using image features.</a:t>
            </a:r>
            <a:endParaRPr>
              <a:solidFill>
                <a:schemeClr val="dk2"/>
              </a:solidFill>
            </a:endParaRPr>
          </a:p>
          <a:p>
            <a:pPr indent="-342900" lvl="0" marL="457200" rtl="0" algn="l">
              <a:spcBef>
                <a:spcPts val="0"/>
              </a:spcBef>
              <a:spcAft>
                <a:spcPts val="0"/>
              </a:spcAft>
              <a:buClr>
                <a:schemeClr val="dk2"/>
              </a:buClr>
              <a:buSzPts val="1800"/>
              <a:buChar char="●"/>
            </a:pPr>
            <a:r>
              <a:rPr lang="en-US">
                <a:solidFill>
                  <a:schemeClr val="dk2"/>
                </a:solidFill>
              </a:rPr>
              <a:t> Textonly Model (Random Forest): Achieved an accuracy of </a:t>
            </a:r>
            <a:r>
              <a:rPr b="1" lang="en-US">
                <a:solidFill>
                  <a:schemeClr val="dk2"/>
                </a:solidFill>
              </a:rPr>
              <a:t>83.48%</a:t>
            </a:r>
            <a:r>
              <a:rPr lang="en-US">
                <a:solidFill>
                  <a:schemeClr val="dk2"/>
                </a:solidFill>
              </a:rPr>
              <a:t> using TF-IDF vectorized text features.</a:t>
            </a:r>
            <a:endParaRPr>
              <a:solidFill>
                <a:schemeClr val="dk2"/>
              </a:solidFill>
            </a:endParaRPr>
          </a:p>
          <a:p>
            <a:pPr indent="-342900" lvl="0" marL="457200" rtl="0" algn="l">
              <a:spcBef>
                <a:spcPts val="0"/>
              </a:spcBef>
              <a:spcAft>
                <a:spcPts val="0"/>
              </a:spcAft>
              <a:buClr>
                <a:schemeClr val="dk2"/>
              </a:buClr>
              <a:buSzPts val="1800"/>
              <a:buChar char="●"/>
            </a:pPr>
            <a:r>
              <a:rPr lang="en-US">
                <a:solidFill>
                  <a:schemeClr val="dk2"/>
                </a:solidFill>
              </a:rPr>
              <a:t> Ensemble Model (XGBoost): Outperformed both the image only and text only models with an accuracy of </a:t>
            </a:r>
            <a:r>
              <a:rPr b="1" lang="en-US">
                <a:solidFill>
                  <a:schemeClr val="dk2"/>
                </a:solidFill>
              </a:rPr>
              <a:t>91.99%</a:t>
            </a:r>
            <a:r>
              <a:rPr lang="en-US">
                <a:solidFill>
                  <a:schemeClr val="dk2"/>
                </a:solidFill>
              </a:rPr>
              <a:t>. This demonstrates the power of combining text and image features along with metadata.</a:t>
            </a:r>
            <a:endParaRPr>
              <a:solidFill>
                <a:schemeClr val="dk2"/>
              </a:solidFill>
            </a:endParaRPr>
          </a:p>
        </p:txBody>
      </p:sp>
      <p:sp>
        <p:nvSpPr>
          <p:cNvPr id="240" name="Google Shape;240;p30"/>
          <p:cNvSpPr txBox="1"/>
          <p:nvPr/>
        </p:nvSpPr>
        <p:spPr>
          <a:xfrm>
            <a:off x="0" y="0"/>
            <a:ext cx="30000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a:p>
        </p:txBody>
      </p:sp>
      <p:pic>
        <p:nvPicPr>
          <p:cNvPr id="241" name="Google Shape;241;p30"/>
          <p:cNvPicPr preferRelativeResize="0"/>
          <p:nvPr/>
        </p:nvPicPr>
        <p:blipFill>
          <a:blip r:embed="rId3">
            <a:alphaModFix/>
          </a:blip>
          <a:stretch>
            <a:fillRect/>
          </a:stretch>
        </p:blipFill>
        <p:spPr>
          <a:xfrm>
            <a:off x="7484300" y="1381185"/>
            <a:ext cx="4532075" cy="37675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Analysis</a:t>
            </a:r>
            <a:endParaRPr b="1"/>
          </a:p>
        </p:txBody>
      </p:sp>
      <p:sp>
        <p:nvSpPr>
          <p:cNvPr id="247" name="Google Shape;247;p3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chemeClr val="dk2"/>
                </a:solidFill>
              </a:rPr>
              <a:t> The ensemble model provided a significan</a:t>
            </a:r>
            <a:r>
              <a:rPr lang="en-US">
                <a:solidFill>
                  <a:schemeClr val="dk2"/>
                </a:solidFill>
              </a:rPr>
              <a:t>t improvement in accuracy over the unimodal approach</a:t>
            </a:r>
            <a:r>
              <a:rPr lang="en-US">
                <a:solidFill>
                  <a:schemeClr val="dk2"/>
                </a:solidFill>
              </a:rPr>
              <a:t>es. This was largely due to the synergy between the text and image models, which allowed the ensemble model to detect fake news more effectively. The confusion matrices for each model show that the ensemble approach reduced both false positives and false negatives compared to individual models.</a:t>
            </a:r>
            <a:endParaRPr>
              <a:solidFill>
                <a:schemeClr val="dk2"/>
              </a:solidFill>
            </a:endParaRPr>
          </a:p>
        </p:txBody>
      </p:sp>
      <p:sp>
        <p:nvSpPr>
          <p:cNvPr id="248" name="Google Shape;248;p31"/>
          <p:cNvSpPr txBox="1"/>
          <p:nvPr/>
        </p:nvSpPr>
        <p:spPr>
          <a:xfrm>
            <a:off x="0" y="0"/>
            <a:ext cx="30000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Conclusion</a:t>
            </a:r>
            <a:endParaRPr b="1"/>
          </a:p>
        </p:txBody>
      </p:sp>
      <p:sp>
        <p:nvSpPr>
          <p:cNvPr id="254" name="Google Shape;254;p32"/>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05000"/>
              </a:lnSpc>
              <a:spcBef>
                <a:spcPts val="1200"/>
              </a:spcBef>
              <a:spcAft>
                <a:spcPts val="0"/>
              </a:spcAft>
              <a:buClr>
                <a:schemeClr val="dk1"/>
              </a:buClr>
              <a:buSzPts val="688"/>
              <a:buFont typeface="Arial"/>
              <a:buNone/>
            </a:pPr>
            <a:r>
              <a:rPr b="1" lang="en-US" sz="2150">
                <a:solidFill>
                  <a:schemeClr val="dk2"/>
                </a:solidFill>
              </a:rPr>
              <a:t>Key Achievements</a:t>
            </a:r>
            <a:endParaRPr b="1" sz="2150">
              <a:solidFill>
                <a:schemeClr val="dk2"/>
              </a:solidFill>
            </a:endParaRPr>
          </a:p>
          <a:p>
            <a:pPr indent="-327025" lvl="0" marL="457200" rtl="0" algn="l">
              <a:lnSpc>
                <a:spcPct val="105000"/>
              </a:lnSpc>
              <a:spcBef>
                <a:spcPts val="1200"/>
              </a:spcBef>
              <a:spcAft>
                <a:spcPts val="0"/>
              </a:spcAft>
              <a:buSzPts val="1550"/>
              <a:buFont typeface="Arial"/>
              <a:buAutoNum type="arabicPeriod"/>
            </a:pPr>
            <a:r>
              <a:rPr b="1" lang="en-US" sz="1850">
                <a:solidFill>
                  <a:schemeClr val="dk2"/>
                </a:solidFill>
              </a:rPr>
              <a:t>Multimodal Integration:</a:t>
            </a:r>
            <a:br>
              <a:rPr lang="en-US" sz="1850">
                <a:solidFill>
                  <a:schemeClr val="dk2"/>
                </a:solidFill>
              </a:rPr>
            </a:br>
            <a:r>
              <a:rPr lang="en-US" sz="1850">
                <a:solidFill>
                  <a:schemeClr val="dk2"/>
                </a:solidFill>
              </a:rPr>
              <a:t>The project successfully demonstrated that combining text, image, and metadata features significantly enhances the ability to detect fake news. This multimodal approach captured nuances that unimodal methods could not.</a:t>
            </a:r>
            <a:endParaRPr sz="1850">
              <a:solidFill>
                <a:schemeClr val="dk2"/>
              </a:solidFill>
            </a:endParaRPr>
          </a:p>
          <a:p>
            <a:pPr indent="-327025" lvl="0" marL="457200" rtl="0" algn="l">
              <a:lnSpc>
                <a:spcPct val="105000"/>
              </a:lnSpc>
              <a:spcBef>
                <a:spcPts val="0"/>
              </a:spcBef>
              <a:spcAft>
                <a:spcPts val="0"/>
              </a:spcAft>
              <a:buSzPts val="1550"/>
              <a:buFont typeface="Arial"/>
              <a:buAutoNum type="arabicPeriod"/>
            </a:pPr>
            <a:r>
              <a:rPr b="1" lang="en-US" sz="1850">
                <a:solidFill>
                  <a:schemeClr val="dk2"/>
                </a:solidFill>
              </a:rPr>
              <a:t>Improved Accuracy and Robustness:</a:t>
            </a:r>
            <a:br>
              <a:rPr lang="en-US" sz="1850">
                <a:solidFill>
                  <a:schemeClr val="dk2"/>
                </a:solidFill>
              </a:rPr>
            </a:br>
            <a:r>
              <a:rPr lang="en-US" sz="1850">
                <a:solidFill>
                  <a:schemeClr val="dk2"/>
                </a:solidFill>
              </a:rPr>
              <a:t>The ensemble model achieved higher classification accuracy and reduced error rates compared to individual models. It proved particularly effective in scenarios involving:</a:t>
            </a:r>
            <a:endParaRPr sz="1850">
              <a:solidFill>
                <a:schemeClr val="dk2"/>
              </a:solidFill>
            </a:endParaRPr>
          </a:p>
          <a:p>
            <a:pPr indent="-282575" lvl="1" marL="914400" rtl="0" algn="l">
              <a:lnSpc>
                <a:spcPct val="105000"/>
              </a:lnSpc>
              <a:spcBef>
                <a:spcPts val="0"/>
              </a:spcBef>
              <a:spcAft>
                <a:spcPts val="0"/>
              </a:spcAft>
              <a:buSzPts val="850"/>
              <a:buFont typeface="Arial"/>
              <a:buChar char="○"/>
            </a:pPr>
            <a:r>
              <a:rPr lang="en-US" sz="1850">
                <a:solidFill>
                  <a:schemeClr val="dk2"/>
                </a:solidFill>
              </a:rPr>
              <a:t>Deceptive text with authentic images.</a:t>
            </a:r>
            <a:endParaRPr sz="1850">
              <a:solidFill>
                <a:schemeClr val="dk2"/>
              </a:solidFill>
            </a:endParaRPr>
          </a:p>
          <a:p>
            <a:pPr indent="-282575" lvl="1" marL="914400" rtl="0" algn="l">
              <a:lnSpc>
                <a:spcPct val="105000"/>
              </a:lnSpc>
              <a:spcBef>
                <a:spcPts val="0"/>
              </a:spcBef>
              <a:spcAft>
                <a:spcPts val="0"/>
              </a:spcAft>
              <a:buSzPts val="850"/>
              <a:buFont typeface="Arial"/>
              <a:buChar char="○"/>
            </a:pPr>
            <a:r>
              <a:rPr lang="en-US" sz="1850">
                <a:solidFill>
                  <a:schemeClr val="dk2"/>
                </a:solidFill>
              </a:rPr>
              <a:t>Manipulated images paired with neutral or misleading text.</a:t>
            </a:r>
            <a:endParaRPr sz="1850">
              <a:solidFill>
                <a:schemeClr val="dk2"/>
              </a:solidFill>
            </a:endParaRPr>
          </a:p>
          <a:p>
            <a:pPr indent="-327025" lvl="0" marL="457200" rtl="0" algn="l">
              <a:lnSpc>
                <a:spcPct val="105000"/>
              </a:lnSpc>
              <a:spcBef>
                <a:spcPts val="0"/>
              </a:spcBef>
              <a:spcAft>
                <a:spcPts val="0"/>
              </a:spcAft>
              <a:buSzPts val="1550"/>
              <a:buFont typeface="Arial"/>
              <a:buAutoNum type="arabicPeriod"/>
            </a:pPr>
            <a:r>
              <a:rPr b="1" lang="en-US" sz="1850">
                <a:solidFill>
                  <a:schemeClr val="dk2"/>
                </a:solidFill>
              </a:rPr>
              <a:t>End-to-End System:</a:t>
            </a:r>
            <a:br>
              <a:rPr lang="en-US" sz="1850">
                <a:solidFill>
                  <a:schemeClr val="dk2"/>
                </a:solidFill>
              </a:rPr>
            </a:br>
            <a:r>
              <a:rPr lang="en-US" sz="1850">
                <a:solidFill>
                  <a:schemeClr val="dk2"/>
                </a:solidFill>
              </a:rPr>
              <a:t>A fully functional pipeline was implemented for text preprocessing, image feature extraction (using ELA), and ensemble model training. This system can be extended to real-world applications for fake news detection.</a:t>
            </a:r>
            <a:endParaRPr sz="1850">
              <a:solidFill>
                <a:schemeClr val="dk2"/>
              </a:solidFill>
            </a:endParaRPr>
          </a:p>
          <a:p>
            <a:pPr indent="0" lvl="0" marL="0" rtl="0" algn="l">
              <a:lnSpc>
                <a:spcPct val="80000"/>
              </a:lnSpc>
              <a:spcBef>
                <a:spcPts val="1200"/>
              </a:spcBef>
              <a:spcAft>
                <a:spcPts val="0"/>
              </a:spcAft>
              <a:buSzPts val="688"/>
              <a:buNone/>
            </a:pPr>
            <a:r>
              <a:t/>
            </a:r>
            <a:endParaRPr sz="1850">
              <a:solidFill>
                <a:schemeClr val="dk2"/>
              </a:solidFill>
            </a:endParaRPr>
          </a:p>
        </p:txBody>
      </p:sp>
      <p:sp>
        <p:nvSpPr>
          <p:cNvPr id="255" name="Google Shape;255;p32"/>
          <p:cNvSpPr txBox="1"/>
          <p:nvPr/>
        </p:nvSpPr>
        <p:spPr>
          <a:xfrm>
            <a:off x="0" y="0"/>
            <a:ext cx="30000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Conclusion</a:t>
            </a:r>
            <a:endParaRPr b="1"/>
          </a:p>
        </p:txBody>
      </p:sp>
      <p:sp>
        <p:nvSpPr>
          <p:cNvPr id="261" name="Google Shape;261;p33"/>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100">
                <a:solidFill>
                  <a:schemeClr val="dk2"/>
                </a:solidFill>
              </a:rPr>
              <a:t>The Project successfully demonstrated the potential of multimodal fake news detection. By combining text, image, and metadata features, we were able to achieve higher classification accuracy and robustness. Future work could explore deep learning techniques for even better feature extraction and classification.</a:t>
            </a:r>
            <a:endParaRPr sz="2100">
              <a:solidFill>
                <a:schemeClr val="dk2"/>
              </a:solidFill>
            </a:endParaRPr>
          </a:p>
          <a:p>
            <a:pPr indent="0" lvl="0" marL="0" rtl="0" algn="l">
              <a:lnSpc>
                <a:spcPct val="115000"/>
              </a:lnSpc>
              <a:spcBef>
                <a:spcPts val="1200"/>
              </a:spcBef>
              <a:spcAft>
                <a:spcPts val="0"/>
              </a:spcAft>
              <a:buNone/>
            </a:pPr>
            <a:r>
              <a:rPr b="1" lang="en-US" sz="2600">
                <a:solidFill>
                  <a:schemeClr val="dk2"/>
                </a:solidFill>
              </a:rPr>
              <a:t>Challenges Faced</a:t>
            </a:r>
            <a:endParaRPr b="1" sz="2600">
              <a:solidFill>
                <a:schemeClr val="dk2"/>
              </a:solidFill>
            </a:endParaRPr>
          </a:p>
          <a:p>
            <a:pPr indent="-361950" lvl="0" marL="457200" rtl="0" algn="l">
              <a:lnSpc>
                <a:spcPct val="115000"/>
              </a:lnSpc>
              <a:spcBef>
                <a:spcPts val="1200"/>
              </a:spcBef>
              <a:spcAft>
                <a:spcPts val="0"/>
              </a:spcAft>
              <a:buClr>
                <a:schemeClr val="dk2"/>
              </a:buClr>
              <a:buSzPts val="2100"/>
              <a:buAutoNum type="arabicPeriod"/>
            </a:pPr>
            <a:r>
              <a:rPr lang="en-US" sz="2100">
                <a:solidFill>
                  <a:schemeClr val="dk2"/>
                </a:solidFill>
              </a:rPr>
              <a:t>Data Limitations:</a:t>
            </a:r>
            <a:br>
              <a:rPr lang="en-US" sz="2100">
                <a:solidFill>
                  <a:schemeClr val="dk2"/>
                </a:solidFill>
              </a:rPr>
            </a:br>
            <a:r>
              <a:rPr lang="en-US" sz="2100">
                <a:solidFill>
                  <a:schemeClr val="dk2"/>
                </a:solidFill>
              </a:rPr>
              <a:t>The dataset contained imbalances in the type of fake news (e.g., visually manipulated vs. textually deceptive), which required careful preprocessing and augmentation.</a:t>
            </a:r>
            <a:endParaRPr sz="2100">
              <a:solidFill>
                <a:schemeClr val="dk2"/>
              </a:solidFill>
            </a:endParaRPr>
          </a:p>
          <a:p>
            <a:pPr indent="-361950" lvl="0" marL="457200" rtl="0" algn="l">
              <a:lnSpc>
                <a:spcPct val="115000"/>
              </a:lnSpc>
              <a:spcBef>
                <a:spcPts val="0"/>
              </a:spcBef>
              <a:spcAft>
                <a:spcPts val="0"/>
              </a:spcAft>
              <a:buClr>
                <a:schemeClr val="dk2"/>
              </a:buClr>
              <a:buSzPts val="2100"/>
              <a:buAutoNum type="arabicPeriod"/>
            </a:pPr>
            <a:r>
              <a:rPr lang="en-US" sz="2100">
                <a:solidFill>
                  <a:schemeClr val="dk2"/>
                </a:solidFill>
              </a:rPr>
              <a:t>Computational Complexity:</a:t>
            </a:r>
            <a:br>
              <a:rPr lang="en-US" sz="2100">
                <a:solidFill>
                  <a:schemeClr val="dk2"/>
                </a:solidFill>
              </a:rPr>
            </a:br>
            <a:r>
              <a:rPr lang="en-US" sz="2100">
                <a:solidFill>
                  <a:schemeClr val="dk2"/>
                </a:solidFill>
              </a:rPr>
              <a:t>Training the ensemble model required significant computational resources due to the need for fine-tuning both text and image models</a:t>
            </a:r>
            <a:endParaRPr sz="2100">
              <a:solidFill>
                <a:schemeClr val="dk2"/>
              </a:solidFill>
            </a:endParaRPr>
          </a:p>
          <a:p>
            <a:pPr indent="0" lvl="0" marL="0" rtl="0" algn="l">
              <a:lnSpc>
                <a:spcPct val="115000"/>
              </a:lnSpc>
              <a:spcBef>
                <a:spcPts val="1200"/>
              </a:spcBef>
              <a:spcAft>
                <a:spcPts val="0"/>
              </a:spcAft>
              <a:buNone/>
            </a:pPr>
            <a:r>
              <a:t/>
            </a:r>
            <a:endParaRPr sz="2100">
              <a:solidFill>
                <a:schemeClr val="dk2"/>
              </a:solidFill>
            </a:endParaRPr>
          </a:p>
          <a:p>
            <a:pPr indent="0" lvl="0" marL="0" rtl="0" algn="l">
              <a:spcBef>
                <a:spcPts val="1200"/>
              </a:spcBef>
              <a:spcAft>
                <a:spcPts val="0"/>
              </a:spcAft>
              <a:buNone/>
            </a:pPr>
            <a:r>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70000" lnSpcReduction="20000"/>
          </a:bodyPr>
          <a:lstStyle/>
          <a:p>
            <a:pPr indent="0" lvl="0" marL="0" rtl="0" algn="l">
              <a:lnSpc>
                <a:spcPct val="115000"/>
              </a:lnSpc>
              <a:spcBef>
                <a:spcPts val="1200"/>
              </a:spcBef>
              <a:spcAft>
                <a:spcPts val="0"/>
              </a:spcAft>
              <a:buClr>
                <a:schemeClr val="dk1"/>
              </a:buClr>
              <a:buSzPct val="52380"/>
              <a:buFont typeface="Arial"/>
              <a:buNone/>
            </a:pPr>
            <a:r>
              <a:rPr b="1" lang="en-US" sz="2100">
                <a:solidFill>
                  <a:schemeClr val="dk2"/>
                </a:solidFill>
              </a:rPr>
              <a:t>Week 1-2:</a:t>
            </a:r>
            <a:br>
              <a:rPr lang="en-US" sz="2100">
                <a:solidFill>
                  <a:schemeClr val="dk2"/>
                </a:solidFill>
              </a:rPr>
            </a:br>
            <a:r>
              <a:rPr lang="en-US" sz="2100">
                <a:solidFill>
                  <a:schemeClr val="dk2"/>
                </a:solidFill>
              </a:rPr>
              <a:t>Literature review and dataset exploration, identifying key research papers and understanding dataset characteristics.</a:t>
            </a:r>
            <a:endParaRPr sz="2100">
              <a:solidFill>
                <a:schemeClr val="dk2"/>
              </a:solidFill>
            </a:endParaRPr>
          </a:p>
          <a:p>
            <a:pPr indent="0" lvl="0" marL="0" rtl="0" algn="l">
              <a:lnSpc>
                <a:spcPct val="115000"/>
              </a:lnSpc>
              <a:spcBef>
                <a:spcPts val="1200"/>
              </a:spcBef>
              <a:spcAft>
                <a:spcPts val="0"/>
              </a:spcAft>
              <a:buClr>
                <a:schemeClr val="dk1"/>
              </a:buClr>
              <a:buSzPct val="52380"/>
              <a:buFont typeface="Arial"/>
              <a:buNone/>
            </a:pPr>
            <a:r>
              <a:rPr b="1" lang="en-US" sz="2100">
                <a:solidFill>
                  <a:schemeClr val="dk2"/>
                </a:solidFill>
              </a:rPr>
              <a:t>Week 3:</a:t>
            </a:r>
            <a:br>
              <a:rPr lang="en-US" sz="2100">
                <a:solidFill>
                  <a:schemeClr val="dk2"/>
                </a:solidFill>
              </a:rPr>
            </a:br>
            <a:r>
              <a:rPr lang="en-US" sz="2100">
                <a:solidFill>
                  <a:schemeClr val="dk2"/>
                </a:solidFill>
              </a:rPr>
              <a:t>Data cleaning and preprocessing, handling missing values, outliers, and normalization.</a:t>
            </a:r>
            <a:endParaRPr sz="2100">
              <a:solidFill>
                <a:schemeClr val="dk2"/>
              </a:solidFill>
            </a:endParaRPr>
          </a:p>
          <a:p>
            <a:pPr indent="0" lvl="0" marL="0" rtl="0" algn="l">
              <a:lnSpc>
                <a:spcPct val="115000"/>
              </a:lnSpc>
              <a:spcBef>
                <a:spcPts val="1200"/>
              </a:spcBef>
              <a:spcAft>
                <a:spcPts val="0"/>
              </a:spcAft>
              <a:buClr>
                <a:schemeClr val="dk1"/>
              </a:buClr>
              <a:buSzPct val="52380"/>
              <a:buFont typeface="Arial"/>
              <a:buNone/>
            </a:pPr>
            <a:r>
              <a:rPr b="1" lang="en-US" sz="2100">
                <a:solidFill>
                  <a:schemeClr val="dk2"/>
                </a:solidFill>
              </a:rPr>
              <a:t>Week 4:</a:t>
            </a:r>
            <a:br>
              <a:rPr lang="en-US" sz="2100">
                <a:solidFill>
                  <a:schemeClr val="dk2"/>
                </a:solidFill>
              </a:rPr>
            </a:br>
            <a:r>
              <a:rPr lang="en-US" sz="2100">
                <a:solidFill>
                  <a:schemeClr val="dk2"/>
                </a:solidFill>
              </a:rPr>
              <a:t>Feature engineering, selecting relevant features and transforming data for model input.</a:t>
            </a:r>
            <a:endParaRPr sz="2100">
              <a:solidFill>
                <a:schemeClr val="dk2"/>
              </a:solidFill>
            </a:endParaRPr>
          </a:p>
          <a:p>
            <a:pPr indent="0" lvl="0" marL="0" rtl="0" algn="l">
              <a:lnSpc>
                <a:spcPct val="115000"/>
              </a:lnSpc>
              <a:spcBef>
                <a:spcPts val="1200"/>
              </a:spcBef>
              <a:spcAft>
                <a:spcPts val="0"/>
              </a:spcAft>
              <a:buClr>
                <a:schemeClr val="dk1"/>
              </a:buClr>
              <a:buSzPct val="52380"/>
              <a:buFont typeface="Arial"/>
              <a:buNone/>
            </a:pPr>
            <a:r>
              <a:rPr b="1" lang="en-US" sz="2100">
                <a:solidFill>
                  <a:schemeClr val="dk2"/>
                </a:solidFill>
              </a:rPr>
              <a:t>Week 5:</a:t>
            </a:r>
            <a:br>
              <a:rPr lang="en-US" sz="2100">
                <a:solidFill>
                  <a:schemeClr val="dk2"/>
                </a:solidFill>
              </a:rPr>
            </a:br>
            <a:r>
              <a:rPr lang="en-US" sz="2100">
                <a:solidFill>
                  <a:schemeClr val="dk2"/>
                </a:solidFill>
              </a:rPr>
              <a:t>Model training and initial performance evaluation, followed by comprehensive testing of the model.</a:t>
            </a:r>
            <a:endParaRPr sz="2100">
              <a:solidFill>
                <a:schemeClr val="dk2"/>
              </a:solidFill>
            </a:endParaRPr>
          </a:p>
          <a:p>
            <a:pPr indent="0" lvl="0" marL="0" rtl="0" algn="l">
              <a:lnSpc>
                <a:spcPct val="115000"/>
              </a:lnSpc>
              <a:spcBef>
                <a:spcPts val="1200"/>
              </a:spcBef>
              <a:spcAft>
                <a:spcPts val="0"/>
              </a:spcAft>
              <a:buClr>
                <a:schemeClr val="dk1"/>
              </a:buClr>
              <a:buSzPct val="52380"/>
              <a:buFont typeface="Arial"/>
              <a:buNone/>
            </a:pPr>
            <a:r>
              <a:rPr b="1" lang="en-US" sz="2100">
                <a:solidFill>
                  <a:schemeClr val="dk2"/>
                </a:solidFill>
              </a:rPr>
              <a:t>Week 6-8:</a:t>
            </a:r>
            <a:br>
              <a:rPr lang="en-US" sz="2100">
                <a:solidFill>
                  <a:schemeClr val="dk2"/>
                </a:solidFill>
              </a:rPr>
            </a:br>
            <a:r>
              <a:rPr lang="en-US" sz="2100">
                <a:solidFill>
                  <a:schemeClr val="dk2"/>
                </a:solidFill>
              </a:rPr>
              <a:t>Model optimization and hyperparameter tuning, experimenting with different models like SVM, Random Forest, Decision Trees (DT), Logistic Regression (LR), and refining performance</a:t>
            </a:r>
            <a:endParaRPr sz="2100">
              <a:solidFill>
                <a:schemeClr val="dk2"/>
              </a:solidFill>
            </a:endParaRPr>
          </a:p>
          <a:p>
            <a:pPr indent="0" lvl="0" marL="0" rtl="0" algn="l">
              <a:lnSpc>
                <a:spcPct val="115000"/>
              </a:lnSpc>
              <a:spcBef>
                <a:spcPts val="1200"/>
              </a:spcBef>
              <a:spcAft>
                <a:spcPts val="0"/>
              </a:spcAft>
              <a:buClr>
                <a:schemeClr val="dk1"/>
              </a:buClr>
              <a:buSzPct val="52380"/>
              <a:buFont typeface="Arial"/>
              <a:buNone/>
            </a:pPr>
            <a:r>
              <a:rPr b="1" lang="en-US" sz="2100">
                <a:solidFill>
                  <a:schemeClr val="dk2"/>
                </a:solidFill>
              </a:rPr>
              <a:t>Week 9-10:</a:t>
            </a:r>
            <a:br>
              <a:rPr lang="en-US" sz="2100">
                <a:solidFill>
                  <a:schemeClr val="dk2"/>
                </a:solidFill>
              </a:rPr>
            </a:br>
            <a:r>
              <a:rPr lang="en-US" sz="2100">
                <a:solidFill>
                  <a:schemeClr val="dk2"/>
                </a:solidFill>
              </a:rPr>
              <a:t>Cross-validation and model evaluation, ensuring robustness through multiple performance metrics.</a:t>
            </a:r>
            <a:endParaRPr sz="2100">
              <a:solidFill>
                <a:schemeClr val="dk2"/>
              </a:solidFill>
            </a:endParaRPr>
          </a:p>
          <a:p>
            <a:pPr indent="0" lvl="0" marL="0" rtl="0" algn="l">
              <a:lnSpc>
                <a:spcPct val="115000"/>
              </a:lnSpc>
              <a:spcBef>
                <a:spcPts val="1200"/>
              </a:spcBef>
              <a:spcAft>
                <a:spcPts val="0"/>
              </a:spcAft>
              <a:buClr>
                <a:schemeClr val="dk1"/>
              </a:buClr>
              <a:buSzPct val="52380"/>
              <a:buFont typeface="Arial"/>
              <a:buNone/>
            </a:pPr>
            <a:r>
              <a:rPr b="1" lang="en-US" sz="2100">
                <a:solidFill>
                  <a:schemeClr val="dk2"/>
                </a:solidFill>
              </a:rPr>
              <a:t>Week 11:</a:t>
            </a:r>
            <a:br>
              <a:rPr lang="en-US" sz="2100">
                <a:solidFill>
                  <a:schemeClr val="dk2"/>
                </a:solidFill>
              </a:rPr>
            </a:br>
            <a:r>
              <a:rPr lang="en-US" sz="2100">
                <a:solidFill>
                  <a:schemeClr val="dk2"/>
                </a:solidFill>
              </a:rPr>
              <a:t>Model validation with test data, performing final checks and refining model based on feedback.</a:t>
            </a:r>
            <a:endParaRPr sz="2100">
              <a:solidFill>
                <a:schemeClr val="dk2"/>
              </a:solidFill>
            </a:endParaRPr>
          </a:p>
          <a:p>
            <a:pPr indent="0" lvl="0" marL="0" rtl="0" algn="l">
              <a:lnSpc>
                <a:spcPct val="115000"/>
              </a:lnSpc>
              <a:spcBef>
                <a:spcPts val="1200"/>
              </a:spcBef>
              <a:spcAft>
                <a:spcPts val="1200"/>
              </a:spcAft>
              <a:buClr>
                <a:schemeClr val="dk1"/>
              </a:buClr>
              <a:buSzPct val="52380"/>
              <a:buFont typeface="Arial"/>
              <a:buNone/>
            </a:pPr>
            <a:r>
              <a:rPr b="1" lang="en-US" sz="2100">
                <a:solidFill>
                  <a:schemeClr val="dk2"/>
                </a:solidFill>
              </a:rPr>
              <a:t>Week 12:</a:t>
            </a:r>
            <a:br>
              <a:rPr lang="en-US" sz="2100">
                <a:solidFill>
                  <a:schemeClr val="dk2"/>
                </a:solidFill>
              </a:rPr>
            </a:br>
            <a:r>
              <a:rPr lang="en-US" sz="2100">
                <a:solidFill>
                  <a:schemeClr val="dk2"/>
                </a:solidFill>
              </a:rPr>
              <a:t>Results analysis and reporting, summarizing findings and preparing for final presentation.</a:t>
            </a:r>
            <a:endParaRPr sz="2100">
              <a:solidFill>
                <a:schemeClr val="dk2"/>
              </a:solidFill>
            </a:endParaRPr>
          </a:p>
        </p:txBody>
      </p:sp>
      <p:sp>
        <p:nvSpPr>
          <p:cNvPr id="267" name="Google Shape;267;p3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4100"/>
              <a:t>Timeline</a:t>
            </a:r>
            <a:endParaRPr b="1" sz="5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 </a:t>
            </a:r>
            <a:r>
              <a:rPr b="1" lang="en-US"/>
              <a:t>Asa Singh:</a:t>
            </a:r>
            <a:r>
              <a:rPr lang="en-US"/>
              <a:t> Lead on dataset cleaning, image model development using Error Level Analysis (ELA), and ensemble model implementation. Contributed to the writing of the methodology, results, and conclusion sections.</a:t>
            </a:r>
            <a:endParaRPr/>
          </a:p>
          <a:p>
            <a:pPr indent="-342900" lvl="0" marL="457200" rtl="0" algn="l">
              <a:spcBef>
                <a:spcPts val="0"/>
              </a:spcBef>
              <a:spcAft>
                <a:spcPts val="0"/>
              </a:spcAft>
              <a:buSzPts val="1800"/>
              <a:buChar char="●"/>
            </a:pPr>
            <a:r>
              <a:rPr lang="en-US"/>
              <a:t> </a:t>
            </a:r>
            <a:r>
              <a:rPr b="1" lang="en-US"/>
              <a:t>Sargun Singh Khurana:</a:t>
            </a:r>
            <a:r>
              <a:rPr lang="en-US"/>
              <a:t> Lead on text preprocessing, TF-IDF vectorization, and training of </a:t>
            </a:r>
            <a:r>
              <a:rPr lang="en-US"/>
              <a:t>text based</a:t>
            </a:r>
            <a:r>
              <a:rPr lang="en-US"/>
              <a:t> models. Contributed to model evaluation, analysis, and report writing.</a:t>
            </a:r>
            <a:endParaRPr/>
          </a:p>
        </p:txBody>
      </p:sp>
      <p:sp>
        <p:nvSpPr>
          <p:cNvPr id="273" name="Google Shape;273;p3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Contributions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Motivation</a:t>
            </a:r>
            <a:endParaRPr b="1"/>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lnSpc>
                <a:spcPct val="70000"/>
              </a:lnSpc>
              <a:spcBef>
                <a:spcPts val="1000"/>
              </a:spcBef>
              <a:spcAft>
                <a:spcPts val="0"/>
              </a:spcAft>
              <a:buNone/>
            </a:pPr>
            <a:r>
              <a:rPr lang="en-US">
                <a:solidFill>
                  <a:schemeClr val="dk2"/>
                </a:solidFill>
              </a:rPr>
              <a:t>Fake news detection has become increasingly critical due to the growing impact of misinformation on political discourse, societal trust, and public opinion. As fake news is often designed to look like legitimate content, it is difficult to distinguish it from genuine information. The spread of fake news can affect various domains, such as elections, public health, and even corporate decisions. </a:t>
            </a:r>
            <a:endParaRPr>
              <a:solidFill>
                <a:schemeClr val="dk2"/>
              </a:solidFill>
            </a:endParaRPr>
          </a:p>
          <a:p>
            <a:pPr indent="0" lvl="0" marL="0" rtl="0" algn="l">
              <a:lnSpc>
                <a:spcPct val="70000"/>
              </a:lnSpc>
              <a:spcBef>
                <a:spcPts val="1000"/>
              </a:spcBef>
              <a:spcAft>
                <a:spcPts val="0"/>
              </a:spcAft>
              <a:buNone/>
            </a:pPr>
            <a:r>
              <a:t/>
            </a:r>
            <a:endParaRPr>
              <a:solidFill>
                <a:schemeClr val="dk2"/>
              </a:solidFill>
            </a:endParaRPr>
          </a:p>
          <a:p>
            <a:pPr indent="0" lvl="0" marL="0" rtl="0" algn="l">
              <a:lnSpc>
                <a:spcPct val="70000"/>
              </a:lnSpc>
              <a:spcBef>
                <a:spcPts val="1000"/>
              </a:spcBef>
              <a:spcAft>
                <a:spcPts val="0"/>
              </a:spcAft>
              <a:buNone/>
            </a:pPr>
            <a:r>
              <a:rPr lang="en-US">
                <a:solidFill>
                  <a:schemeClr val="dk2"/>
                </a:solidFill>
              </a:rPr>
              <a:t>This project aims to develop an effective approach for detecting fake news using multimodal data (text, images, and metadata). By combining the strengths of </a:t>
            </a:r>
            <a:r>
              <a:rPr lang="en-US">
                <a:solidFill>
                  <a:schemeClr val="dk2"/>
                </a:solidFill>
              </a:rPr>
              <a:t>text based</a:t>
            </a:r>
            <a:r>
              <a:rPr lang="en-US">
                <a:solidFill>
                  <a:schemeClr val="dk2"/>
                </a:solidFill>
              </a:rPr>
              <a:t> features with visual and metadata features, we seek to create a more robust model capable of identifying fake news across different platforms, especially in the context of social media where news is often paired with images.</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Literature Review</a:t>
            </a:r>
            <a:endParaRPr b="1"/>
          </a:p>
        </p:txBody>
      </p:sp>
      <p:sp>
        <p:nvSpPr>
          <p:cNvPr id="181" name="Google Shape;181;p21"/>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Clr>
                <a:schemeClr val="dk2"/>
              </a:buClr>
              <a:buSzPts val="1800"/>
              <a:buChar char="●"/>
            </a:pPr>
            <a:r>
              <a:rPr b="1" lang="en-US">
                <a:solidFill>
                  <a:schemeClr val="dk2"/>
                </a:solidFill>
              </a:rPr>
              <a:t>Fake News Detection on Social Media: A Data Mining Perspective (2018):</a:t>
            </a:r>
            <a:endParaRPr b="1">
              <a:solidFill>
                <a:schemeClr val="dk2"/>
              </a:solidFill>
            </a:endParaRPr>
          </a:p>
          <a:p>
            <a:pPr indent="-342900" lvl="1" marL="914400" rtl="0" algn="l">
              <a:spcBef>
                <a:spcPts val="0"/>
              </a:spcBef>
              <a:spcAft>
                <a:spcPts val="0"/>
              </a:spcAft>
              <a:buClr>
                <a:schemeClr val="dk2"/>
              </a:buClr>
              <a:buSzPts val="1800"/>
              <a:buChar char="○"/>
            </a:pPr>
            <a:r>
              <a:rPr lang="en-US">
                <a:solidFill>
                  <a:schemeClr val="dk2"/>
                </a:solidFill>
              </a:rPr>
              <a:t>This paper presents a comprehensive review of techniques used for detecting fake news on social media. It emphasizes the importance of combining text and image data for better performance. The authors review the use of natural language processing (NLP) techniques like TFIDF for textual analysis and discuss various machine learning models such as SVM, Logistic Regression, and Random Forests for classification tasks. The paper highlights the limitations of using only text features and suggests combining image analysis techniques (e.g., Error Level Analysis) for more robust fake news detection.</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Literature Review</a:t>
            </a:r>
            <a:endParaRPr b="1"/>
          </a:p>
        </p:txBody>
      </p:sp>
      <p:sp>
        <p:nvSpPr>
          <p:cNvPr id="187" name="Google Shape;187;p22"/>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Clr>
                <a:schemeClr val="dk2"/>
              </a:buClr>
              <a:buSzPts val="1800"/>
              <a:buChar char="●"/>
            </a:pPr>
            <a:r>
              <a:rPr b="1" lang="en-US">
                <a:solidFill>
                  <a:schemeClr val="dk2"/>
                </a:solidFill>
              </a:rPr>
              <a:t>MultiModal Fake News Detection in Social Media (2020):</a:t>
            </a:r>
            <a:endParaRPr b="1">
              <a:solidFill>
                <a:schemeClr val="dk2"/>
              </a:solidFill>
            </a:endParaRPr>
          </a:p>
          <a:p>
            <a:pPr indent="-342900" lvl="1" marL="914400" rtl="0" algn="l">
              <a:spcBef>
                <a:spcPts val="0"/>
              </a:spcBef>
              <a:spcAft>
                <a:spcPts val="0"/>
              </a:spcAft>
              <a:buClr>
                <a:schemeClr val="dk2"/>
              </a:buClr>
              <a:buSzPts val="1800"/>
              <a:buChar char="○"/>
            </a:pPr>
            <a:r>
              <a:rPr lang="en-US">
                <a:solidFill>
                  <a:schemeClr val="dk2"/>
                </a:solidFill>
              </a:rPr>
              <a:t>This paper focuses on multimodal fake news detection, where both text and image features are combined. It demonstrates that models trained on multimodal data outperform those using </a:t>
            </a:r>
            <a:r>
              <a:rPr lang="en-US">
                <a:solidFill>
                  <a:schemeClr val="dk2"/>
                </a:solidFill>
              </a:rPr>
              <a:t>text only</a:t>
            </a:r>
            <a:r>
              <a:rPr lang="en-US">
                <a:solidFill>
                  <a:schemeClr val="dk2"/>
                </a:solidFill>
              </a:rPr>
              <a:t> data, especially in detecting manipulated images or memes that often accompany fake news. The authors propose using deep learning models to integrate both modalities and evaluate their effectiveness in a </a:t>
            </a:r>
            <a:r>
              <a:rPr lang="en-US">
                <a:solidFill>
                  <a:schemeClr val="dk2"/>
                </a:solidFill>
              </a:rPr>
              <a:t>real world</a:t>
            </a:r>
            <a:r>
              <a:rPr lang="en-US">
                <a:solidFill>
                  <a:schemeClr val="dk2"/>
                </a:solidFill>
              </a:rPr>
              <a:t> setting. This aligns closely with our approach of combining textual and image features using ensemble learning techniques to improve fake news classification.</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523"/>
              <a:buFont typeface="Arial"/>
              <a:buNone/>
            </a:pPr>
            <a:r>
              <a:rPr lang="en-US" sz="2130">
                <a:solidFill>
                  <a:schemeClr val="dk2"/>
                </a:solidFill>
              </a:rPr>
              <a:t>The dataset used for this project is from a </a:t>
            </a:r>
            <a:r>
              <a:rPr lang="en-US" sz="2130">
                <a:solidFill>
                  <a:schemeClr val="dk2"/>
                </a:solidFill>
              </a:rPr>
              <a:t>Reddit Based</a:t>
            </a:r>
            <a:r>
              <a:rPr lang="en-US" sz="2130">
                <a:solidFill>
                  <a:schemeClr val="dk2"/>
                </a:solidFill>
              </a:rPr>
              <a:t> platform called </a:t>
            </a:r>
            <a:r>
              <a:rPr b="1" lang="en-US" sz="2130">
                <a:solidFill>
                  <a:schemeClr val="dk2"/>
                </a:solidFill>
              </a:rPr>
              <a:t>Fakeddit</a:t>
            </a:r>
            <a:r>
              <a:rPr lang="en-US" sz="2130">
                <a:solidFill>
                  <a:schemeClr val="dk2"/>
                </a:solidFill>
              </a:rPr>
              <a:t>, which contains over 1,000,000 entries labeled for 2-way, 3-way, and 6-way classification. For this project, we focus on </a:t>
            </a:r>
            <a:r>
              <a:rPr b="1" lang="en-US" sz="2130">
                <a:solidFill>
                  <a:schemeClr val="dk2"/>
                </a:solidFill>
              </a:rPr>
              <a:t>2-way classification</a:t>
            </a:r>
            <a:r>
              <a:rPr lang="en-US" sz="2130">
                <a:solidFill>
                  <a:schemeClr val="dk2"/>
                </a:solidFill>
              </a:rPr>
              <a:t> (fake vs. real news). Each entry contains the following attributes:</a:t>
            </a:r>
            <a:endParaRPr sz="2130">
              <a:solidFill>
                <a:schemeClr val="dk2"/>
              </a:solidFill>
            </a:endParaRPr>
          </a:p>
          <a:p>
            <a:pPr indent="-363855" lvl="0" marL="914400" rtl="0" algn="l">
              <a:lnSpc>
                <a:spcPct val="70000"/>
              </a:lnSpc>
              <a:spcBef>
                <a:spcPts val="1000"/>
              </a:spcBef>
              <a:spcAft>
                <a:spcPts val="0"/>
              </a:spcAft>
              <a:buClr>
                <a:schemeClr val="dk2"/>
              </a:buClr>
              <a:buSzPts val="2130"/>
              <a:buChar char="●"/>
            </a:pPr>
            <a:r>
              <a:rPr lang="en-US" sz="2130">
                <a:solidFill>
                  <a:schemeClr val="dk2"/>
                </a:solidFill>
              </a:rPr>
              <a:t> </a:t>
            </a:r>
            <a:r>
              <a:rPr b="1" lang="en-US" sz="2130">
                <a:solidFill>
                  <a:schemeClr val="dk2"/>
                </a:solidFill>
              </a:rPr>
              <a:t>id:</a:t>
            </a:r>
            <a:r>
              <a:rPr lang="en-US" sz="2130">
                <a:solidFill>
                  <a:schemeClr val="dk2"/>
                </a:solidFill>
              </a:rPr>
              <a:t> Unique identifier for each entry</a:t>
            </a:r>
            <a:endParaRPr sz="2130">
              <a:solidFill>
                <a:schemeClr val="dk2"/>
              </a:solidFill>
            </a:endParaRPr>
          </a:p>
          <a:p>
            <a:pPr indent="-363855" lvl="0" marL="914400" rtl="0" algn="l">
              <a:lnSpc>
                <a:spcPct val="70000"/>
              </a:lnSpc>
              <a:spcBef>
                <a:spcPts val="0"/>
              </a:spcBef>
              <a:spcAft>
                <a:spcPts val="0"/>
              </a:spcAft>
              <a:buClr>
                <a:schemeClr val="dk2"/>
              </a:buClr>
              <a:buSzPts val="2130"/>
              <a:buChar char="●"/>
            </a:pPr>
            <a:r>
              <a:rPr lang="en-US" sz="2130">
                <a:solidFill>
                  <a:schemeClr val="dk2"/>
                </a:solidFill>
              </a:rPr>
              <a:t> </a:t>
            </a:r>
            <a:r>
              <a:rPr b="1" lang="en-US" sz="2130">
                <a:solidFill>
                  <a:schemeClr val="dk2"/>
                </a:solidFill>
              </a:rPr>
              <a:t>clean_title:</a:t>
            </a:r>
            <a:r>
              <a:rPr lang="en-US" sz="2130">
                <a:solidFill>
                  <a:schemeClr val="dk2"/>
                </a:solidFill>
              </a:rPr>
              <a:t> The title of the post</a:t>
            </a:r>
            <a:endParaRPr sz="2130">
              <a:solidFill>
                <a:schemeClr val="dk2"/>
              </a:solidFill>
            </a:endParaRPr>
          </a:p>
          <a:p>
            <a:pPr indent="-363855" lvl="0" marL="914400" rtl="0" algn="l">
              <a:lnSpc>
                <a:spcPct val="70000"/>
              </a:lnSpc>
              <a:spcBef>
                <a:spcPts val="0"/>
              </a:spcBef>
              <a:spcAft>
                <a:spcPts val="0"/>
              </a:spcAft>
              <a:buClr>
                <a:schemeClr val="dk2"/>
              </a:buClr>
              <a:buSzPts val="2130"/>
              <a:buChar char="●"/>
            </a:pPr>
            <a:r>
              <a:rPr lang="en-US" sz="2130">
                <a:solidFill>
                  <a:schemeClr val="dk2"/>
                </a:solidFill>
              </a:rPr>
              <a:t> </a:t>
            </a:r>
            <a:r>
              <a:rPr b="1" lang="en-US" sz="2130">
                <a:solidFill>
                  <a:schemeClr val="dk2"/>
                </a:solidFill>
              </a:rPr>
              <a:t>body:</a:t>
            </a:r>
            <a:r>
              <a:rPr lang="en-US" sz="2130">
                <a:solidFill>
                  <a:schemeClr val="dk2"/>
                </a:solidFill>
              </a:rPr>
              <a:t> The comment or description associated with the post</a:t>
            </a:r>
            <a:endParaRPr sz="2130">
              <a:solidFill>
                <a:schemeClr val="dk2"/>
              </a:solidFill>
            </a:endParaRPr>
          </a:p>
          <a:p>
            <a:pPr indent="-363855" lvl="0" marL="914400" rtl="0" algn="l">
              <a:lnSpc>
                <a:spcPct val="70000"/>
              </a:lnSpc>
              <a:spcBef>
                <a:spcPts val="0"/>
              </a:spcBef>
              <a:spcAft>
                <a:spcPts val="0"/>
              </a:spcAft>
              <a:buClr>
                <a:schemeClr val="dk2"/>
              </a:buClr>
              <a:buSzPts val="2130"/>
              <a:buChar char="●"/>
            </a:pPr>
            <a:r>
              <a:rPr lang="en-US" sz="2130">
                <a:solidFill>
                  <a:schemeClr val="dk2"/>
                </a:solidFill>
              </a:rPr>
              <a:t> </a:t>
            </a:r>
            <a:r>
              <a:rPr b="1" lang="en-US" sz="2130">
                <a:solidFill>
                  <a:schemeClr val="dk2"/>
                </a:solidFill>
              </a:rPr>
              <a:t>combined_text:</a:t>
            </a:r>
            <a:r>
              <a:rPr lang="en-US" sz="2130">
                <a:solidFill>
                  <a:schemeClr val="dk2"/>
                </a:solidFill>
              </a:rPr>
              <a:t> A combination of the title and body, which serves as the primary feature for text based models</a:t>
            </a:r>
            <a:endParaRPr sz="2130">
              <a:solidFill>
                <a:schemeClr val="dk2"/>
              </a:solidFill>
            </a:endParaRPr>
          </a:p>
          <a:p>
            <a:pPr indent="-363855" lvl="0" marL="914400" rtl="0" algn="l">
              <a:lnSpc>
                <a:spcPct val="70000"/>
              </a:lnSpc>
              <a:spcBef>
                <a:spcPts val="0"/>
              </a:spcBef>
              <a:spcAft>
                <a:spcPts val="0"/>
              </a:spcAft>
              <a:buClr>
                <a:schemeClr val="dk2"/>
              </a:buClr>
              <a:buSzPts val="2130"/>
              <a:buChar char="●"/>
            </a:pPr>
            <a:r>
              <a:rPr lang="en-US" sz="2130">
                <a:solidFill>
                  <a:schemeClr val="dk2"/>
                </a:solidFill>
              </a:rPr>
              <a:t> </a:t>
            </a:r>
            <a:r>
              <a:rPr b="1" lang="en-US" sz="2130">
                <a:solidFill>
                  <a:schemeClr val="dk2"/>
                </a:solidFill>
              </a:rPr>
              <a:t>upvote_ratio:</a:t>
            </a:r>
            <a:r>
              <a:rPr lang="en-US" sz="2130">
                <a:solidFill>
                  <a:schemeClr val="dk2"/>
                </a:solidFill>
              </a:rPr>
              <a:t> The ratio of upvotes to total votes for the post</a:t>
            </a:r>
            <a:endParaRPr sz="2130">
              <a:solidFill>
                <a:schemeClr val="dk2"/>
              </a:solidFill>
            </a:endParaRPr>
          </a:p>
          <a:p>
            <a:pPr indent="-363855" lvl="0" marL="914400" rtl="0" algn="l">
              <a:lnSpc>
                <a:spcPct val="70000"/>
              </a:lnSpc>
              <a:spcBef>
                <a:spcPts val="0"/>
              </a:spcBef>
              <a:spcAft>
                <a:spcPts val="0"/>
              </a:spcAft>
              <a:buClr>
                <a:schemeClr val="dk2"/>
              </a:buClr>
              <a:buSzPts val="2130"/>
              <a:buChar char="●"/>
            </a:pPr>
            <a:r>
              <a:rPr lang="en-US" sz="2130">
                <a:solidFill>
                  <a:schemeClr val="dk2"/>
                </a:solidFill>
              </a:rPr>
              <a:t> </a:t>
            </a:r>
            <a:r>
              <a:rPr b="1" lang="en-US" sz="2130">
                <a:solidFill>
                  <a:schemeClr val="dk2"/>
                </a:solidFill>
              </a:rPr>
              <a:t>num_comments:</a:t>
            </a:r>
            <a:r>
              <a:rPr lang="en-US" sz="2130">
                <a:solidFill>
                  <a:schemeClr val="dk2"/>
                </a:solidFill>
              </a:rPr>
              <a:t> Number of comments on the post</a:t>
            </a:r>
            <a:endParaRPr sz="2130">
              <a:solidFill>
                <a:schemeClr val="dk2"/>
              </a:solidFill>
            </a:endParaRPr>
          </a:p>
          <a:p>
            <a:pPr indent="-363855" lvl="0" marL="914400" rtl="0" algn="l">
              <a:lnSpc>
                <a:spcPct val="70000"/>
              </a:lnSpc>
              <a:spcBef>
                <a:spcPts val="0"/>
              </a:spcBef>
              <a:spcAft>
                <a:spcPts val="0"/>
              </a:spcAft>
              <a:buClr>
                <a:schemeClr val="dk2"/>
              </a:buClr>
              <a:buSzPts val="2130"/>
              <a:buChar char="●"/>
            </a:pPr>
            <a:r>
              <a:rPr lang="en-US" sz="2130">
                <a:solidFill>
                  <a:schemeClr val="dk2"/>
                </a:solidFill>
              </a:rPr>
              <a:t> </a:t>
            </a:r>
            <a:r>
              <a:rPr b="1" lang="en-US" sz="2130">
                <a:solidFill>
                  <a:schemeClr val="dk2"/>
                </a:solidFill>
              </a:rPr>
              <a:t>score:</a:t>
            </a:r>
            <a:r>
              <a:rPr lang="en-US" sz="2130">
                <a:solidFill>
                  <a:schemeClr val="dk2"/>
                </a:solidFill>
              </a:rPr>
              <a:t> Reddit score (upvotes  downvotes)</a:t>
            </a:r>
            <a:endParaRPr sz="2130">
              <a:solidFill>
                <a:schemeClr val="dk2"/>
              </a:solidFill>
            </a:endParaRPr>
          </a:p>
          <a:p>
            <a:pPr indent="-363855" lvl="0" marL="914400" rtl="0" algn="l">
              <a:lnSpc>
                <a:spcPct val="70000"/>
              </a:lnSpc>
              <a:spcBef>
                <a:spcPts val="0"/>
              </a:spcBef>
              <a:spcAft>
                <a:spcPts val="0"/>
              </a:spcAft>
              <a:buClr>
                <a:schemeClr val="dk2"/>
              </a:buClr>
              <a:buSzPts val="2130"/>
              <a:buChar char="●"/>
            </a:pPr>
            <a:r>
              <a:rPr lang="en-US" sz="2130">
                <a:solidFill>
                  <a:schemeClr val="dk2"/>
                </a:solidFill>
              </a:rPr>
              <a:t> </a:t>
            </a:r>
            <a:r>
              <a:rPr b="1" lang="en-US" sz="2130">
                <a:solidFill>
                  <a:schemeClr val="dk2"/>
                </a:solidFill>
              </a:rPr>
              <a:t>subreddit:</a:t>
            </a:r>
            <a:r>
              <a:rPr lang="en-US" sz="2130">
                <a:solidFill>
                  <a:schemeClr val="dk2"/>
                </a:solidFill>
              </a:rPr>
              <a:t> The subreddit where the post was published</a:t>
            </a:r>
            <a:endParaRPr sz="2130">
              <a:solidFill>
                <a:schemeClr val="dk2"/>
              </a:solidFill>
            </a:endParaRPr>
          </a:p>
          <a:p>
            <a:pPr indent="-363855" lvl="0" marL="914400" rtl="0" algn="l">
              <a:lnSpc>
                <a:spcPct val="70000"/>
              </a:lnSpc>
              <a:spcBef>
                <a:spcPts val="0"/>
              </a:spcBef>
              <a:spcAft>
                <a:spcPts val="0"/>
              </a:spcAft>
              <a:buClr>
                <a:schemeClr val="dk2"/>
              </a:buClr>
              <a:buSzPts val="2130"/>
              <a:buChar char="●"/>
            </a:pPr>
            <a:r>
              <a:rPr lang="en-US" sz="2130">
                <a:solidFill>
                  <a:schemeClr val="dk2"/>
                </a:solidFill>
              </a:rPr>
              <a:t> </a:t>
            </a:r>
            <a:r>
              <a:rPr b="1" lang="en-US" sz="2130">
                <a:solidFill>
                  <a:schemeClr val="dk2"/>
                </a:solidFill>
              </a:rPr>
              <a:t>year/month/day:</a:t>
            </a:r>
            <a:r>
              <a:rPr lang="en-US" sz="2130">
                <a:solidFill>
                  <a:schemeClr val="dk2"/>
                </a:solidFill>
              </a:rPr>
              <a:t> Date information about the post</a:t>
            </a:r>
            <a:endParaRPr sz="2130">
              <a:solidFill>
                <a:schemeClr val="dk2"/>
              </a:solidFill>
            </a:endParaRPr>
          </a:p>
          <a:p>
            <a:pPr indent="-363855" lvl="0" marL="914400" rtl="0" algn="l">
              <a:lnSpc>
                <a:spcPct val="70000"/>
              </a:lnSpc>
              <a:spcBef>
                <a:spcPts val="0"/>
              </a:spcBef>
              <a:spcAft>
                <a:spcPts val="0"/>
              </a:spcAft>
              <a:buClr>
                <a:schemeClr val="dk2"/>
              </a:buClr>
              <a:buSzPts val="2130"/>
              <a:buChar char="●"/>
            </a:pPr>
            <a:r>
              <a:rPr lang="en-US" sz="2130">
                <a:solidFill>
                  <a:schemeClr val="dk2"/>
                </a:solidFill>
              </a:rPr>
              <a:t> </a:t>
            </a:r>
            <a:r>
              <a:rPr b="1" lang="en-US" sz="2130">
                <a:solidFill>
                  <a:schemeClr val="dk2"/>
                </a:solidFill>
              </a:rPr>
              <a:t>2_way_label:</a:t>
            </a:r>
            <a:r>
              <a:rPr lang="en-US" sz="2130">
                <a:solidFill>
                  <a:schemeClr val="dk2"/>
                </a:solidFill>
              </a:rPr>
              <a:t> Binary label (0 for real, 1 for fake)</a:t>
            </a:r>
            <a:endParaRPr sz="2130">
              <a:solidFill>
                <a:schemeClr val="dk2"/>
              </a:solidFill>
            </a:endParaRPr>
          </a:p>
          <a:p>
            <a:pPr indent="0" lvl="0" marL="0" rtl="0" algn="l">
              <a:lnSpc>
                <a:spcPct val="70000"/>
              </a:lnSpc>
              <a:spcBef>
                <a:spcPts val="1000"/>
              </a:spcBef>
              <a:spcAft>
                <a:spcPts val="0"/>
              </a:spcAft>
              <a:buClr>
                <a:schemeClr val="dk1"/>
              </a:buClr>
              <a:buSzPts val="523"/>
              <a:buFont typeface="Arial"/>
              <a:buNone/>
            </a:pPr>
            <a:r>
              <a:t/>
            </a:r>
            <a:endParaRPr sz="2130">
              <a:solidFill>
                <a:schemeClr val="dk2"/>
              </a:solidFill>
            </a:endParaRPr>
          </a:p>
          <a:p>
            <a:pPr indent="0" lvl="0" marL="0" rtl="0" algn="l">
              <a:lnSpc>
                <a:spcPct val="70000"/>
              </a:lnSpc>
              <a:spcBef>
                <a:spcPts val="1000"/>
              </a:spcBef>
              <a:spcAft>
                <a:spcPts val="0"/>
              </a:spcAft>
              <a:buSzPts val="523"/>
              <a:buNone/>
            </a:pPr>
            <a:r>
              <a:rPr lang="en-US" sz="2130">
                <a:solidFill>
                  <a:schemeClr val="dk2"/>
                </a:solidFill>
              </a:rPr>
              <a:t>The dataset consists of 60,000 randomly sampled entries with balanced classes, ensuring that the number of real and fake news examples is approximately equal. This dataset also includes metadata like user engagement, which can provide additional context for fake news detection.</a:t>
            </a:r>
            <a:endParaRPr sz="2130">
              <a:solidFill>
                <a:schemeClr val="dk2"/>
              </a:solidFill>
            </a:endParaRPr>
          </a:p>
        </p:txBody>
      </p:sp>
      <p:sp>
        <p:nvSpPr>
          <p:cNvPr id="193" name="Google Shape;193;p23"/>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a:t>Attributes and Visualization of the Dataset</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Preprocessing of the Dataset</a:t>
            </a:r>
            <a:endParaRPr b="1"/>
          </a:p>
        </p:txBody>
      </p:sp>
      <p:sp>
        <p:nvSpPr>
          <p:cNvPr id="199" name="Google Shape;199;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fontScale="85000" lnSpcReduction="20000"/>
          </a:bodyPr>
          <a:lstStyle/>
          <a:p>
            <a:pPr indent="0" lvl="0" marL="0" rtl="0" algn="l">
              <a:spcBef>
                <a:spcPts val="1000"/>
              </a:spcBef>
              <a:spcAft>
                <a:spcPts val="0"/>
              </a:spcAft>
              <a:buClr>
                <a:schemeClr val="dk1"/>
              </a:buClr>
              <a:buSzPct val="39285"/>
              <a:buFont typeface="Arial"/>
              <a:buNone/>
            </a:pPr>
            <a:r>
              <a:rPr lang="en-US">
                <a:solidFill>
                  <a:schemeClr val="dk2"/>
                </a:solidFill>
              </a:rPr>
              <a:t>Preprocessing is an essential step to clean and prepare the dataset for model training. The following preprocessing steps were taken:</a:t>
            </a:r>
            <a:endParaRPr>
              <a:solidFill>
                <a:schemeClr val="dk2"/>
              </a:solidFill>
            </a:endParaRPr>
          </a:p>
          <a:p>
            <a:pPr indent="0" lvl="0" marL="0" rtl="0" algn="l">
              <a:spcBef>
                <a:spcPts val="1000"/>
              </a:spcBef>
              <a:spcAft>
                <a:spcPts val="0"/>
              </a:spcAft>
              <a:buClr>
                <a:schemeClr val="dk1"/>
              </a:buClr>
              <a:buSzPct val="39285"/>
              <a:buFont typeface="Arial"/>
              <a:buNone/>
            </a:pPr>
            <a:r>
              <a:t/>
            </a:r>
            <a:endParaRPr>
              <a:solidFill>
                <a:schemeClr val="dk2"/>
              </a:solidFill>
            </a:endParaRPr>
          </a:p>
          <a:p>
            <a:pPr indent="-325755" lvl="0" marL="457200" rtl="0" algn="l">
              <a:spcBef>
                <a:spcPts val="1000"/>
              </a:spcBef>
              <a:spcAft>
                <a:spcPts val="0"/>
              </a:spcAft>
              <a:buClr>
                <a:schemeClr val="dk2"/>
              </a:buClr>
              <a:buSzPct val="64285"/>
              <a:buChar char="●"/>
            </a:pPr>
            <a:r>
              <a:rPr lang="en-US">
                <a:solidFill>
                  <a:schemeClr val="dk2"/>
                </a:solidFill>
              </a:rPr>
              <a:t> </a:t>
            </a:r>
            <a:r>
              <a:rPr b="1" lang="en-US">
                <a:solidFill>
                  <a:schemeClr val="dk2"/>
                </a:solidFill>
              </a:rPr>
              <a:t>Text cleaning:</a:t>
            </a:r>
            <a:r>
              <a:rPr lang="en-US">
                <a:solidFill>
                  <a:schemeClr val="dk2"/>
                </a:solidFill>
              </a:rPr>
              <a:t> URLs were removed, punctuation was stripped, and text was converted to lowercase.</a:t>
            </a:r>
            <a:endParaRPr>
              <a:solidFill>
                <a:schemeClr val="dk2"/>
              </a:solidFill>
            </a:endParaRPr>
          </a:p>
          <a:p>
            <a:pPr indent="-325755" lvl="0" marL="457200" rtl="0" algn="l">
              <a:spcBef>
                <a:spcPts val="0"/>
              </a:spcBef>
              <a:spcAft>
                <a:spcPts val="0"/>
              </a:spcAft>
              <a:buClr>
                <a:schemeClr val="dk2"/>
              </a:buClr>
              <a:buSzPct val="64285"/>
              <a:buChar char="●"/>
            </a:pPr>
            <a:r>
              <a:rPr lang="en-US">
                <a:solidFill>
                  <a:schemeClr val="dk2"/>
                </a:solidFill>
              </a:rPr>
              <a:t> </a:t>
            </a:r>
            <a:r>
              <a:rPr b="1" lang="en-US">
                <a:solidFill>
                  <a:schemeClr val="dk2"/>
                </a:solidFill>
              </a:rPr>
              <a:t>Handling missing data:</a:t>
            </a:r>
            <a:r>
              <a:rPr lang="en-US">
                <a:solidFill>
                  <a:schemeClr val="dk2"/>
                </a:solidFill>
              </a:rPr>
              <a:t> Missing values in the dataset (e.g., missing num_comments, upvote_ratio, or score) were imputed using median values to ensure a clean dataset for training.</a:t>
            </a:r>
            <a:endParaRPr>
              <a:solidFill>
                <a:schemeClr val="dk2"/>
              </a:solidFill>
            </a:endParaRPr>
          </a:p>
          <a:p>
            <a:pPr indent="-325755" lvl="0" marL="457200" rtl="0" algn="l">
              <a:spcBef>
                <a:spcPts val="0"/>
              </a:spcBef>
              <a:spcAft>
                <a:spcPts val="0"/>
              </a:spcAft>
              <a:buClr>
                <a:schemeClr val="dk2"/>
              </a:buClr>
              <a:buSzPct val="64285"/>
              <a:buChar char="●"/>
            </a:pPr>
            <a:r>
              <a:rPr lang="en-US">
                <a:solidFill>
                  <a:schemeClr val="dk2"/>
                </a:solidFill>
              </a:rPr>
              <a:t> </a:t>
            </a:r>
            <a:r>
              <a:rPr b="1" lang="en-US">
                <a:solidFill>
                  <a:schemeClr val="dk2"/>
                </a:solidFill>
              </a:rPr>
              <a:t>Text feature extraction:</a:t>
            </a:r>
            <a:r>
              <a:rPr lang="en-US">
                <a:solidFill>
                  <a:schemeClr val="dk2"/>
                </a:solidFill>
              </a:rPr>
              <a:t> Text was vectorized using the </a:t>
            </a:r>
            <a:r>
              <a:rPr b="1" lang="en-US">
                <a:solidFill>
                  <a:schemeClr val="dk2"/>
                </a:solidFill>
              </a:rPr>
              <a:t>TF-IDF</a:t>
            </a:r>
            <a:r>
              <a:rPr lang="en-US">
                <a:solidFill>
                  <a:schemeClr val="dk2"/>
                </a:solidFill>
              </a:rPr>
              <a:t> technique to convert it into numerical features. Stopwords were removed to focus on meaningful terms that contribute to identifying fake news.</a:t>
            </a:r>
            <a:endParaRPr>
              <a:solidFill>
                <a:schemeClr val="dk2"/>
              </a:solidFill>
            </a:endParaRPr>
          </a:p>
          <a:p>
            <a:pPr indent="-325755" lvl="0" marL="457200" rtl="0" algn="l">
              <a:spcBef>
                <a:spcPts val="0"/>
              </a:spcBef>
              <a:spcAft>
                <a:spcPts val="0"/>
              </a:spcAft>
              <a:buClr>
                <a:schemeClr val="dk2"/>
              </a:buClr>
              <a:buSzPct val="64285"/>
              <a:buChar char="●"/>
            </a:pPr>
            <a:r>
              <a:rPr b="1" lang="en-US">
                <a:solidFill>
                  <a:schemeClr val="dk2"/>
                </a:solidFill>
              </a:rPr>
              <a:t>Image Feature extraction: ELA</a:t>
            </a:r>
            <a:r>
              <a:rPr lang="en-US">
                <a:solidFill>
                  <a:schemeClr val="dk2"/>
                </a:solidFill>
              </a:rPr>
              <a:t> images were generated from the original images and then various features are extracted for classification, including:</a:t>
            </a:r>
            <a:endParaRPr>
              <a:solidFill>
                <a:schemeClr val="dk2"/>
              </a:solidFill>
            </a:endParaRPr>
          </a:p>
          <a:p>
            <a:pPr indent="-325755" lvl="1" marL="914400" rtl="0" algn="l">
              <a:spcBef>
                <a:spcPts val="0"/>
              </a:spcBef>
              <a:spcAft>
                <a:spcPts val="0"/>
              </a:spcAft>
              <a:buClr>
                <a:schemeClr val="dk2"/>
              </a:buClr>
              <a:buSzPct val="75000"/>
              <a:buChar char="○"/>
            </a:pPr>
            <a:r>
              <a:rPr lang="en-US">
                <a:solidFill>
                  <a:schemeClr val="dk2"/>
                </a:solidFill>
              </a:rPr>
              <a:t>Mean, standard deviation, skewness, and kurtosis of pixel intensity distributions.</a:t>
            </a:r>
            <a:endParaRPr>
              <a:solidFill>
                <a:schemeClr val="dk2"/>
              </a:solidFill>
            </a:endParaRPr>
          </a:p>
          <a:p>
            <a:pPr indent="-325755" lvl="1" marL="914400" rtl="0" algn="l">
              <a:spcBef>
                <a:spcPts val="0"/>
              </a:spcBef>
              <a:spcAft>
                <a:spcPts val="0"/>
              </a:spcAft>
              <a:buClr>
                <a:schemeClr val="dk2"/>
              </a:buClr>
              <a:buSzPct val="75000"/>
              <a:buChar char="○"/>
            </a:pPr>
            <a:r>
              <a:rPr lang="en-US">
                <a:solidFill>
                  <a:schemeClr val="dk2"/>
                </a:solidFill>
              </a:rPr>
              <a:t>Entropy</a:t>
            </a:r>
            <a:endParaRPr>
              <a:solidFill>
                <a:schemeClr val="dk2"/>
              </a:solidFill>
            </a:endParaRPr>
          </a:p>
          <a:p>
            <a:pPr indent="-325755" lvl="1" marL="914400" rtl="0" algn="l">
              <a:spcBef>
                <a:spcPts val="0"/>
              </a:spcBef>
              <a:spcAft>
                <a:spcPts val="0"/>
              </a:spcAft>
              <a:buClr>
                <a:schemeClr val="dk2"/>
              </a:buClr>
              <a:buSzPct val="75000"/>
              <a:buChar char="○"/>
            </a:pPr>
            <a:r>
              <a:rPr lang="en-US">
                <a:solidFill>
                  <a:schemeClr val="dk2"/>
                </a:solidFill>
              </a:rPr>
              <a:t>Texture Features</a:t>
            </a:r>
            <a:endParaRPr>
              <a:solidFill>
                <a:schemeClr val="dk2"/>
              </a:solidFill>
            </a:endParaRPr>
          </a:p>
          <a:p>
            <a:pPr indent="-325755" lvl="1" marL="914400" rtl="0" algn="l">
              <a:spcBef>
                <a:spcPts val="0"/>
              </a:spcBef>
              <a:spcAft>
                <a:spcPts val="0"/>
              </a:spcAft>
              <a:buClr>
                <a:schemeClr val="dk2"/>
              </a:buClr>
              <a:buSzPct val="75000"/>
              <a:buChar char="○"/>
            </a:pPr>
            <a:r>
              <a:rPr lang="en-US">
                <a:solidFill>
                  <a:schemeClr val="dk2"/>
                </a:solidFill>
              </a:rPr>
              <a:t>Edge Features</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Detailed Explanation of TF-IDF</a:t>
            </a:r>
            <a:endParaRPr b="1"/>
          </a:p>
        </p:txBody>
      </p:sp>
      <p:sp>
        <p:nvSpPr>
          <p:cNvPr id="205" name="Google Shape;205;p25"/>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600">
                <a:solidFill>
                  <a:schemeClr val="dk2"/>
                </a:solidFill>
              </a:rPr>
              <a:t>1. Term Frequency-Inverse Document Frequency (TF-IDF)</a:t>
            </a:r>
            <a:endParaRPr b="1" sz="16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b="1" lang="en-US" sz="1600">
                <a:solidFill>
                  <a:schemeClr val="dk2"/>
                </a:solidFill>
              </a:rPr>
              <a:t>Function</a:t>
            </a:r>
            <a:br>
              <a:rPr b="1" lang="en-US" sz="1600">
                <a:solidFill>
                  <a:schemeClr val="dk2"/>
                </a:solidFill>
              </a:rPr>
            </a:br>
            <a:r>
              <a:rPr lang="en-US" sz="1600">
                <a:solidFill>
                  <a:schemeClr val="dk2"/>
                </a:solidFill>
              </a:rPr>
              <a:t>TF-IDF is a statistical measure used to evaluate the importance of a word in a document relative to a collection of documents (a corpus). It combines two components:</a:t>
            </a:r>
            <a:endParaRPr sz="1600">
              <a:solidFill>
                <a:schemeClr val="dk2"/>
              </a:solidFill>
            </a:endParaRPr>
          </a:p>
          <a:p>
            <a:pPr indent="-330200" lvl="0" marL="457200" rtl="0" algn="l">
              <a:lnSpc>
                <a:spcPct val="115000"/>
              </a:lnSpc>
              <a:spcBef>
                <a:spcPts val="1200"/>
              </a:spcBef>
              <a:spcAft>
                <a:spcPts val="0"/>
              </a:spcAft>
              <a:buClr>
                <a:schemeClr val="dk2"/>
              </a:buClr>
              <a:buSzPts val="1600"/>
              <a:buFont typeface="Arial"/>
              <a:buChar char="●"/>
            </a:pPr>
            <a:r>
              <a:rPr b="1" lang="en-US" sz="1600">
                <a:solidFill>
                  <a:schemeClr val="dk2"/>
                </a:solidFill>
              </a:rPr>
              <a:t>Term Frequency (TF):</a:t>
            </a:r>
            <a:r>
              <a:rPr lang="en-US" sz="1600">
                <a:solidFill>
                  <a:schemeClr val="dk2"/>
                </a:solidFill>
              </a:rPr>
              <a:t> Measures how frequently a term t appears in a document d, normalized by the total number of terms in of d: </a:t>
            </a:r>
            <a:endParaRPr sz="1600">
              <a:solidFill>
                <a:schemeClr val="dk2"/>
              </a:solidFill>
            </a:endParaRPr>
          </a:p>
          <a:p>
            <a:pPr indent="0" lvl="0" marL="457200" rtl="0" algn="l">
              <a:lnSpc>
                <a:spcPct val="115000"/>
              </a:lnSpc>
              <a:spcBef>
                <a:spcPts val="1200"/>
              </a:spcBef>
              <a:spcAft>
                <a:spcPts val="0"/>
              </a:spcAft>
              <a:buNone/>
            </a:pPr>
            <a:r>
              <a:t/>
            </a:r>
            <a:endParaRPr sz="1600">
              <a:solidFill>
                <a:schemeClr val="dk2"/>
              </a:solidFill>
            </a:endParaRPr>
          </a:p>
          <a:p>
            <a:pPr indent="0" lvl="0" marL="0" rtl="0" algn="l">
              <a:lnSpc>
                <a:spcPct val="115000"/>
              </a:lnSpc>
              <a:spcBef>
                <a:spcPts val="1200"/>
              </a:spcBef>
              <a:spcAft>
                <a:spcPts val="0"/>
              </a:spcAft>
              <a:buNone/>
            </a:pPr>
            <a:r>
              <a:t/>
            </a:r>
            <a:endParaRPr b="1" sz="1600">
              <a:solidFill>
                <a:schemeClr val="dk2"/>
              </a:solidFill>
            </a:endParaRPr>
          </a:p>
          <a:p>
            <a:pPr indent="-330200" lvl="0" marL="457200" rtl="0" algn="l">
              <a:lnSpc>
                <a:spcPct val="115000"/>
              </a:lnSpc>
              <a:spcBef>
                <a:spcPts val="1200"/>
              </a:spcBef>
              <a:spcAft>
                <a:spcPts val="0"/>
              </a:spcAft>
              <a:buClr>
                <a:schemeClr val="dk2"/>
              </a:buClr>
              <a:buSzPts val="1600"/>
              <a:buFont typeface="Arial"/>
              <a:buChar char="●"/>
            </a:pPr>
            <a:r>
              <a:rPr b="1" lang="en-US" sz="1600">
                <a:solidFill>
                  <a:schemeClr val="dk2"/>
                </a:solidFill>
              </a:rPr>
              <a:t>Inverse Document Frequency (IDF):</a:t>
            </a:r>
            <a:r>
              <a:rPr lang="en-US" sz="1600">
                <a:solidFill>
                  <a:schemeClr val="dk2"/>
                </a:solidFill>
              </a:rPr>
              <a:t> Measures how unique a term is across the entire corpus, defined as: </a:t>
            </a:r>
            <a:endParaRPr sz="1600">
              <a:solidFill>
                <a:schemeClr val="dk2"/>
              </a:solidFill>
            </a:endParaRPr>
          </a:p>
          <a:p>
            <a:pPr indent="-266700" lvl="0" marL="457200" rtl="0" algn="l">
              <a:lnSpc>
                <a:spcPct val="115000"/>
              </a:lnSpc>
              <a:spcBef>
                <a:spcPts val="0"/>
              </a:spcBef>
              <a:spcAft>
                <a:spcPts val="0"/>
              </a:spcAft>
              <a:buClr>
                <a:schemeClr val="dk2"/>
              </a:buClr>
              <a:buSzPts val="600"/>
              <a:buFont typeface="Calibri"/>
              <a:buChar char="●"/>
            </a:pPr>
            <a:r>
              <a:t/>
            </a:r>
            <a:endParaRPr sz="1651">
              <a:solidFill>
                <a:schemeClr val="dk2"/>
              </a:solidFill>
            </a:endParaRPr>
          </a:p>
          <a:p>
            <a:pPr indent="0" lvl="0" marL="0" rtl="0" algn="l">
              <a:spcBef>
                <a:spcPts val="1200"/>
              </a:spcBef>
              <a:spcAft>
                <a:spcPts val="0"/>
              </a:spcAft>
              <a:buNone/>
            </a:pPr>
            <a:r>
              <a:t/>
            </a:r>
            <a:endParaRPr sz="3300">
              <a:solidFill>
                <a:schemeClr val="dk2"/>
              </a:solidFill>
            </a:endParaRPr>
          </a:p>
        </p:txBody>
      </p:sp>
      <p:pic>
        <p:nvPicPr>
          <p:cNvPr id="206" name="Google Shape;206;p25"/>
          <p:cNvPicPr preferRelativeResize="0"/>
          <p:nvPr/>
        </p:nvPicPr>
        <p:blipFill rotWithShape="1">
          <a:blip r:embed="rId3">
            <a:alphaModFix/>
          </a:blip>
          <a:srcRect b="-25450" l="0" r="0" t="25450"/>
          <a:stretch/>
        </p:blipFill>
        <p:spPr>
          <a:xfrm>
            <a:off x="3776888" y="3478137"/>
            <a:ext cx="5169350" cy="886575"/>
          </a:xfrm>
          <a:prstGeom prst="rect">
            <a:avLst/>
          </a:prstGeom>
          <a:noFill/>
          <a:ln>
            <a:noFill/>
          </a:ln>
        </p:spPr>
      </p:pic>
      <p:pic>
        <p:nvPicPr>
          <p:cNvPr id="207" name="Google Shape;207;p25"/>
          <p:cNvPicPr preferRelativeResize="0"/>
          <p:nvPr/>
        </p:nvPicPr>
        <p:blipFill>
          <a:blip r:embed="rId4">
            <a:alphaModFix/>
          </a:blip>
          <a:stretch>
            <a:fillRect/>
          </a:stretch>
        </p:blipFill>
        <p:spPr>
          <a:xfrm>
            <a:off x="3702600" y="5026575"/>
            <a:ext cx="5317915" cy="82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a:t>Detailed Explanation of TF-IDF</a:t>
            </a:r>
            <a:endParaRPr/>
          </a:p>
        </p:txBody>
      </p:sp>
      <p:sp>
        <p:nvSpPr>
          <p:cNvPr id="213" name="Google Shape;213;p26"/>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500">
                <a:solidFill>
                  <a:schemeClr val="dk2"/>
                </a:solidFill>
              </a:rPr>
              <a:t>TF-IDF Formula:</a:t>
            </a:r>
            <a:br>
              <a:rPr b="1" lang="en-US" sz="1500">
                <a:solidFill>
                  <a:schemeClr val="dk2"/>
                </a:solidFill>
              </a:rPr>
            </a:br>
            <a:r>
              <a:rPr lang="en-US" sz="1500">
                <a:solidFill>
                  <a:schemeClr val="dk2"/>
                </a:solidFill>
              </a:rPr>
              <a:t>The TF-IDF score for a term in a document d is given by:</a:t>
            </a:r>
            <a:endParaRPr sz="1500">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sz="1500">
              <a:solidFill>
                <a:schemeClr val="dk2"/>
              </a:solidFill>
            </a:endParaRPr>
          </a:p>
          <a:p>
            <a:pPr indent="0" lvl="0" marL="0" rtl="0" algn="l">
              <a:spcBef>
                <a:spcPts val="1200"/>
              </a:spcBef>
              <a:spcAft>
                <a:spcPts val="0"/>
              </a:spcAft>
              <a:buClr>
                <a:schemeClr val="dk1"/>
              </a:buClr>
              <a:buSzPts val="1100"/>
              <a:buFont typeface="Arial"/>
              <a:buNone/>
            </a:pPr>
            <a:r>
              <a:t/>
            </a:r>
            <a:endParaRPr sz="3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US" sz="1551">
                <a:solidFill>
                  <a:schemeClr val="dk2"/>
                </a:solidFill>
              </a:rPr>
              <a:t>A </a:t>
            </a:r>
            <a:r>
              <a:rPr b="1" lang="en-US" sz="1551">
                <a:solidFill>
                  <a:schemeClr val="dk2"/>
                </a:solidFill>
              </a:rPr>
              <a:t>higher IDF </a:t>
            </a:r>
            <a:r>
              <a:rPr lang="en-US" sz="1551">
                <a:solidFill>
                  <a:schemeClr val="dk2"/>
                </a:solidFill>
              </a:rPr>
              <a:t>means that the term is </a:t>
            </a:r>
            <a:r>
              <a:rPr b="1" lang="en-US" sz="1551">
                <a:solidFill>
                  <a:schemeClr val="dk2"/>
                </a:solidFill>
              </a:rPr>
              <a:t>rare </a:t>
            </a:r>
            <a:r>
              <a:rPr lang="en-US" sz="1551">
                <a:solidFill>
                  <a:schemeClr val="dk2"/>
                </a:solidFill>
              </a:rPr>
              <a:t>across the corpus, which suggests it is more informative.</a:t>
            </a:r>
            <a:endParaRPr sz="1551">
              <a:solidFill>
                <a:schemeClr val="dk2"/>
              </a:solidFill>
            </a:endParaRPr>
          </a:p>
          <a:p>
            <a:pPr indent="-260350" lvl="0" marL="457200" rtl="0" algn="l">
              <a:lnSpc>
                <a:spcPct val="115000"/>
              </a:lnSpc>
              <a:spcBef>
                <a:spcPts val="1200"/>
              </a:spcBef>
              <a:spcAft>
                <a:spcPts val="0"/>
              </a:spcAft>
              <a:buClr>
                <a:schemeClr val="dk2"/>
              </a:buClr>
              <a:buSzPts val="500"/>
              <a:buFont typeface="Arial"/>
              <a:buChar char="●"/>
            </a:pPr>
            <a:r>
              <a:rPr lang="en-US" sz="1551">
                <a:solidFill>
                  <a:schemeClr val="dk2"/>
                </a:solidFill>
              </a:rPr>
              <a:t>If a term appears in </a:t>
            </a:r>
            <a:r>
              <a:rPr b="1" lang="en-US" sz="1551">
                <a:solidFill>
                  <a:schemeClr val="dk2"/>
                </a:solidFill>
              </a:rPr>
              <a:t>every</a:t>
            </a:r>
            <a:r>
              <a:rPr lang="en-US" sz="1551">
                <a:solidFill>
                  <a:schemeClr val="dk2"/>
                </a:solidFill>
              </a:rPr>
              <a:t> document (i.e., it is common across the corpus), its IDF will be </a:t>
            </a:r>
            <a:r>
              <a:rPr b="1" lang="en-US" sz="1551">
                <a:solidFill>
                  <a:schemeClr val="dk2"/>
                </a:solidFill>
              </a:rPr>
              <a:t>close to zero.</a:t>
            </a:r>
            <a:endParaRPr b="1" sz="1551">
              <a:solidFill>
                <a:schemeClr val="dk2"/>
              </a:solidFill>
            </a:endParaRPr>
          </a:p>
          <a:p>
            <a:pPr indent="-260350" lvl="0" marL="457200" rtl="0" algn="l">
              <a:lnSpc>
                <a:spcPct val="115000"/>
              </a:lnSpc>
              <a:spcBef>
                <a:spcPts val="0"/>
              </a:spcBef>
              <a:spcAft>
                <a:spcPts val="0"/>
              </a:spcAft>
              <a:buClr>
                <a:schemeClr val="dk2"/>
              </a:buClr>
              <a:buSzPts val="500"/>
              <a:buFont typeface="Arial"/>
              <a:buChar char="●"/>
            </a:pPr>
            <a:r>
              <a:rPr lang="en-US" sz="1551">
                <a:solidFill>
                  <a:schemeClr val="dk2"/>
                </a:solidFill>
              </a:rPr>
              <a:t>If a term appears in </a:t>
            </a:r>
            <a:r>
              <a:rPr b="1" lang="en-US" sz="1551">
                <a:solidFill>
                  <a:schemeClr val="dk2"/>
                </a:solidFill>
              </a:rPr>
              <a:t>only a few </a:t>
            </a:r>
            <a:r>
              <a:rPr lang="en-US" sz="1551">
                <a:solidFill>
                  <a:schemeClr val="dk2"/>
                </a:solidFill>
              </a:rPr>
              <a:t>documents, its</a:t>
            </a:r>
            <a:r>
              <a:rPr b="1" lang="en-US" sz="1551">
                <a:solidFill>
                  <a:schemeClr val="dk2"/>
                </a:solidFill>
              </a:rPr>
              <a:t> IDF will be larger</a:t>
            </a:r>
            <a:r>
              <a:rPr lang="en-US" sz="1551">
                <a:solidFill>
                  <a:schemeClr val="dk2"/>
                </a:solidFill>
              </a:rPr>
              <a:t>, indicating it's more distinctive and likely to be important.</a:t>
            </a:r>
            <a:endParaRPr sz="1551">
              <a:solidFill>
                <a:schemeClr val="dk2"/>
              </a:solidFill>
            </a:endParaRPr>
          </a:p>
          <a:p>
            <a:pPr indent="0" lvl="0" marL="0" rtl="0" algn="l">
              <a:lnSpc>
                <a:spcPct val="115000"/>
              </a:lnSpc>
              <a:spcBef>
                <a:spcPts val="1400"/>
              </a:spcBef>
              <a:spcAft>
                <a:spcPts val="0"/>
              </a:spcAft>
              <a:buNone/>
            </a:pPr>
            <a:r>
              <a:rPr b="1" lang="en-US" sz="1700">
                <a:solidFill>
                  <a:schemeClr val="dk2"/>
                </a:solidFill>
              </a:rPr>
              <a:t>Why TF-IDF is Useful </a:t>
            </a:r>
            <a:endParaRPr b="1" sz="1700">
              <a:solidFill>
                <a:schemeClr val="dk2"/>
              </a:solidFill>
            </a:endParaRPr>
          </a:p>
          <a:p>
            <a:pPr indent="-323850" lvl="0" marL="457200" rtl="0" algn="l">
              <a:lnSpc>
                <a:spcPct val="115000"/>
              </a:lnSpc>
              <a:spcBef>
                <a:spcPts val="1200"/>
              </a:spcBef>
              <a:spcAft>
                <a:spcPts val="0"/>
              </a:spcAft>
              <a:buClr>
                <a:schemeClr val="dk2"/>
              </a:buClr>
              <a:buSzPts val="1500"/>
              <a:buFont typeface="Arial"/>
              <a:buChar char="●"/>
            </a:pPr>
            <a:r>
              <a:rPr b="1" lang="en-US" sz="1500">
                <a:solidFill>
                  <a:schemeClr val="dk2"/>
                </a:solidFill>
              </a:rPr>
              <a:t>Relevance:</a:t>
            </a:r>
            <a:r>
              <a:rPr lang="en-US" sz="1500">
                <a:solidFill>
                  <a:schemeClr val="dk2"/>
                </a:solidFill>
              </a:rPr>
              <a:t> TF-IDF helps rank words according to their importance within a document. Words that are frequent in a document but rare across the corpus are more important, making TF-IDF useful for tasks like information retrieval and document search.</a:t>
            </a:r>
            <a:endParaRPr sz="1500">
              <a:solidFill>
                <a:schemeClr val="dk2"/>
              </a:solidFill>
            </a:endParaRPr>
          </a:p>
          <a:p>
            <a:pPr indent="-323850" lvl="0" marL="457200" rtl="0" algn="l">
              <a:lnSpc>
                <a:spcPct val="115000"/>
              </a:lnSpc>
              <a:spcBef>
                <a:spcPts val="0"/>
              </a:spcBef>
              <a:spcAft>
                <a:spcPts val="0"/>
              </a:spcAft>
              <a:buClr>
                <a:schemeClr val="dk2"/>
              </a:buClr>
              <a:buSzPts val="1500"/>
              <a:buFont typeface="Arial"/>
              <a:buChar char="●"/>
            </a:pPr>
            <a:r>
              <a:rPr b="1" lang="en-US" sz="1500">
                <a:solidFill>
                  <a:schemeClr val="dk2"/>
                </a:solidFill>
              </a:rPr>
              <a:t>Dimensionality Reduction:</a:t>
            </a:r>
            <a:r>
              <a:rPr lang="en-US" sz="1500">
                <a:solidFill>
                  <a:schemeClr val="dk2"/>
                </a:solidFill>
              </a:rPr>
              <a:t> It’s often used in text preprocessing for tasks like text classification or clustering because it can reduce the importance of common words (like "is", "the", "and") and focus on more meaningful terms.</a:t>
            </a:r>
            <a:endParaRPr sz="1500">
              <a:solidFill>
                <a:schemeClr val="dk2"/>
              </a:solidFill>
            </a:endParaRPr>
          </a:p>
          <a:p>
            <a:pPr indent="-323850" lvl="0" marL="457200" rtl="0" algn="l">
              <a:lnSpc>
                <a:spcPct val="115000"/>
              </a:lnSpc>
              <a:spcBef>
                <a:spcPts val="0"/>
              </a:spcBef>
              <a:spcAft>
                <a:spcPts val="0"/>
              </a:spcAft>
              <a:buClr>
                <a:schemeClr val="dk2"/>
              </a:buClr>
              <a:buSzPts val="1500"/>
              <a:buFont typeface="Arial"/>
              <a:buChar char="●"/>
            </a:pPr>
            <a:r>
              <a:rPr b="1" lang="en-US" sz="1500">
                <a:solidFill>
                  <a:schemeClr val="dk2"/>
                </a:solidFill>
              </a:rPr>
              <a:t>Filter Out Common Words:</a:t>
            </a:r>
            <a:r>
              <a:rPr lang="en-US" sz="1500">
                <a:solidFill>
                  <a:schemeClr val="dk2"/>
                </a:solidFill>
              </a:rPr>
              <a:t> It naturally filters out commonly occurring terms that do not help in differentiating documents, helping machine learning algorithms focus on more distinctive features.</a:t>
            </a:r>
            <a:endParaRPr sz="1551">
              <a:solidFill>
                <a:schemeClr val="dk2"/>
              </a:solidFill>
            </a:endParaRPr>
          </a:p>
        </p:txBody>
      </p:sp>
      <p:pic>
        <p:nvPicPr>
          <p:cNvPr id="214" name="Google Shape;214;p26"/>
          <p:cNvPicPr preferRelativeResize="0"/>
          <p:nvPr/>
        </p:nvPicPr>
        <p:blipFill>
          <a:blip r:embed="rId3">
            <a:alphaModFix/>
          </a:blip>
          <a:stretch>
            <a:fillRect/>
          </a:stretch>
        </p:blipFill>
        <p:spPr>
          <a:xfrm>
            <a:off x="2629775" y="2046375"/>
            <a:ext cx="6070722" cy="82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Error Level Analysis (ELA)</a:t>
            </a:r>
            <a:endParaRPr b="1"/>
          </a:p>
        </p:txBody>
      </p:sp>
      <p:sp>
        <p:nvSpPr>
          <p:cNvPr id="220" name="Google Shape;220;p27"/>
          <p:cNvSpPr txBox="1"/>
          <p:nvPr>
            <p:ph idx="1" type="body"/>
          </p:nvPr>
        </p:nvSpPr>
        <p:spPr>
          <a:xfrm>
            <a:off x="845125" y="1381175"/>
            <a:ext cx="63357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a:solidFill>
                  <a:schemeClr val="dk2"/>
                </a:solidFill>
              </a:rPr>
              <a:t>ELA is a technique used to identify inconsistencies in image compression levels, which can reveal manipulations or edits. It works by comparing the compression artifacts of an image at different levels.</a:t>
            </a:r>
            <a:endParaRPr sz="16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b="1" lang="en-US" sz="1600">
                <a:solidFill>
                  <a:schemeClr val="dk2"/>
                </a:solidFill>
              </a:rPr>
              <a:t>Process of ELA:</a:t>
            </a:r>
            <a:endParaRPr b="1" sz="1600">
              <a:solidFill>
                <a:schemeClr val="dk2"/>
              </a:solidFill>
            </a:endParaRPr>
          </a:p>
          <a:p>
            <a:pPr indent="-330200" lvl="0" marL="457200" rtl="0" algn="l">
              <a:lnSpc>
                <a:spcPct val="115000"/>
              </a:lnSpc>
              <a:spcBef>
                <a:spcPts val="1200"/>
              </a:spcBef>
              <a:spcAft>
                <a:spcPts val="0"/>
              </a:spcAft>
              <a:buClr>
                <a:schemeClr val="dk2"/>
              </a:buClr>
              <a:buSzPts val="1600"/>
              <a:buFont typeface="Calibri"/>
              <a:buAutoNum type="arabicPeriod"/>
            </a:pPr>
            <a:r>
              <a:rPr lang="en-US" sz="1600">
                <a:solidFill>
                  <a:schemeClr val="dk2"/>
                </a:solidFill>
              </a:rPr>
              <a:t>Compress the image at a known quality level (e.g., 95% JPEG).</a:t>
            </a:r>
            <a:endParaRPr sz="1600">
              <a:solidFill>
                <a:schemeClr val="dk2"/>
              </a:solidFill>
            </a:endParaRPr>
          </a:p>
          <a:p>
            <a:pPr indent="-330200" lvl="0" marL="457200" rtl="0" algn="l">
              <a:lnSpc>
                <a:spcPct val="115000"/>
              </a:lnSpc>
              <a:spcBef>
                <a:spcPts val="0"/>
              </a:spcBef>
              <a:spcAft>
                <a:spcPts val="0"/>
              </a:spcAft>
              <a:buClr>
                <a:schemeClr val="dk2"/>
              </a:buClr>
              <a:buSzPts val="1600"/>
              <a:buFont typeface="Calibri"/>
              <a:buAutoNum type="arabicPeriod"/>
            </a:pPr>
            <a:r>
              <a:rPr lang="en-US" sz="1600">
                <a:solidFill>
                  <a:schemeClr val="dk2"/>
                </a:solidFill>
              </a:rPr>
              <a:t>Subtract the recompressed image from the original image.</a:t>
            </a:r>
            <a:endParaRPr sz="1600">
              <a:solidFill>
                <a:schemeClr val="dk2"/>
              </a:solidFill>
            </a:endParaRPr>
          </a:p>
          <a:p>
            <a:pPr indent="-330200" lvl="0" marL="457200" rtl="0" algn="l">
              <a:lnSpc>
                <a:spcPct val="115000"/>
              </a:lnSpc>
              <a:spcBef>
                <a:spcPts val="0"/>
              </a:spcBef>
              <a:spcAft>
                <a:spcPts val="0"/>
              </a:spcAft>
              <a:buClr>
                <a:schemeClr val="dk2"/>
              </a:buClr>
              <a:buSzPts val="1600"/>
              <a:buFont typeface="Calibri"/>
              <a:buAutoNum type="arabicPeriod"/>
            </a:pPr>
            <a:r>
              <a:rPr lang="en-US" sz="1600">
                <a:solidFill>
                  <a:schemeClr val="dk2"/>
                </a:solidFill>
              </a:rPr>
              <a:t>Generate an ELA image that visualizes the differences between the two.</a:t>
            </a:r>
            <a:endParaRPr sz="1600">
              <a:solidFill>
                <a:schemeClr val="dk2"/>
              </a:solidFill>
            </a:endParaRPr>
          </a:p>
          <a:p>
            <a:pPr indent="0" lvl="0" marL="0" rtl="0" algn="l">
              <a:lnSpc>
                <a:spcPct val="115000"/>
              </a:lnSpc>
              <a:spcBef>
                <a:spcPts val="1200"/>
              </a:spcBef>
              <a:spcAft>
                <a:spcPts val="0"/>
              </a:spcAft>
              <a:buNone/>
            </a:pPr>
            <a:r>
              <a:rPr b="1" lang="en-US" sz="1600">
                <a:solidFill>
                  <a:schemeClr val="dk2"/>
                </a:solidFill>
              </a:rPr>
              <a:t>Features Extracted:</a:t>
            </a:r>
            <a:br>
              <a:rPr b="1" lang="en-US" sz="1600">
                <a:solidFill>
                  <a:schemeClr val="dk2"/>
                </a:solidFill>
              </a:rPr>
            </a:br>
            <a:r>
              <a:rPr lang="en-US" sz="1600">
                <a:solidFill>
                  <a:schemeClr val="dk2"/>
                </a:solidFill>
              </a:rPr>
              <a:t>From the ELA images, the following features are computed:</a:t>
            </a:r>
            <a:endParaRPr sz="1600">
              <a:solidFill>
                <a:schemeClr val="dk2"/>
              </a:solidFill>
            </a:endParaRPr>
          </a:p>
          <a:p>
            <a:pPr indent="-330200" lvl="0" marL="457200" rtl="0" algn="l">
              <a:lnSpc>
                <a:spcPct val="115000"/>
              </a:lnSpc>
              <a:spcBef>
                <a:spcPts val="1200"/>
              </a:spcBef>
              <a:spcAft>
                <a:spcPts val="0"/>
              </a:spcAft>
              <a:buClr>
                <a:schemeClr val="dk2"/>
              </a:buClr>
              <a:buSzPts val="1600"/>
              <a:buFont typeface="Arial"/>
              <a:buChar char="●"/>
            </a:pPr>
            <a:r>
              <a:rPr b="1" lang="en-US" sz="1600">
                <a:solidFill>
                  <a:schemeClr val="dk2"/>
                </a:solidFill>
              </a:rPr>
              <a:t>Statistical Features: </a:t>
            </a:r>
            <a:r>
              <a:rPr lang="en-US" sz="1600">
                <a:solidFill>
                  <a:schemeClr val="dk2"/>
                </a:solidFill>
              </a:rPr>
              <a:t>Mean, standard deviation, skewness, and kurtosis of pixel intensity distributions.</a:t>
            </a:r>
            <a:endParaRPr sz="1600">
              <a:solidFill>
                <a:schemeClr val="dk2"/>
              </a:solidFill>
            </a:endParaRPr>
          </a:p>
          <a:p>
            <a:pPr indent="-330200" lvl="0" marL="457200" rtl="0" algn="l">
              <a:lnSpc>
                <a:spcPct val="115000"/>
              </a:lnSpc>
              <a:spcBef>
                <a:spcPts val="0"/>
              </a:spcBef>
              <a:spcAft>
                <a:spcPts val="0"/>
              </a:spcAft>
              <a:buClr>
                <a:schemeClr val="dk2"/>
              </a:buClr>
              <a:buSzPts val="1600"/>
              <a:buFont typeface="Arial"/>
              <a:buChar char="●"/>
            </a:pPr>
            <a:r>
              <a:rPr b="1" lang="en-US" sz="1600">
                <a:solidFill>
                  <a:schemeClr val="dk2"/>
                </a:solidFill>
              </a:rPr>
              <a:t>Entropy:</a:t>
            </a:r>
            <a:r>
              <a:rPr lang="en-US" sz="1600">
                <a:solidFill>
                  <a:schemeClr val="dk2"/>
                </a:solidFill>
              </a:rPr>
              <a:t> Quantifies the randomness in pixel intensities.</a:t>
            </a:r>
            <a:endParaRPr sz="1600">
              <a:solidFill>
                <a:schemeClr val="dk2"/>
              </a:solidFill>
            </a:endParaRPr>
          </a:p>
          <a:p>
            <a:pPr indent="-330200" lvl="0" marL="457200" rtl="0" algn="l">
              <a:lnSpc>
                <a:spcPct val="115000"/>
              </a:lnSpc>
              <a:spcBef>
                <a:spcPts val="0"/>
              </a:spcBef>
              <a:spcAft>
                <a:spcPts val="0"/>
              </a:spcAft>
              <a:buClr>
                <a:schemeClr val="dk2"/>
              </a:buClr>
              <a:buSzPts val="1600"/>
              <a:buFont typeface="Arial"/>
              <a:buChar char="●"/>
            </a:pPr>
            <a:r>
              <a:rPr b="1" lang="en-US" sz="1600">
                <a:solidFill>
                  <a:schemeClr val="dk2"/>
                </a:solidFill>
              </a:rPr>
              <a:t>Texture Features:</a:t>
            </a:r>
            <a:r>
              <a:rPr lang="en-US" sz="1600">
                <a:solidFill>
                  <a:schemeClr val="dk2"/>
                </a:solidFill>
              </a:rPr>
              <a:t> Describes patterns within pixel arrangements.</a:t>
            </a:r>
            <a:endParaRPr sz="1600">
              <a:solidFill>
                <a:schemeClr val="dk2"/>
              </a:solidFill>
            </a:endParaRPr>
          </a:p>
          <a:p>
            <a:pPr indent="-330200" lvl="0" marL="457200" rtl="0" algn="l">
              <a:lnSpc>
                <a:spcPct val="115000"/>
              </a:lnSpc>
              <a:spcBef>
                <a:spcPts val="0"/>
              </a:spcBef>
              <a:spcAft>
                <a:spcPts val="0"/>
              </a:spcAft>
              <a:buClr>
                <a:schemeClr val="dk2"/>
              </a:buClr>
              <a:buSzPts val="1600"/>
              <a:buFont typeface="Arial"/>
              <a:buChar char="●"/>
            </a:pPr>
            <a:r>
              <a:rPr b="1" lang="en-US" sz="1600">
                <a:solidFill>
                  <a:schemeClr val="dk2"/>
                </a:solidFill>
              </a:rPr>
              <a:t>Edge Features:</a:t>
            </a:r>
            <a:r>
              <a:rPr lang="en-US" sz="1600">
                <a:solidFill>
                  <a:schemeClr val="dk2"/>
                </a:solidFill>
              </a:rPr>
              <a:t> Captures boundaries and transitions in pixel intensity.</a:t>
            </a:r>
            <a:endParaRPr sz="3300">
              <a:solidFill>
                <a:schemeClr val="dk2"/>
              </a:solidFill>
            </a:endParaRPr>
          </a:p>
        </p:txBody>
      </p:sp>
      <p:pic>
        <p:nvPicPr>
          <p:cNvPr id="221" name="Google Shape;221;p27"/>
          <p:cNvPicPr preferRelativeResize="0"/>
          <p:nvPr/>
        </p:nvPicPr>
        <p:blipFill>
          <a:blip r:embed="rId3">
            <a:alphaModFix/>
          </a:blip>
          <a:stretch>
            <a:fillRect/>
          </a:stretch>
        </p:blipFill>
        <p:spPr>
          <a:xfrm>
            <a:off x="7180825" y="1381175"/>
            <a:ext cx="4858774" cy="42568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