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67" r:id="rId5"/>
    <p:sldId id="260" r:id="rId6"/>
    <p:sldId id="261" r:id="rId7"/>
    <p:sldId id="262" r:id="rId8"/>
    <p:sldId id="263" r:id="rId9"/>
    <p:sldId id="268" r:id="rId10"/>
    <p:sldId id="264" r:id="rId11"/>
    <p:sldId id="269" r:id="rId12"/>
    <p:sldId id="270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Laptop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for </a:t>
            </a:r>
            <a:r>
              <a:rPr dirty="0" err="1"/>
              <a:t>SmartTech</a:t>
            </a:r>
            <a:r>
              <a:rPr dirty="0"/>
              <a:t> Co.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sz="2400" dirty="0"/>
              <a:t>RAM, </a:t>
            </a:r>
            <a:r>
              <a:rPr lang="en-US" sz="2400" dirty="0"/>
              <a:t>SSD, </a:t>
            </a:r>
            <a:r>
              <a:rPr sz="2400" dirty="0"/>
              <a:t>CPU type, and GPU brand have significant impact on price.</a:t>
            </a:r>
          </a:p>
          <a:p>
            <a:r>
              <a:rPr sz="2400" dirty="0"/>
              <a:t>Lightweight laptops with better display &amp; SSDs are priced higher.</a:t>
            </a:r>
          </a:p>
          <a:p>
            <a:r>
              <a:rPr sz="2400" dirty="0"/>
              <a:t>Model can assist </a:t>
            </a:r>
            <a:r>
              <a:rPr sz="2400" dirty="0" err="1"/>
              <a:t>SmartTech</a:t>
            </a:r>
            <a:r>
              <a:rPr sz="2400" dirty="0"/>
              <a:t> in launching competitively priced products.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682D-104C-CD23-BBB7-7B20B6F3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44" y="130629"/>
            <a:ext cx="7968343" cy="11663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Questions to Explore: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1B947-6BAD-C093-0712-59B60A25D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IN" sz="2800" b="1" dirty="0"/>
              <a:t>1.Which features have the most significant impact on laptop prices?</a:t>
            </a:r>
          </a:p>
          <a:p>
            <a:pPr marL="0" indent="0">
              <a:buNone/>
            </a:pPr>
            <a:r>
              <a:rPr lang="en-IN" sz="2300" dirty="0"/>
              <a:t>         From Linear Models (e.g., Ridge, Lasso): SSD, RAM, Weight</a:t>
            </a:r>
          </a:p>
          <a:p>
            <a:pPr marL="0" indent="0">
              <a:buNone/>
            </a:pPr>
            <a:r>
              <a:rPr lang="en-IN" sz="2300" dirty="0"/>
              <a:t>         From Tree-Based Models (e.g., Random Forest): SSD, Screen size, Weight	</a:t>
            </a:r>
          </a:p>
          <a:p>
            <a:pPr marL="0" indent="0">
              <a:buNone/>
            </a:pPr>
            <a:r>
              <a:rPr lang="en-IN" sz="2800" b="1" dirty="0"/>
              <a:t>2.Can the model accurately predict the prices of laptops from lesser-known brands?</a:t>
            </a:r>
          </a:p>
          <a:p>
            <a:pPr marL="0" indent="0">
              <a:buNone/>
            </a:pPr>
            <a:r>
              <a:rPr lang="en-IN" sz="2900" dirty="0"/>
              <a:t>       </a:t>
            </a:r>
            <a:r>
              <a:rPr lang="en-IN" sz="2300" dirty="0"/>
              <a:t>Not always. The model's ability to predict prices for lesser-known brands depends on how well those brands are represented in the training data.</a:t>
            </a:r>
          </a:p>
          <a:p>
            <a:pPr marL="0" indent="0">
              <a:buNone/>
            </a:pPr>
            <a:endParaRPr lang="en-IN" sz="2300" dirty="0"/>
          </a:p>
          <a:p>
            <a:pPr marL="0" lvl="0" indent="0">
              <a:buNone/>
            </a:pPr>
            <a:r>
              <a:rPr lang="en-IN" sz="2800" b="1" dirty="0"/>
              <a:t>3.Does the brand of the laptop significantly influence its price?</a:t>
            </a:r>
          </a:p>
          <a:p>
            <a:pPr marL="0" indent="0">
              <a:buNone/>
            </a:pPr>
            <a:r>
              <a:rPr lang="en-IN" sz="2900" dirty="0"/>
              <a:t>       </a:t>
            </a:r>
            <a:r>
              <a:rPr lang="en-IN" sz="2300" dirty="0"/>
              <a:t>Yes, the brand of a laptop does significantly influence its price — both in the real market and as seen in machine learning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70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0042-3CA1-7C8E-5E55-4CEB2428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Questions to Explore: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9D862-A371-574D-8DCD-F9377DE5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buNone/>
            </a:pPr>
            <a:r>
              <a:rPr lang="en-IN" sz="5100" b="1" dirty="0"/>
              <a:t>4.How well does the model perform on laptops with high-end specifications compared to budget laptops?</a:t>
            </a:r>
          </a:p>
          <a:p>
            <a:pPr lvl="1"/>
            <a:r>
              <a:rPr lang="en-IN" sz="3800" dirty="0"/>
              <a:t>Budget laptops (low RAM, HDD, basic CPU)</a:t>
            </a:r>
          </a:p>
          <a:p>
            <a:pPr lvl="1"/>
            <a:r>
              <a:rPr lang="en-IN" sz="3800" dirty="0"/>
              <a:t>High-end laptops (16–32GB RAM, SSD, i7/i9, discrete GPU)</a:t>
            </a:r>
          </a:p>
          <a:p>
            <a:pPr lvl="1"/>
            <a:endParaRPr lang="en-IN" sz="3800" dirty="0"/>
          </a:p>
          <a:p>
            <a:pPr marL="0" lvl="0" indent="0">
              <a:buNone/>
            </a:pPr>
            <a:r>
              <a:rPr lang="en-IN" sz="5100" b="1" dirty="0"/>
              <a:t>5.What are the limitations and challenges in predicting laptop prices accurately?</a:t>
            </a:r>
          </a:p>
          <a:p>
            <a:r>
              <a:rPr lang="en-IN" sz="4500" dirty="0"/>
              <a:t>1. Incomplete Feature Representation</a:t>
            </a:r>
          </a:p>
          <a:p>
            <a:r>
              <a:rPr lang="en-IN" sz="4500" dirty="0"/>
              <a:t>2. Brand &amp; Model Premiums</a:t>
            </a:r>
          </a:p>
          <a:p>
            <a:r>
              <a:rPr lang="en-IN" sz="4500" dirty="0"/>
              <a:t>3. Variability in Market Prices</a:t>
            </a:r>
          </a:p>
          <a:p>
            <a:r>
              <a:rPr lang="en-IN" sz="4500" dirty="0"/>
              <a:t>4. Imbalanced Data</a:t>
            </a:r>
          </a:p>
          <a:p>
            <a:r>
              <a:rPr lang="en-IN" sz="4500" dirty="0"/>
              <a:t>5. Feature Engineering Challenges</a:t>
            </a:r>
          </a:p>
          <a:p>
            <a:r>
              <a:rPr lang="en-IN" sz="4500" dirty="0"/>
              <a:t>6. Overfitting to Known Brands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991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C7A18-3D55-683D-1D75-46259DCAB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Questions to Explore: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6D8F5-572A-4851-8BC5-045DA905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dirty="0"/>
              <a:t>6. How does the model perform when predicting the prices of newly released laptops not present in the training dataset?</a:t>
            </a:r>
          </a:p>
          <a:p>
            <a:r>
              <a:rPr lang="en-IN" sz="1900" dirty="0"/>
              <a:t> The model can struggle to predict prices of newly released laptops if those laptops:</a:t>
            </a:r>
          </a:p>
          <a:p>
            <a:r>
              <a:rPr lang="en-IN" sz="1900" dirty="0"/>
              <a:t>Contain unseen features (e.g., new CPUs, GPUs)</a:t>
            </a:r>
          </a:p>
          <a:p>
            <a:r>
              <a:rPr lang="en-IN" sz="1900" dirty="0"/>
              <a:t>Belong to unseen brands/models</a:t>
            </a:r>
          </a:p>
          <a:p>
            <a:r>
              <a:rPr lang="en-IN" sz="1900" dirty="0"/>
              <a:t>Reflect market trends or pricing strategies not captured in the training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878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Successfully built a robust laptop price prediction model.</a:t>
            </a:r>
          </a:p>
          <a:p>
            <a:r>
              <a:rPr sz="2400" dirty="0"/>
              <a:t>Achieved good accuracy and interpretability.</a:t>
            </a:r>
            <a:endParaRPr lang="en-US" sz="2400" dirty="0"/>
          </a:p>
          <a:p>
            <a:endParaRPr lang="en-IN" sz="2400" dirty="0"/>
          </a:p>
          <a:p>
            <a:pPr marL="0" indent="0" algn="ctr">
              <a:buNone/>
            </a:pPr>
            <a:r>
              <a:rPr lang="en-IN" sz="3600" i="1" dirty="0"/>
              <a:t>Any Questions???</a:t>
            </a:r>
            <a:endParaRPr sz="3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r>
              <a:rPr sz="2800" dirty="0"/>
              <a:t>Build a machine learning model to predict laptop prices accurately.</a:t>
            </a:r>
          </a:p>
          <a:p>
            <a:r>
              <a:rPr sz="2800" dirty="0"/>
              <a:t>Identify key features that influence pricing.</a:t>
            </a:r>
          </a:p>
          <a:p>
            <a:r>
              <a:rPr sz="2800" dirty="0"/>
              <a:t>Improve decision-making for product pricing and positioning.</a:t>
            </a:r>
            <a:endParaRPr lang="en-US" sz="2800" dirty="0"/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A40E-9459-4510-92C1-543F98B7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CRISP Methodology</a:t>
            </a:r>
            <a:r>
              <a:rPr lang="en-IN" dirty="0">
                <a:sym typeface="Wingdings" panose="05000000000000000000" pitchFamily="2" charset="2"/>
              </a:rPr>
              <a:t>:  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399A7-0DA3-FEAB-89A6-524F9A541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sym typeface="Wingdings" panose="05000000000000000000" pitchFamily="2" charset="2"/>
              </a:rPr>
              <a:t>Cross Industry Standard Process for Machine learning with Quality Assurance. </a:t>
            </a:r>
          </a:p>
          <a:p>
            <a:pPr marL="0" indent="0">
              <a:buNone/>
            </a:pPr>
            <a:endParaRPr lang="en-IN" sz="2400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ym typeface="Wingdings" panose="05000000000000000000" pitchFamily="2" charset="2"/>
              </a:rPr>
              <a:t>  Business and Data Understanding(EDA)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ym typeface="Wingdings" panose="05000000000000000000" pitchFamily="2" charset="2"/>
              </a:rPr>
              <a:t>  Data Preprocessing or Data Transformation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ym typeface="Wingdings" panose="05000000000000000000" pitchFamily="2" charset="2"/>
              </a:rPr>
              <a:t>  Model Building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ym typeface="Wingdings" panose="05000000000000000000" pitchFamily="2" charset="2"/>
              </a:rPr>
              <a:t>  Model Evaluation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ym typeface="Wingdings" panose="05000000000000000000" pitchFamily="2" charset="2"/>
              </a:rPr>
              <a:t>  Model Deployment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ym typeface="Wingdings" panose="05000000000000000000" pitchFamily="2" charset="2"/>
              </a:rPr>
              <a:t>  Monitoring and </a:t>
            </a:r>
            <a:r>
              <a:rPr lang="en-IN" sz="2400" dirty="0" err="1">
                <a:sym typeface="Wingdings" panose="05000000000000000000" pitchFamily="2" charset="2"/>
              </a:rPr>
              <a:t>maintanance</a:t>
            </a:r>
            <a:endParaRPr lang="en-IN" sz="2400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09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E63D-1589-9AE8-BE16-65957E49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9290"/>
            <a:ext cx="8229600" cy="821093"/>
          </a:xfrm>
        </p:spPr>
        <p:txBody>
          <a:bodyPr>
            <a:normAutofit fontScale="90000"/>
          </a:bodyPr>
          <a:lstStyle/>
          <a:p>
            <a:br>
              <a:rPr lang="en-IN" sz="3100" b="1" dirty="0">
                <a:sym typeface="Wingdings" panose="05000000000000000000" pitchFamily="2" charset="2"/>
              </a:rPr>
            </a:br>
            <a:br>
              <a:rPr lang="en-IN" sz="3100" b="1" dirty="0">
                <a:sym typeface="Wingdings" panose="05000000000000000000" pitchFamily="2" charset="2"/>
              </a:rPr>
            </a:br>
            <a:r>
              <a:rPr lang="en-IN" sz="3100" b="1" dirty="0">
                <a:sym typeface="Wingdings" panose="05000000000000000000" pitchFamily="2" charset="2"/>
              </a:rPr>
              <a:t>Business and Data Understanding(EDA):</a:t>
            </a:r>
            <a:br>
              <a:rPr lang="en-IN" b="1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D1CF-3DDA-55D2-CE12-5A8B930F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Head()—retrieve top 5 rows with all columns</a:t>
            </a:r>
          </a:p>
          <a:p>
            <a:r>
              <a:rPr lang="en-US" sz="2400" dirty="0"/>
              <a:t>Tail()- retrieve last 5 rows with all columns</a:t>
            </a:r>
          </a:p>
          <a:p>
            <a:r>
              <a:rPr lang="en-US" sz="2400" dirty="0"/>
              <a:t>Shape- gives the shape of table(rows, columns)---attribute not a method</a:t>
            </a:r>
          </a:p>
          <a:p>
            <a:r>
              <a:rPr lang="en-US" sz="2400" dirty="0"/>
              <a:t>Is null().sum()—to check the count of missing values in data</a:t>
            </a:r>
          </a:p>
          <a:p>
            <a:r>
              <a:rPr lang="en-US" sz="2400" dirty="0"/>
              <a:t>Describe()- used to generate summary statistics of a Data Frame or Series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677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Handling of Duplicates</a:t>
            </a:r>
          </a:p>
          <a:p>
            <a:r>
              <a:rPr lang="en-US" sz="2400" dirty="0"/>
              <a:t>Handling of Null values</a:t>
            </a:r>
          </a:p>
          <a:p>
            <a:r>
              <a:rPr lang="en-US" sz="2400" dirty="0"/>
              <a:t>Handling of Extreme values(outliers)</a:t>
            </a:r>
          </a:p>
          <a:p>
            <a:r>
              <a:rPr lang="en-US" sz="2400" dirty="0"/>
              <a:t>Feature Scaling</a:t>
            </a:r>
          </a:p>
          <a:p>
            <a:r>
              <a:rPr lang="en-US" sz="2400" dirty="0"/>
              <a:t>Feature Engineering</a:t>
            </a:r>
          </a:p>
          <a:p>
            <a:r>
              <a:rPr lang="en-US" sz="2400" dirty="0"/>
              <a:t>Encoding of data(Converted categorical variables using encoding techniques.)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642"/>
            <a:ext cx="8229600" cy="4894522"/>
          </a:xfrm>
        </p:spPr>
        <p:txBody>
          <a:bodyPr/>
          <a:lstStyle/>
          <a:p>
            <a:endParaRPr dirty="0"/>
          </a:p>
          <a:p>
            <a:r>
              <a:rPr sz="2400" dirty="0"/>
              <a:t>Extracted brand from GPU and CPU columns.</a:t>
            </a:r>
          </a:p>
          <a:p>
            <a:r>
              <a:rPr sz="2400" dirty="0"/>
              <a:t>Created binary indicators (e.g., Touchscreen, IPS display).</a:t>
            </a:r>
          </a:p>
          <a:p>
            <a:r>
              <a:rPr sz="2400" dirty="0"/>
              <a:t>Performed outlier handling and scaling.</a:t>
            </a:r>
            <a:endParaRPr lang="en-US" sz="2400" dirty="0"/>
          </a:p>
          <a:p>
            <a:endParaRPr lang="en-IN" sz="2400" dirty="0"/>
          </a:p>
          <a:p>
            <a:r>
              <a:rPr lang="en-IN" sz="2400" b="1" dirty="0"/>
              <a:t>Features: </a:t>
            </a:r>
            <a:r>
              <a:rPr lang="en-IN" sz="2000" dirty="0"/>
              <a:t>RAM, CPU, GPU, Brand, SSD, HDD, Weight, Touchscreen, Inches</a:t>
            </a:r>
          </a:p>
          <a:p>
            <a:r>
              <a:rPr lang="en-IN" sz="2400" b="1" dirty="0"/>
              <a:t>Target: </a:t>
            </a:r>
            <a:r>
              <a:rPr lang="en-IN" sz="2000" dirty="0"/>
              <a:t>Price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sz="2400" dirty="0"/>
              <a:t>Applied multiple regression models:</a:t>
            </a:r>
          </a:p>
          <a:p>
            <a:r>
              <a:rPr sz="2400" dirty="0"/>
              <a:t>Linear Regression</a:t>
            </a:r>
          </a:p>
          <a:p>
            <a:r>
              <a:rPr sz="2400" dirty="0"/>
              <a:t>Random Forest Regressor</a:t>
            </a:r>
          </a:p>
          <a:p>
            <a:r>
              <a:rPr sz="2400" dirty="0"/>
              <a:t>Gradient Boosting Regressor</a:t>
            </a:r>
            <a:endParaRPr lang="en-US" sz="2400" dirty="0"/>
          </a:p>
          <a:p>
            <a:r>
              <a:rPr lang="en-IN" sz="2400" dirty="0"/>
              <a:t>Ridge</a:t>
            </a:r>
          </a:p>
          <a:p>
            <a:r>
              <a:rPr lang="en-IN" sz="2400" dirty="0"/>
              <a:t>Lasso</a:t>
            </a:r>
            <a:endParaRPr lang="en-US" sz="2400" dirty="0"/>
          </a:p>
          <a:p>
            <a:r>
              <a:rPr sz="2400" dirty="0"/>
              <a:t>Performed train-test split and model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2433"/>
            <a:ext cx="8229600" cy="532373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400" dirty="0"/>
              <a:t>Used </a:t>
            </a:r>
            <a:r>
              <a:rPr lang="en-US" sz="2400" dirty="0"/>
              <a:t>MAE, MSE, </a:t>
            </a:r>
            <a:r>
              <a:rPr sz="2400" dirty="0"/>
              <a:t>RMSE and R² for evaluation.</a:t>
            </a:r>
          </a:p>
          <a:p>
            <a:r>
              <a:rPr sz="2400" dirty="0"/>
              <a:t>Random Forest and Gradient Boosting gave best results.</a:t>
            </a:r>
          </a:p>
          <a:p>
            <a:r>
              <a:rPr sz="2400" dirty="0"/>
              <a:t>Models generalized well on unseen data.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IN" sz="2400" b="1" dirty="0"/>
              <a:t>                                     </a:t>
            </a:r>
            <a:r>
              <a:rPr lang="en-IN" sz="2800" b="1" dirty="0"/>
              <a:t>Hyperparameter Tuning:</a:t>
            </a:r>
          </a:p>
          <a:p>
            <a:pPr marL="0" indent="0">
              <a:buNone/>
            </a:pPr>
            <a:endParaRPr lang="en-IN" sz="2400" b="1" dirty="0"/>
          </a:p>
          <a:p>
            <a:r>
              <a:rPr lang="en-IN" sz="2400" dirty="0"/>
              <a:t>Minimize prediction errors (MAE, RMSE, etc.)</a:t>
            </a:r>
          </a:p>
          <a:p>
            <a:r>
              <a:rPr lang="en-IN" sz="2400" dirty="0"/>
              <a:t>Balance bias and variance</a:t>
            </a:r>
          </a:p>
          <a:p>
            <a:r>
              <a:rPr lang="en-IN" sz="2400" dirty="0"/>
              <a:t>Improve generalization on unseen/test data</a:t>
            </a:r>
          </a:p>
          <a:p>
            <a:r>
              <a:rPr lang="en-IN" sz="2400" dirty="0"/>
              <a:t>Avoid overfitting or underfitting</a:t>
            </a:r>
          </a:p>
          <a:p>
            <a:endParaRPr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7A72-E330-BA63-E3CB-8C2CCC1AE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  <a:r>
              <a:rPr lang="en-IN" sz="4800" dirty="0"/>
              <a:t>		Moving into</a:t>
            </a:r>
          </a:p>
          <a:p>
            <a:pPr marL="0" indent="0">
              <a:buNone/>
            </a:pPr>
            <a:r>
              <a:rPr lang="en-IN" sz="4800" b="1" dirty="0">
                <a:latin typeface="+mj-lt"/>
              </a:rPr>
              <a:t>                        DEMO</a:t>
            </a:r>
          </a:p>
        </p:txBody>
      </p:sp>
    </p:spTree>
    <p:extLst>
      <p:ext uri="{BB962C8B-B14F-4D97-AF65-F5344CB8AC3E}">
        <p14:creationId xmlns:p14="http://schemas.microsoft.com/office/powerpoint/2010/main" val="1755456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685</Words>
  <Application>Microsoft Office PowerPoint</Application>
  <PresentationFormat>On-screen Show (4:3)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Laptop Price Prediction</vt:lpstr>
      <vt:lpstr>Business Objective</vt:lpstr>
      <vt:lpstr>CRISP Methodology:   </vt:lpstr>
      <vt:lpstr>  Business and Data Understanding(EDA): </vt:lpstr>
      <vt:lpstr>Data Preprocessing</vt:lpstr>
      <vt:lpstr>Feature Engineering</vt:lpstr>
      <vt:lpstr>Model Building</vt:lpstr>
      <vt:lpstr>Model Evaluation</vt:lpstr>
      <vt:lpstr>PowerPoint Presentation</vt:lpstr>
      <vt:lpstr>Insights &amp; Recommendations</vt:lpstr>
      <vt:lpstr>Questions to Explore: </vt:lpstr>
      <vt:lpstr>Questions to Explore: </vt:lpstr>
      <vt:lpstr>Questions to Explore: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NAVEEN</cp:lastModifiedBy>
  <cp:revision>14</cp:revision>
  <dcterms:created xsi:type="dcterms:W3CDTF">2013-01-27T09:14:16Z</dcterms:created>
  <dcterms:modified xsi:type="dcterms:W3CDTF">2025-07-05T05:49:15Z</dcterms:modified>
  <cp:category/>
</cp:coreProperties>
</file>