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71" r:id="rId7"/>
    <p:sldId id="261" r:id="rId8"/>
    <p:sldId id="272" r:id="rId9"/>
    <p:sldId id="269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Prediction of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u="sng" dirty="0"/>
              <a:t>Oleg </a:t>
            </a:r>
            <a:r>
              <a:rPr lang="en-US" u="sng" dirty="0" err="1"/>
              <a:t>Sargu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7B34A8-2D01-8F45-9091-ACCFAC04A7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21" y="3131653"/>
            <a:ext cx="2628900" cy="210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3471B-F11F-D740-B4A6-8A42B87A7E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3" y="3081869"/>
            <a:ext cx="2788285" cy="2157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DF71B-CA68-6B4C-9747-DA86C412AE3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81" y="3112603"/>
            <a:ext cx="2698750" cy="2127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6D1C65-47FC-3F46-83D7-9E83D952244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72" y="3081869"/>
            <a:ext cx="2597785" cy="208661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C26991-1CF0-C549-A0FE-BB198551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50645"/>
              </p:ext>
            </p:extLst>
          </p:nvPr>
        </p:nvGraphicFramePr>
        <p:xfrm>
          <a:off x="1053660" y="5326350"/>
          <a:ext cx="4514123" cy="1305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951">
                  <a:extLst>
                    <a:ext uri="{9D8B030D-6E8A-4147-A177-3AD203B41FA5}">
                      <a16:colId xmlns:a16="http://schemas.microsoft.com/office/drawing/2014/main" val="108585956"/>
                    </a:ext>
                  </a:extLst>
                </a:gridCol>
                <a:gridCol w="1247350">
                  <a:extLst>
                    <a:ext uri="{9D8B030D-6E8A-4147-A177-3AD203B41FA5}">
                      <a16:colId xmlns:a16="http://schemas.microsoft.com/office/drawing/2014/main" val="2575976619"/>
                    </a:ext>
                  </a:extLst>
                </a:gridCol>
                <a:gridCol w="2158822">
                  <a:extLst>
                    <a:ext uri="{9D8B030D-6E8A-4147-A177-3AD203B41FA5}">
                      <a16:colId xmlns:a16="http://schemas.microsoft.com/office/drawing/2014/main" val="1370259399"/>
                    </a:ext>
                  </a:extLst>
                </a:gridCol>
              </a:tblGrid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86618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994360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4466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Recall (sensitivity)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43%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326020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F1 -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574130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Specificity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161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0F0C89-1710-5545-B567-DA2E288CD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87597"/>
              </p:ext>
            </p:extLst>
          </p:nvPr>
        </p:nvGraphicFramePr>
        <p:xfrm>
          <a:off x="6766970" y="5326350"/>
          <a:ext cx="4514122" cy="1305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022">
                  <a:extLst>
                    <a:ext uri="{9D8B030D-6E8A-4147-A177-3AD203B41FA5}">
                      <a16:colId xmlns:a16="http://schemas.microsoft.com/office/drawing/2014/main" val="2371763376"/>
                    </a:ext>
                  </a:extLst>
                </a:gridCol>
                <a:gridCol w="1282720">
                  <a:extLst>
                    <a:ext uri="{9D8B030D-6E8A-4147-A177-3AD203B41FA5}">
                      <a16:colId xmlns:a16="http://schemas.microsoft.com/office/drawing/2014/main" val="1865980789"/>
                    </a:ext>
                  </a:extLst>
                </a:gridCol>
                <a:gridCol w="2111380">
                  <a:extLst>
                    <a:ext uri="{9D8B030D-6E8A-4147-A177-3AD203B41FA5}">
                      <a16:colId xmlns:a16="http://schemas.microsoft.com/office/drawing/2014/main" val="15455979"/>
                    </a:ext>
                  </a:extLst>
                </a:gridCol>
              </a:tblGrid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4587095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521725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477434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Recall (sensitivity)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328758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F1 -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790393"/>
                  </a:ext>
                </a:extLst>
              </a:tr>
              <a:tr h="21765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Specificity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983973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F315AB21-0B5C-454E-B74C-3B5179F7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chosen algorithms are biased towards most frequent class or categories. Although, an efficient pre-processing and data cleaning could address to some degree the biasness.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062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612062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Identify whether the environment, human or other factors leads to accident with injuries</a:t>
            </a:r>
          </a:p>
          <a:p>
            <a:r>
              <a:rPr lang="en-US" sz="1600" dirty="0"/>
              <a:t>To infirm or confirm the existence of correlation between DUI or Speeding factors and accidents registering injuries  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interested institutions in predicting the accident severity</a:t>
            </a:r>
          </a:p>
          <a:p>
            <a:r>
              <a:rPr lang="en-US" sz="1600" dirty="0"/>
              <a:t>Identify the weaknesses and strengths of different ML algorithms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~630 MB</a:t>
            </a:r>
          </a:p>
          <a:p>
            <a:r>
              <a:rPr lang="en-US" sz="2000" dirty="0"/>
              <a:t>Number of records: ~194k rows</a:t>
            </a:r>
          </a:p>
          <a:p>
            <a:r>
              <a:rPr lang="en-US" sz="2000" dirty="0"/>
              <a:t>Number of columns: 38 Columns</a:t>
            </a:r>
          </a:p>
          <a:p>
            <a:r>
              <a:rPr lang="en-US" sz="2000" dirty="0"/>
              <a:t>Source : Coursera Capstone Course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cross checking with/or relying on other features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Identify and drop non-relevant features</a:t>
            </a:r>
          </a:p>
          <a:p>
            <a:r>
              <a:rPr lang="en-US" sz="2000" dirty="0"/>
              <a:t>Generate new features by aggregating more features into a single one or vice-versa, divide a feature into multiple ones</a:t>
            </a:r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496312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Decision Tree</a:t>
            </a:r>
          </a:p>
          <a:p>
            <a:r>
              <a:rPr lang="en-US" sz="2400" dirty="0"/>
              <a:t>Random Forest 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K- Nearest Neighbor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4">
            <a:extLst>
              <a:ext uri="{FF2B5EF4-FFF2-40B4-BE49-F238E27FC236}">
                <a16:creationId xmlns:a16="http://schemas.microsoft.com/office/drawing/2014/main" id="{5CF6C6DA-8024-A44A-B97B-9AF9ED2FE99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4327629"/>
            <a:ext cx="10515600" cy="2104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2EF646-69B2-D34A-8E4C-01B8245B79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2450407"/>
            <a:ext cx="10572105" cy="187722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61364A1-1D7D-6544-8381-E07CC5E1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65259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A40B135-EF27-E14C-BEC5-75325B5DFE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5" y="4609193"/>
            <a:ext cx="8796762" cy="21036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875ECF-AE6B-6E4C-8584-E3DC603387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56" y="2311753"/>
            <a:ext cx="3387767" cy="22026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54E888-BA7B-014B-AB16-684E102851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82" y="2295838"/>
            <a:ext cx="3075001" cy="223449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4CAC8C9C-58EE-8C48-ABC2-517BA1A1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 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D437A9-BB68-0C4F-AD02-238FEDD94B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64" y="2286812"/>
            <a:ext cx="4901549" cy="435705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EEB3A8F-9A9F-904D-83DC-5DC6A7A1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Features Correlation</a:t>
            </a:r>
          </a:p>
        </p:txBody>
      </p:sp>
    </p:spTree>
    <p:extLst>
      <p:ext uri="{BB962C8B-B14F-4D97-AF65-F5344CB8AC3E}">
        <p14:creationId xmlns:p14="http://schemas.microsoft.com/office/powerpoint/2010/main" val="319117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11EA1B-0329-F24E-A7E7-D68A8D935A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62665"/>
            <a:ext cx="5819239" cy="3770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BFA8C4-FFDB-364C-A52A-E08C716781B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858"/>
            <a:ext cx="5943600" cy="390334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F7E267E-0547-CA48-9247-93B39FAE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Feature and Permutation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8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{2F198616-2D5B-B347-B8C5-DAD4F05F2DE6}tf10001076</Template>
  <TotalTime>35151</TotalTime>
  <Words>262</Words>
  <Application>Microsoft Macintosh PowerPoint</Application>
  <PresentationFormat>Widescreen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Prediction of Accident Severity</vt:lpstr>
      <vt:lpstr>Introduction</vt:lpstr>
      <vt:lpstr>Dataset </vt:lpstr>
      <vt:lpstr>Data  Pre-processing</vt:lpstr>
      <vt:lpstr>Algorithms Used</vt:lpstr>
      <vt:lpstr>Data Visualization </vt:lpstr>
      <vt:lpstr> Data Exploration </vt:lpstr>
      <vt:lpstr>Features Correlation</vt:lpstr>
      <vt:lpstr>Feature and Permutation Importance</vt:lpstr>
      <vt:lpstr>Comparative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Oleg Şargu</cp:lastModifiedBy>
  <cp:revision>10</cp:revision>
  <dcterms:created xsi:type="dcterms:W3CDTF">2018-12-05T08:08:40Z</dcterms:created>
  <dcterms:modified xsi:type="dcterms:W3CDTF">2020-09-16T19:15:54Z</dcterms:modified>
</cp:coreProperties>
</file>