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www.europarl.europa.eu/factsheets/en/sheet/126/tourism" TargetMode="Externa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www.europarl.europa.eu/factsheets/en/sheet/126/tourism" TargetMode="External"/><Relationship Id="rId4" Type="http://schemas.openxmlformats.org/officeDocument/2006/relationships/hyperlink" Target="https://www.dw.com/en/coronavirus-cripples-tourism-in-europe/a-52539107" TargetMode="Externa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primarily small and medium-sized enterprises (SMEs)</a:t>
            </a:r>
          </a:p>
          <a:p>
            <a:pPr/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https://www.europarl.europa.eu/factsheets/en/sheet/126/tourism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When its close links with other economic sectors are taken into account:</a:t>
            </a:r>
          </a:p>
          <a:p>
            <a:pPr/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https://www.europarl.europa.eu/factsheets/en/sheet/126/tourism</a:t>
            </a:r>
          </a:p>
          <a:p>
            <a:pPr/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https://www.dw.com/en/coronavirus-cripples-tourism-in-europe/a-52539107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Chinese contribution of German economy: €8.7 billion a year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/>
            </a:pPr>
            <a:r>
              <a:t>1. May 15 (2):</a:t>
            </a:r>
          </a:p>
          <a:p>
            <a:pPr>
              <a:defRPr sz="1400"/>
            </a:pPr>
            <a:r>
              <a:t>S_1 = [(15+15), (15+30)] : &lt;45 : 30</a:t>
            </a:r>
          </a:p>
          <a:p>
            <a:pPr>
              <a:defRPr sz="1400"/>
            </a:pPr>
            <a:r>
              <a:t>2. May 30 (2):</a:t>
            </a:r>
          </a:p>
          <a:p>
            <a:pPr>
              <a:defRPr sz="1400"/>
            </a:pPr>
            <a:r>
              <a:t>S_2= [(30+ 30), (30+45)] : &lt; 75 :60</a:t>
            </a:r>
          </a:p>
          <a:p>
            <a:pPr>
              <a:defRPr sz="1400"/>
            </a:pPr>
            <a:r>
              <a:t>3. June 15 (2) </a:t>
            </a:r>
          </a:p>
          <a:p>
            <a:pPr>
              <a:defRPr sz="1400"/>
            </a:pPr>
            <a:r>
              <a:t>S_3= [(45+45), (45+60)] : &lt; 105. :90</a:t>
            </a:r>
          </a:p>
          <a:p>
            <a:pPr>
              <a:defRPr sz="1400"/>
            </a:pPr>
            <a:r>
              <a:t>4. July 15 (2) </a:t>
            </a:r>
          </a:p>
          <a:p>
            <a:pPr>
              <a:defRPr sz="1400"/>
            </a:pPr>
            <a:r>
              <a:t>S_4= [(75+30), (75+45)] : &lt;120.  :120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side Euronex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Inside Euronext</a:t>
            </a:r>
          </a:p>
        </p:txBody>
      </p:sp>
      <p:sp>
        <p:nvSpPr>
          <p:cNvPr id="120" name="Reviving the SME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Reviving the SMEs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cenari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Scenarios</a:t>
            </a:r>
          </a:p>
        </p:txBody>
      </p:sp>
      <p:sp>
        <p:nvSpPr>
          <p:cNvPr id="156" name="Line"/>
          <p:cNvSpPr/>
          <p:nvPr/>
        </p:nvSpPr>
        <p:spPr>
          <a:xfrm flipH="1">
            <a:off x="1997995" y="6964847"/>
            <a:ext cx="1578043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7" name="Line"/>
          <p:cNvSpPr/>
          <p:nvPr/>
        </p:nvSpPr>
        <p:spPr>
          <a:xfrm>
            <a:off x="1964307" y="8699353"/>
            <a:ext cx="9872772" cy="1"/>
          </a:xfrm>
          <a:prstGeom prst="line">
            <a:avLst/>
          </a:prstGeom>
          <a:ln w="1778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8" name="Line"/>
          <p:cNvSpPr/>
          <p:nvPr/>
        </p:nvSpPr>
        <p:spPr>
          <a:xfrm flipH="1" flipV="1">
            <a:off x="2008940" y="4867922"/>
            <a:ext cx="327436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9" name="Line"/>
          <p:cNvSpPr/>
          <p:nvPr/>
        </p:nvSpPr>
        <p:spPr>
          <a:xfrm flipH="1" flipV="1">
            <a:off x="1998561" y="4099876"/>
            <a:ext cx="477161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0" name="Line"/>
          <p:cNvSpPr/>
          <p:nvPr/>
        </p:nvSpPr>
        <p:spPr>
          <a:xfrm flipH="1">
            <a:off x="1996853" y="6327321"/>
            <a:ext cx="1578043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1" name="Line"/>
          <p:cNvSpPr/>
          <p:nvPr/>
        </p:nvSpPr>
        <p:spPr>
          <a:xfrm flipH="1" flipV="1">
            <a:off x="5301612" y="4867922"/>
            <a:ext cx="4216510" cy="1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2" name="Line"/>
          <p:cNvSpPr/>
          <p:nvPr/>
        </p:nvSpPr>
        <p:spPr>
          <a:xfrm flipH="1" flipV="1">
            <a:off x="6799894" y="4107104"/>
            <a:ext cx="3701096" cy="1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3" name="Line"/>
          <p:cNvSpPr/>
          <p:nvPr/>
        </p:nvSpPr>
        <p:spPr>
          <a:xfrm>
            <a:off x="1957020" y="8777795"/>
            <a:ext cx="954522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4" name="May"/>
          <p:cNvSpPr txBox="1"/>
          <p:nvPr/>
        </p:nvSpPr>
        <p:spPr>
          <a:xfrm>
            <a:off x="2136561" y="8804091"/>
            <a:ext cx="495301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</a:defRPr>
            </a:lvl1pPr>
          </a:lstStyle>
          <a:p>
            <a:pPr/>
            <a:r>
              <a:t>May</a:t>
            </a:r>
          </a:p>
        </p:txBody>
      </p:sp>
      <p:sp>
        <p:nvSpPr>
          <p:cNvPr id="165" name="June"/>
          <p:cNvSpPr txBox="1"/>
          <p:nvPr/>
        </p:nvSpPr>
        <p:spPr>
          <a:xfrm>
            <a:off x="4390415" y="8796172"/>
            <a:ext cx="555499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</a:defRPr>
            </a:lvl1pPr>
          </a:lstStyle>
          <a:p>
            <a:pPr/>
            <a:r>
              <a:t>June</a:t>
            </a:r>
          </a:p>
        </p:txBody>
      </p:sp>
      <p:sp>
        <p:nvSpPr>
          <p:cNvPr id="166" name="July"/>
          <p:cNvSpPr txBox="1"/>
          <p:nvPr/>
        </p:nvSpPr>
        <p:spPr>
          <a:xfrm>
            <a:off x="6489028" y="8804091"/>
            <a:ext cx="481204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</a:defRPr>
            </a:lvl1pPr>
          </a:lstStyle>
          <a:p>
            <a:pPr/>
            <a:r>
              <a:t>July</a:t>
            </a:r>
          </a:p>
        </p:txBody>
      </p:sp>
      <p:sp>
        <p:nvSpPr>
          <p:cNvPr id="167" name="August"/>
          <p:cNvSpPr txBox="1"/>
          <p:nvPr/>
        </p:nvSpPr>
        <p:spPr>
          <a:xfrm>
            <a:off x="8513347" y="8804091"/>
            <a:ext cx="756477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</a:defRPr>
            </a:lvl1pPr>
          </a:lstStyle>
          <a:p>
            <a:pPr/>
            <a:r>
              <a:t>August</a:t>
            </a:r>
          </a:p>
        </p:txBody>
      </p:sp>
      <p:sp>
        <p:nvSpPr>
          <p:cNvPr id="168" name="September"/>
          <p:cNvSpPr txBox="1"/>
          <p:nvPr/>
        </p:nvSpPr>
        <p:spPr>
          <a:xfrm>
            <a:off x="10548888" y="8804091"/>
            <a:ext cx="1112521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</a:defRPr>
            </a:lvl1pPr>
          </a:lstStyle>
          <a:p>
            <a:pPr/>
            <a:r>
              <a:t>September</a:t>
            </a:r>
          </a:p>
        </p:txBody>
      </p:sp>
      <p:sp>
        <p:nvSpPr>
          <p:cNvPr id="169" name="Line"/>
          <p:cNvSpPr/>
          <p:nvPr/>
        </p:nvSpPr>
        <p:spPr>
          <a:xfrm flipH="1" flipV="1">
            <a:off x="3549622" y="6327321"/>
            <a:ext cx="3860369" cy="1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0" name="Line"/>
          <p:cNvSpPr/>
          <p:nvPr/>
        </p:nvSpPr>
        <p:spPr>
          <a:xfrm flipH="1">
            <a:off x="3550764" y="6926747"/>
            <a:ext cx="2742950" cy="1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1" name="Line"/>
          <p:cNvSpPr/>
          <p:nvPr/>
        </p:nvSpPr>
        <p:spPr>
          <a:xfrm>
            <a:off x="2002434" y="4099876"/>
            <a:ext cx="5592521" cy="1"/>
          </a:xfrm>
          <a:prstGeom prst="line">
            <a:avLst/>
          </a:prstGeom>
          <a:ln w="165100">
            <a:solidFill>
              <a:schemeClr val="accent4">
                <a:hueOff val="468000"/>
                <a:satOff val="-4761"/>
                <a:lumOff val="1019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2" name="Line"/>
          <p:cNvSpPr/>
          <p:nvPr/>
        </p:nvSpPr>
        <p:spPr>
          <a:xfrm>
            <a:off x="2013032" y="4869251"/>
            <a:ext cx="3266177" cy="1"/>
          </a:xfrm>
          <a:prstGeom prst="line">
            <a:avLst/>
          </a:prstGeom>
          <a:ln w="165100">
            <a:solidFill>
              <a:schemeClr val="accent4">
                <a:hueOff val="468000"/>
                <a:satOff val="-4761"/>
                <a:lumOff val="1019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3" name="Line"/>
          <p:cNvSpPr/>
          <p:nvPr/>
        </p:nvSpPr>
        <p:spPr>
          <a:xfrm>
            <a:off x="1996853" y="6327321"/>
            <a:ext cx="2022732" cy="1"/>
          </a:xfrm>
          <a:prstGeom prst="line">
            <a:avLst/>
          </a:prstGeom>
          <a:ln w="165100">
            <a:solidFill>
              <a:schemeClr val="accent4">
                <a:hueOff val="468000"/>
                <a:satOff val="-4761"/>
                <a:lumOff val="1019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4" name="Line"/>
          <p:cNvSpPr/>
          <p:nvPr/>
        </p:nvSpPr>
        <p:spPr>
          <a:xfrm>
            <a:off x="1997995" y="6926747"/>
            <a:ext cx="2020448" cy="1"/>
          </a:xfrm>
          <a:prstGeom prst="line">
            <a:avLst/>
          </a:prstGeom>
          <a:ln w="165100">
            <a:solidFill>
              <a:schemeClr val="accent4">
                <a:hueOff val="468000"/>
                <a:satOff val="-4761"/>
                <a:lumOff val="1019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5" name="Line"/>
          <p:cNvSpPr/>
          <p:nvPr/>
        </p:nvSpPr>
        <p:spPr>
          <a:xfrm flipH="1" flipV="1">
            <a:off x="1997117" y="5537098"/>
            <a:ext cx="327436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6" name="Line"/>
          <p:cNvSpPr/>
          <p:nvPr/>
        </p:nvSpPr>
        <p:spPr>
          <a:xfrm flipH="1" flipV="1">
            <a:off x="5208703" y="5536729"/>
            <a:ext cx="3149128" cy="1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7" name="Line"/>
          <p:cNvSpPr/>
          <p:nvPr/>
        </p:nvSpPr>
        <p:spPr>
          <a:xfrm>
            <a:off x="2001210" y="5537098"/>
            <a:ext cx="3266176" cy="1"/>
          </a:xfrm>
          <a:prstGeom prst="line">
            <a:avLst/>
          </a:prstGeom>
          <a:ln w="165100">
            <a:solidFill>
              <a:schemeClr val="accent4">
                <a:hueOff val="468000"/>
                <a:satOff val="-4761"/>
                <a:lumOff val="1019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8" name="Line"/>
          <p:cNvSpPr/>
          <p:nvPr/>
        </p:nvSpPr>
        <p:spPr>
          <a:xfrm flipH="1" flipV="1">
            <a:off x="2058621" y="3373153"/>
            <a:ext cx="477160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9" name="Line"/>
          <p:cNvSpPr/>
          <p:nvPr/>
        </p:nvSpPr>
        <p:spPr>
          <a:xfrm flipH="1" flipV="1">
            <a:off x="2058621" y="3373153"/>
            <a:ext cx="9545220" cy="1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0" name="Line"/>
          <p:cNvSpPr/>
          <p:nvPr/>
        </p:nvSpPr>
        <p:spPr>
          <a:xfrm>
            <a:off x="1998994" y="3373153"/>
            <a:ext cx="5599401" cy="1"/>
          </a:xfrm>
          <a:prstGeom prst="line">
            <a:avLst/>
          </a:prstGeom>
          <a:ln w="165100">
            <a:solidFill>
              <a:schemeClr val="accent4">
                <a:hueOff val="468000"/>
                <a:satOff val="-4761"/>
                <a:lumOff val="1019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1" name="Scenario  4.2"/>
          <p:cNvSpPr txBox="1"/>
          <p:nvPr/>
        </p:nvSpPr>
        <p:spPr>
          <a:xfrm>
            <a:off x="860829" y="3229313"/>
            <a:ext cx="1054304" cy="287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</a:defRPr>
            </a:lvl1pPr>
          </a:lstStyle>
          <a:p>
            <a:pPr/>
            <a:r>
              <a:t>Scenario  4.2</a:t>
            </a:r>
          </a:p>
        </p:txBody>
      </p:sp>
      <p:sp>
        <p:nvSpPr>
          <p:cNvPr id="182" name="Scenario 4.1"/>
          <p:cNvSpPr txBox="1"/>
          <p:nvPr/>
        </p:nvSpPr>
        <p:spPr>
          <a:xfrm>
            <a:off x="882012" y="3956037"/>
            <a:ext cx="1011937" cy="287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</a:defRPr>
            </a:lvl1pPr>
          </a:lstStyle>
          <a:p>
            <a:pPr/>
            <a:r>
              <a:t>Scenario 4.1</a:t>
            </a:r>
          </a:p>
        </p:txBody>
      </p:sp>
      <p:sp>
        <p:nvSpPr>
          <p:cNvPr id="183" name="Scenario 3.2"/>
          <p:cNvSpPr txBox="1"/>
          <p:nvPr/>
        </p:nvSpPr>
        <p:spPr>
          <a:xfrm>
            <a:off x="882012" y="4724083"/>
            <a:ext cx="1011937" cy="287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</a:defRPr>
            </a:lvl1pPr>
          </a:lstStyle>
          <a:p>
            <a:pPr/>
            <a:r>
              <a:t>Scenario 3.2</a:t>
            </a:r>
          </a:p>
        </p:txBody>
      </p:sp>
      <p:sp>
        <p:nvSpPr>
          <p:cNvPr id="184" name="Scenario 3.1"/>
          <p:cNvSpPr txBox="1"/>
          <p:nvPr/>
        </p:nvSpPr>
        <p:spPr>
          <a:xfrm>
            <a:off x="882012" y="5401222"/>
            <a:ext cx="1011937" cy="287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</a:defRPr>
            </a:lvl1pPr>
          </a:lstStyle>
          <a:p>
            <a:pPr/>
            <a:r>
              <a:t>Scenario 3.1</a:t>
            </a:r>
          </a:p>
        </p:txBody>
      </p:sp>
      <p:sp>
        <p:nvSpPr>
          <p:cNvPr id="185" name="Scenario  2.2"/>
          <p:cNvSpPr txBox="1"/>
          <p:nvPr/>
        </p:nvSpPr>
        <p:spPr>
          <a:xfrm>
            <a:off x="860829" y="6183481"/>
            <a:ext cx="1054304" cy="2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</a:defRPr>
            </a:lvl1pPr>
          </a:lstStyle>
          <a:p>
            <a:pPr/>
            <a:r>
              <a:t>Scenario  2.2</a:t>
            </a:r>
          </a:p>
        </p:txBody>
      </p:sp>
      <p:sp>
        <p:nvSpPr>
          <p:cNvPr id="186" name="Scenario 2.1"/>
          <p:cNvSpPr txBox="1"/>
          <p:nvPr/>
        </p:nvSpPr>
        <p:spPr>
          <a:xfrm>
            <a:off x="882012" y="6821007"/>
            <a:ext cx="1011937" cy="287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</a:defRPr>
            </a:lvl1pPr>
          </a:lstStyle>
          <a:p>
            <a:pPr/>
            <a:r>
              <a:t>Scenario 2.1</a:t>
            </a:r>
          </a:p>
        </p:txBody>
      </p:sp>
      <p:sp>
        <p:nvSpPr>
          <p:cNvPr id="187" name="Rectangle"/>
          <p:cNvSpPr/>
          <p:nvPr/>
        </p:nvSpPr>
        <p:spPr>
          <a:xfrm>
            <a:off x="752980" y="2546094"/>
            <a:ext cx="11498840" cy="6807671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" name="Line"/>
          <p:cNvSpPr/>
          <p:nvPr/>
        </p:nvSpPr>
        <p:spPr>
          <a:xfrm flipH="1">
            <a:off x="2739822" y="7622721"/>
            <a:ext cx="2403863" cy="1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9" name="Line"/>
          <p:cNvSpPr/>
          <p:nvPr/>
        </p:nvSpPr>
        <p:spPr>
          <a:xfrm flipH="1">
            <a:off x="2697393" y="8122937"/>
            <a:ext cx="1371961" cy="1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0" name="Line"/>
          <p:cNvSpPr/>
          <p:nvPr/>
        </p:nvSpPr>
        <p:spPr>
          <a:xfrm>
            <a:off x="1972595" y="8095146"/>
            <a:ext cx="1112521" cy="1"/>
          </a:xfrm>
          <a:prstGeom prst="line">
            <a:avLst/>
          </a:prstGeom>
          <a:ln w="165100">
            <a:solidFill>
              <a:schemeClr val="accent4">
                <a:hueOff val="468000"/>
                <a:satOff val="-4761"/>
                <a:lumOff val="1019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1" name="Scenario  1.2"/>
          <p:cNvSpPr txBox="1"/>
          <p:nvPr/>
        </p:nvSpPr>
        <p:spPr>
          <a:xfrm>
            <a:off x="860829" y="7522032"/>
            <a:ext cx="1054304" cy="2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</a:defRPr>
            </a:lvl1pPr>
          </a:lstStyle>
          <a:p>
            <a:pPr/>
            <a:r>
              <a:t>Scenario  1.2</a:t>
            </a:r>
          </a:p>
        </p:txBody>
      </p:sp>
      <p:sp>
        <p:nvSpPr>
          <p:cNvPr id="192" name="Scenario 1.1"/>
          <p:cNvSpPr txBox="1"/>
          <p:nvPr/>
        </p:nvSpPr>
        <p:spPr>
          <a:xfrm>
            <a:off x="882012" y="7979098"/>
            <a:ext cx="1011937" cy="287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</a:defRPr>
            </a:lvl1pPr>
          </a:lstStyle>
          <a:p>
            <a:pPr/>
            <a:r>
              <a:t>Scenario 1.1</a:t>
            </a:r>
          </a:p>
        </p:txBody>
      </p:sp>
      <p:sp>
        <p:nvSpPr>
          <p:cNvPr id="193" name="Line"/>
          <p:cNvSpPr/>
          <p:nvPr/>
        </p:nvSpPr>
        <p:spPr>
          <a:xfrm>
            <a:off x="1972595" y="7622721"/>
            <a:ext cx="1112521" cy="1"/>
          </a:xfrm>
          <a:prstGeom prst="line">
            <a:avLst/>
          </a:prstGeom>
          <a:ln w="165100">
            <a:solidFill>
              <a:schemeClr val="accent4">
                <a:hueOff val="468000"/>
                <a:satOff val="-4761"/>
                <a:lumOff val="1019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4" name="15"/>
          <p:cNvSpPr txBox="1"/>
          <p:nvPr/>
        </p:nvSpPr>
        <p:spPr>
          <a:xfrm>
            <a:off x="2365787" y="7691172"/>
            <a:ext cx="326137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15</a:t>
            </a:r>
          </a:p>
        </p:txBody>
      </p:sp>
      <p:sp>
        <p:nvSpPr>
          <p:cNvPr id="195" name="30"/>
          <p:cNvSpPr txBox="1"/>
          <p:nvPr/>
        </p:nvSpPr>
        <p:spPr>
          <a:xfrm>
            <a:off x="2365787" y="6483747"/>
            <a:ext cx="326137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30</a:t>
            </a:r>
          </a:p>
        </p:txBody>
      </p:sp>
      <p:sp>
        <p:nvSpPr>
          <p:cNvPr id="196" name="45"/>
          <p:cNvSpPr txBox="1"/>
          <p:nvPr/>
        </p:nvSpPr>
        <p:spPr>
          <a:xfrm>
            <a:off x="2365787" y="5025875"/>
            <a:ext cx="326137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45</a:t>
            </a:r>
          </a:p>
        </p:txBody>
      </p:sp>
      <p:sp>
        <p:nvSpPr>
          <p:cNvPr id="197" name="75"/>
          <p:cNvSpPr txBox="1"/>
          <p:nvPr/>
        </p:nvSpPr>
        <p:spPr>
          <a:xfrm>
            <a:off x="2365787" y="3564873"/>
            <a:ext cx="326137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75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Mathematical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Mathematical Model</a:t>
            </a:r>
          </a:p>
        </p:txBody>
      </p:sp>
      <p:grpSp>
        <p:nvGrpSpPr>
          <p:cNvPr id="204" name="Image Gallery"/>
          <p:cNvGrpSpPr/>
          <p:nvPr/>
        </p:nvGrpSpPr>
        <p:grpSpPr>
          <a:xfrm>
            <a:off x="2956466" y="2447952"/>
            <a:ext cx="6624673" cy="7358030"/>
            <a:chOff x="0" y="0"/>
            <a:chExt cx="6624671" cy="7358029"/>
          </a:xfrm>
        </p:grpSpPr>
        <p:pic>
          <p:nvPicPr>
            <p:cNvPr id="202" name="Screenshot 2020-04-25 at 19.00.32.png" descr="Screenshot 2020-04-25 at 19.00.3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333" t="0" r="1333" b="0"/>
            <a:stretch>
              <a:fillRect/>
            </a:stretch>
          </p:blipFill>
          <p:spPr>
            <a:xfrm>
              <a:off x="0" y="0"/>
              <a:ext cx="6624672" cy="68192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3" name="Type to enter a caption."/>
            <p:cNvSpPr/>
            <p:nvPr/>
          </p:nvSpPr>
          <p:spPr>
            <a:xfrm>
              <a:off x="0" y="6895496"/>
              <a:ext cx="6624672" cy="4625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Type to enter a caption.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Interfa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Interface</a:t>
            </a:r>
          </a:p>
        </p:txBody>
      </p:sp>
      <p:pic>
        <p:nvPicPr>
          <p:cNvPr id="207" name="Screenshot 2020-04-26 at 03.55.16.png" descr="Screenshot 2020-04-26 at 03.55.16.png"/>
          <p:cNvPicPr>
            <a:picLocks noChangeAspect="1"/>
          </p:cNvPicPr>
          <p:nvPr/>
        </p:nvPicPr>
        <p:blipFill>
          <a:blip r:embed="rId2">
            <a:extLst/>
          </a:blip>
          <a:srcRect l="992" t="509" r="482" b="0"/>
          <a:stretch>
            <a:fillRect/>
          </a:stretch>
        </p:blipFill>
        <p:spPr>
          <a:xfrm>
            <a:off x="-79628" y="2395956"/>
            <a:ext cx="13164065" cy="74345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Interfa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Interface</a:t>
            </a:r>
          </a:p>
        </p:txBody>
      </p:sp>
      <p:pic>
        <p:nvPicPr>
          <p:cNvPr id="210" name="Screenshot 2020-04-26 at 03.55.34.png" descr="Screenshot 2020-04-26 at 03.55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6898" y="2515869"/>
            <a:ext cx="13138596" cy="72594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Interfa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Interface</a:t>
            </a:r>
          </a:p>
        </p:txBody>
      </p:sp>
      <p:pic>
        <p:nvPicPr>
          <p:cNvPr id="213" name="Screenshot 2020-04-26 at 03.55.50.png" descr="Screenshot 2020-04-26 at 03.55.5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8288" y="2444415"/>
            <a:ext cx="13310224" cy="73542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"/>
          <p:cNvSpPr/>
          <p:nvPr/>
        </p:nvSpPr>
        <p:spPr>
          <a:xfrm>
            <a:off x="2387989" y="283397"/>
            <a:ext cx="8228822" cy="9186806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6" name="Select the Filter Type"/>
          <p:cNvSpPr/>
          <p:nvPr/>
        </p:nvSpPr>
        <p:spPr>
          <a:xfrm>
            <a:off x="4609052" y="2658955"/>
            <a:ext cx="2386235" cy="374273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3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Select the Filter Type</a:t>
            </a:r>
          </a:p>
        </p:txBody>
      </p:sp>
      <p:sp>
        <p:nvSpPr>
          <p:cNvPr id="217" name="Select the Result Type"/>
          <p:cNvSpPr/>
          <p:nvPr/>
        </p:nvSpPr>
        <p:spPr>
          <a:xfrm>
            <a:off x="7230404" y="2658955"/>
            <a:ext cx="2386236" cy="374273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3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Select the Result Type</a:t>
            </a:r>
          </a:p>
        </p:txBody>
      </p:sp>
      <p:sp>
        <p:nvSpPr>
          <p:cNvPr id="218" name="Rounded Rectangle"/>
          <p:cNvSpPr/>
          <p:nvPr/>
        </p:nvSpPr>
        <p:spPr>
          <a:xfrm>
            <a:off x="4185003" y="1677277"/>
            <a:ext cx="5840050" cy="635098"/>
          </a:xfrm>
          <a:prstGeom prst="roundRect">
            <a:avLst>
              <a:gd name="adj" fmla="val 2788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9" name="Insert Your PDF"/>
          <p:cNvSpPr txBox="1"/>
          <p:nvPr/>
        </p:nvSpPr>
        <p:spPr>
          <a:xfrm>
            <a:off x="5517883" y="1747002"/>
            <a:ext cx="2223034" cy="495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000000"/>
                </a:solidFill>
                <a:latin typeface="Gurmukhi MT"/>
                <a:ea typeface="Gurmukhi MT"/>
                <a:cs typeface="Gurmukhi MT"/>
                <a:sym typeface="Gurmukhi MT"/>
              </a:defRPr>
            </a:lvl1pPr>
          </a:lstStyle>
          <a:p>
            <a:pPr/>
            <a:r>
              <a:t>Insert Your PDF</a:t>
            </a:r>
          </a:p>
        </p:txBody>
      </p:sp>
      <p:sp>
        <p:nvSpPr>
          <p:cNvPr id="220" name="Rounded Rectangle"/>
          <p:cNvSpPr/>
          <p:nvPr/>
        </p:nvSpPr>
        <p:spPr>
          <a:xfrm>
            <a:off x="4583602" y="3306216"/>
            <a:ext cx="5042852" cy="5576837"/>
          </a:xfrm>
          <a:prstGeom prst="roundRect">
            <a:avLst>
              <a:gd name="adj" fmla="val 696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1" name="Rounded Rectangle"/>
          <p:cNvSpPr/>
          <p:nvPr/>
        </p:nvSpPr>
        <p:spPr>
          <a:xfrm>
            <a:off x="2406857" y="1682250"/>
            <a:ext cx="1535521" cy="7215453"/>
          </a:xfrm>
          <a:prstGeom prst="roundRect">
            <a:avLst>
              <a:gd name="adj" fmla="val 1056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2" name="List of Files"/>
          <p:cNvSpPr/>
          <p:nvPr/>
        </p:nvSpPr>
        <p:spPr>
          <a:xfrm>
            <a:off x="2414657" y="1675181"/>
            <a:ext cx="1519921" cy="374273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List of Files</a:t>
            </a:r>
          </a:p>
        </p:txBody>
      </p:sp>
      <p:sp>
        <p:nvSpPr>
          <p:cNvPr id="223" name="Organisation"/>
          <p:cNvSpPr/>
          <p:nvPr/>
        </p:nvSpPr>
        <p:spPr>
          <a:xfrm>
            <a:off x="5722476" y="6214483"/>
            <a:ext cx="2765105" cy="23763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974" y="0"/>
                </a:moveTo>
                <a:cubicBezTo>
                  <a:pt x="7706" y="0"/>
                  <a:pt x="7487" y="255"/>
                  <a:pt x="7487" y="566"/>
                </a:cubicBezTo>
                <a:lnTo>
                  <a:pt x="7487" y="3615"/>
                </a:lnTo>
                <a:cubicBezTo>
                  <a:pt x="7487" y="3926"/>
                  <a:pt x="7706" y="4181"/>
                  <a:pt x="7974" y="4181"/>
                </a:cubicBezTo>
                <a:lnTo>
                  <a:pt x="10530" y="4181"/>
                </a:lnTo>
                <a:lnTo>
                  <a:pt x="10530" y="7322"/>
                </a:lnTo>
                <a:lnTo>
                  <a:pt x="3210" y="7322"/>
                </a:lnTo>
                <a:cubicBezTo>
                  <a:pt x="3102" y="7322"/>
                  <a:pt x="3015" y="7425"/>
                  <a:pt x="3015" y="7550"/>
                </a:cubicBezTo>
                <a:lnTo>
                  <a:pt x="3015" y="10705"/>
                </a:lnTo>
                <a:lnTo>
                  <a:pt x="974" y="10705"/>
                </a:lnTo>
                <a:cubicBezTo>
                  <a:pt x="706" y="10705"/>
                  <a:pt x="487" y="10960"/>
                  <a:pt x="487" y="11271"/>
                </a:cubicBezTo>
                <a:lnTo>
                  <a:pt x="487" y="13737"/>
                </a:lnTo>
                <a:cubicBezTo>
                  <a:pt x="487" y="14049"/>
                  <a:pt x="706" y="14304"/>
                  <a:pt x="974" y="14304"/>
                </a:cubicBezTo>
                <a:lnTo>
                  <a:pt x="3015" y="14304"/>
                </a:lnTo>
                <a:lnTo>
                  <a:pt x="3015" y="17244"/>
                </a:lnTo>
                <a:lnTo>
                  <a:pt x="1350" y="17244"/>
                </a:lnTo>
                <a:cubicBezTo>
                  <a:pt x="1243" y="17244"/>
                  <a:pt x="1156" y="17345"/>
                  <a:pt x="1156" y="17470"/>
                </a:cubicBezTo>
                <a:lnTo>
                  <a:pt x="1156" y="19454"/>
                </a:lnTo>
                <a:lnTo>
                  <a:pt x="274" y="19454"/>
                </a:lnTo>
                <a:cubicBezTo>
                  <a:pt x="124" y="19454"/>
                  <a:pt x="0" y="19598"/>
                  <a:pt x="0" y="19773"/>
                </a:cubicBezTo>
                <a:lnTo>
                  <a:pt x="0" y="21281"/>
                </a:lnTo>
                <a:cubicBezTo>
                  <a:pt x="0" y="21456"/>
                  <a:pt x="124" y="21600"/>
                  <a:pt x="274" y="21600"/>
                </a:cubicBezTo>
                <a:lnTo>
                  <a:pt x="2579" y="21600"/>
                </a:lnTo>
                <a:cubicBezTo>
                  <a:pt x="2729" y="21600"/>
                  <a:pt x="2853" y="21456"/>
                  <a:pt x="2853" y="21281"/>
                </a:cubicBezTo>
                <a:lnTo>
                  <a:pt x="2853" y="19773"/>
                </a:lnTo>
                <a:cubicBezTo>
                  <a:pt x="2853" y="19599"/>
                  <a:pt x="2729" y="19454"/>
                  <a:pt x="2579" y="19454"/>
                </a:cubicBezTo>
                <a:lnTo>
                  <a:pt x="1697" y="19454"/>
                </a:lnTo>
                <a:lnTo>
                  <a:pt x="1697" y="18111"/>
                </a:lnTo>
                <a:cubicBezTo>
                  <a:pt x="1697" y="17987"/>
                  <a:pt x="1784" y="17885"/>
                  <a:pt x="1891" y="17885"/>
                </a:cubicBezTo>
                <a:lnTo>
                  <a:pt x="4629" y="17885"/>
                </a:lnTo>
                <a:cubicBezTo>
                  <a:pt x="4736" y="17885"/>
                  <a:pt x="4824" y="17987"/>
                  <a:pt x="4824" y="18111"/>
                </a:cubicBezTo>
                <a:lnTo>
                  <a:pt x="4824" y="19454"/>
                </a:lnTo>
                <a:lnTo>
                  <a:pt x="3941" y="19454"/>
                </a:lnTo>
                <a:cubicBezTo>
                  <a:pt x="3791" y="19454"/>
                  <a:pt x="3668" y="19598"/>
                  <a:pt x="3668" y="19773"/>
                </a:cubicBezTo>
                <a:lnTo>
                  <a:pt x="3668" y="21281"/>
                </a:lnTo>
                <a:cubicBezTo>
                  <a:pt x="3668" y="21456"/>
                  <a:pt x="3791" y="21600"/>
                  <a:pt x="3941" y="21600"/>
                </a:cubicBezTo>
                <a:lnTo>
                  <a:pt x="6247" y="21600"/>
                </a:lnTo>
                <a:cubicBezTo>
                  <a:pt x="6397" y="21600"/>
                  <a:pt x="6519" y="21456"/>
                  <a:pt x="6519" y="21281"/>
                </a:cubicBezTo>
                <a:lnTo>
                  <a:pt x="6519" y="19773"/>
                </a:lnTo>
                <a:cubicBezTo>
                  <a:pt x="6519" y="19599"/>
                  <a:pt x="6397" y="19454"/>
                  <a:pt x="6247" y="19454"/>
                </a:cubicBezTo>
                <a:lnTo>
                  <a:pt x="5365" y="19454"/>
                </a:lnTo>
                <a:lnTo>
                  <a:pt x="5365" y="17470"/>
                </a:lnTo>
                <a:cubicBezTo>
                  <a:pt x="5365" y="17345"/>
                  <a:pt x="5277" y="17244"/>
                  <a:pt x="5170" y="17244"/>
                </a:cubicBezTo>
                <a:lnTo>
                  <a:pt x="3556" y="17244"/>
                </a:lnTo>
                <a:lnTo>
                  <a:pt x="3556" y="14304"/>
                </a:lnTo>
                <a:lnTo>
                  <a:pt x="5549" y="14304"/>
                </a:lnTo>
                <a:cubicBezTo>
                  <a:pt x="5816" y="14304"/>
                  <a:pt x="6035" y="14049"/>
                  <a:pt x="6035" y="13737"/>
                </a:cubicBezTo>
                <a:lnTo>
                  <a:pt x="6035" y="11271"/>
                </a:lnTo>
                <a:cubicBezTo>
                  <a:pt x="6035" y="10960"/>
                  <a:pt x="5816" y="10705"/>
                  <a:pt x="5549" y="10705"/>
                </a:cubicBezTo>
                <a:lnTo>
                  <a:pt x="3556" y="10705"/>
                </a:lnTo>
                <a:lnTo>
                  <a:pt x="3556" y="8179"/>
                </a:lnTo>
                <a:cubicBezTo>
                  <a:pt x="3556" y="8055"/>
                  <a:pt x="3643" y="7951"/>
                  <a:pt x="3750" y="7951"/>
                </a:cubicBezTo>
                <a:lnTo>
                  <a:pt x="10530" y="7951"/>
                </a:lnTo>
                <a:lnTo>
                  <a:pt x="10530" y="10705"/>
                </a:lnTo>
                <a:lnTo>
                  <a:pt x="8513" y="10705"/>
                </a:lnTo>
                <a:cubicBezTo>
                  <a:pt x="8246" y="10705"/>
                  <a:pt x="8026" y="10960"/>
                  <a:pt x="8026" y="11271"/>
                </a:cubicBezTo>
                <a:lnTo>
                  <a:pt x="8026" y="13737"/>
                </a:lnTo>
                <a:cubicBezTo>
                  <a:pt x="8026" y="14049"/>
                  <a:pt x="8246" y="14304"/>
                  <a:pt x="8513" y="14304"/>
                </a:cubicBezTo>
                <a:lnTo>
                  <a:pt x="10530" y="14304"/>
                </a:lnTo>
                <a:lnTo>
                  <a:pt x="10530" y="17244"/>
                </a:lnTo>
                <a:lnTo>
                  <a:pt x="8890" y="17244"/>
                </a:lnTo>
                <a:cubicBezTo>
                  <a:pt x="8783" y="17244"/>
                  <a:pt x="8696" y="17345"/>
                  <a:pt x="8696" y="17470"/>
                </a:cubicBezTo>
                <a:lnTo>
                  <a:pt x="8696" y="19454"/>
                </a:lnTo>
                <a:lnTo>
                  <a:pt x="7790" y="19454"/>
                </a:lnTo>
                <a:cubicBezTo>
                  <a:pt x="7640" y="19454"/>
                  <a:pt x="7516" y="19598"/>
                  <a:pt x="7516" y="19773"/>
                </a:cubicBezTo>
                <a:lnTo>
                  <a:pt x="7516" y="21281"/>
                </a:lnTo>
                <a:cubicBezTo>
                  <a:pt x="7516" y="21456"/>
                  <a:pt x="7640" y="21600"/>
                  <a:pt x="7790" y="21600"/>
                </a:cubicBezTo>
                <a:lnTo>
                  <a:pt x="10095" y="21600"/>
                </a:lnTo>
                <a:cubicBezTo>
                  <a:pt x="10245" y="21600"/>
                  <a:pt x="10367" y="21456"/>
                  <a:pt x="10367" y="21281"/>
                </a:cubicBezTo>
                <a:lnTo>
                  <a:pt x="10367" y="19773"/>
                </a:lnTo>
                <a:cubicBezTo>
                  <a:pt x="10367" y="19599"/>
                  <a:pt x="10245" y="19454"/>
                  <a:pt x="10095" y="19454"/>
                </a:cubicBezTo>
                <a:lnTo>
                  <a:pt x="9237" y="19454"/>
                </a:lnTo>
                <a:lnTo>
                  <a:pt x="9237" y="18111"/>
                </a:lnTo>
                <a:cubicBezTo>
                  <a:pt x="9237" y="17987"/>
                  <a:pt x="9324" y="17885"/>
                  <a:pt x="9431" y="17885"/>
                </a:cubicBezTo>
                <a:lnTo>
                  <a:pt x="12169" y="17885"/>
                </a:lnTo>
                <a:cubicBezTo>
                  <a:pt x="12276" y="17885"/>
                  <a:pt x="12363" y="17987"/>
                  <a:pt x="12363" y="18111"/>
                </a:cubicBezTo>
                <a:lnTo>
                  <a:pt x="12363" y="19454"/>
                </a:lnTo>
                <a:lnTo>
                  <a:pt x="11505" y="19454"/>
                </a:lnTo>
                <a:cubicBezTo>
                  <a:pt x="11355" y="19454"/>
                  <a:pt x="11233" y="19599"/>
                  <a:pt x="11233" y="19773"/>
                </a:cubicBezTo>
                <a:lnTo>
                  <a:pt x="11233" y="21281"/>
                </a:lnTo>
                <a:cubicBezTo>
                  <a:pt x="11233" y="21456"/>
                  <a:pt x="11355" y="21600"/>
                  <a:pt x="11505" y="21600"/>
                </a:cubicBezTo>
                <a:lnTo>
                  <a:pt x="13810" y="21600"/>
                </a:lnTo>
                <a:cubicBezTo>
                  <a:pt x="13960" y="21600"/>
                  <a:pt x="14084" y="21456"/>
                  <a:pt x="14084" y="21281"/>
                </a:cubicBezTo>
                <a:lnTo>
                  <a:pt x="14084" y="19773"/>
                </a:lnTo>
                <a:cubicBezTo>
                  <a:pt x="14084" y="19599"/>
                  <a:pt x="13960" y="19454"/>
                  <a:pt x="13810" y="19454"/>
                </a:cubicBezTo>
                <a:lnTo>
                  <a:pt x="12904" y="19454"/>
                </a:lnTo>
                <a:lnTo>
                  <a:pt x="12904" y="17470"/>
                </a:lnTo>
                <a:cubicBezTo>
                  <a:pt x="12904" y="17345"/>
                  <a:pt x="12817" y="17244"/>
                  <a:pt x="12710" y="17244"/>
                </a:cubicBezTo>
                <a:lnTo>
                  <a:pt x="11070" y="17244"/>
                </a:lnTo>
                <a:lnTo>
                  <a:pt x="11070" y="14304"/>
                </a:lnTo>
                <a:lnTo>
                  <a:pt x="13087" y="14304"/>
                </a:lnTo>
                <a:cubicBezTo>
                  <a:pt x="13354" y="14304"/>
                  <a:pt x="13574" y="14049"/>
                  <a:pt x="13574" y="13737"/>
                </a:cubicBezTo>
                <a:lnTo>
                  <a:pt x="13574" y="11271"/>
                </a:lnTo>
                <a:cubicBezTo>
                  <a:pt x="13574" y="10960"/>
                  <a:pt x="13354" y="10705"/>
                  <a:pt x="13087" y="10705"/>
                </a:cubicBezTo>
                <a:lnTo>
                  <a:pt x="11070" y="10705"/>
                </a:lnTo>
                <a:lnTo>
                  <a:pt x="11070" y="7951"/>
                </a:lnTo>
                <a:lnTo>
                  <a:pt x="17850" y="7951"/>
                </a:lnTo>
                <a:cubicBezTo>
                  <a:pt x="17957" y="7951"/>
                  <a:pt x="18044" y="8055"/>
                  <a:pt x="18044" y="8179"/>
                </a:cubicBezTo>
                <a:lnTo>
                  <a:pt x="18044" y="10705"/>
                </a:lnTo>
                <a:lnTo>
                  <a:pt x="16051" y="10705"/>
                </a:lnTo>
                <a:cubicBezTo>
                  <a:pt x="15784" y="10705"/>
                  <a:pt x="15565" y="10960"/>
                  <a:pt x="15565" y="11271"/>
                </a:cubicBezTo>
                <a:lnTo>
                  <a:pt x="15565" y="13737"/>
                </a:lnTo>
                <a:cubicBezTo>
                  <a:pt x="15565" y="14049"/>
                  <a:pt x="15784" y="14304"/>
                  <a:pt x="16051" y="14304"/>
                </a:cubicBezTo>
                <a:lnTo>
                  <a:pt x="18044" y="14304"/>
                </a:lnTo>
                <a:lnTo>
                  <a:pt x="18044" y="17244"/>
                </a:lnTo>
                <a:lnTo>
                  <a:pt x="16430" y="17244"/>
                </a:lnTo>
                <a:cubicBezTo>
                  <a:pt x="16323" y="17244"/>
                  <a:pt x="16235" y="17345"/>
                  <a:pt x="16235" y="17470"/>
                </a:cubicBezTo>
                <a:lnTo>
                  <a:pt x="16235" y="19454"/>
                </a:lnTo>
                <a:lnTo>
                  <a:pt x="15353" y="19454"/>
                </a:lnTo>
                <a:cubicBezTo>
                  <a:pt x="15203" y="19454"/>
                  <a:pt x="15079" y="19599"/>
                  <a:pt x="15079" y="19773"/>
                </a:cubicBezTo>
                <a:lnTo>
                  <a:pt x="15079" y="21281"/>
                </a:lnTo>
                <a:cubicBezTo>
                  <a:pt x="15079" y="21456"/>
                  <a:pt x="15203" y="21600"/>
                  <a:pt x="15353" y="21600"/>
                </a:cubicBezTo>
                <a:lnTo>
                  <a:pt x="17659" y="21600"/>
                </a:lnTo>
                <a:cubicBezTo>
                  <a:pt x="17809" y="21600"/>
                  <a:pt x="17931" y="21456"/>
                  <a:pt x="17931" y="21281"/>
                </a:cubicBezTo>
                <a:lnTo>
                  <a:pt x="17931" y="19773"/>
                </a:lnTo>
                <a:cubicBezTo>
                  <a:pt x="17931" y="19599"/>
                  <a:pt x="17809" y="19454"/>
                  <a:pt x="17659" y="19454"/>
                </a:cubicBezTo>
                <a:lnTo>
                  <a:pt x="16776" y="19454"/>
                </a:lnTo>
                <a:lnTo>
                  <a:pt x="16776" y="18111"/>
                </a:lnTo>
                <a:cubicBezTo>
                  <a:pt x="16776" y="17987"/>
                  <a:pt x="16864" y="17885"/>
                  <a:pt x="16971" y="17885"/>
                </a:cubicBezTo>
                <a:lnTo>
                  <a:pt x="19709" y="17885"/>
                </a:lnTo>
                <a:cubicBezTo>
                  <a:pt x="19816" y="17885"/>
                  <a:pt x="19903" y="17987"/>
                  <a:pt x="19903" y="18111"/>
                </a:cubicBezTo>
                <a:lnTo>
                  <a:pt x="19903" y="19454"/>
                </a:lnTo>
                <a:lnTo>
                  <a:pt x="19021" y="19454"/>
                </a:lnTo>
                <a:cubicBezTo>
                  <a:pt x="18871" y="19454"/>
                  <a:pt x="18747" y="19599"/>
                  <a:pt x="18747" y="19773"/>
                </a:cubicBezTo>
                <a:lnTo>
                  <a:pt x="18747" y="21281"/>
                </a:lnTo>
                <a:cubicBezTo>
                  <a:pt x="18747" y="21456"/>
                  <a:pt x="18871" y="21600"/>
                  <a:pt x="19021" y="21600"/>
                </a:cubicBezTo>
                <a:lnTo>
                  <a:pt x="21326" y="21600"/>
                </a:lnTo>
                <a:cubicBezTo>
                  <a:pt x="21476" y="21600"/>
                  <a:pt x="21600" y="21456"/>
                  <a:pt x="21600" y="21281"/>
                </a:cubicBezTo>
                <a:lnTo>
                  <a:pt x="21600" y="19773"/>
                </a:lnTo>
                <a:cubicBezTo>
                  <a:pt x="21600" y="19599"/>
                  <a:pt x="21476" y="19454"/>
                  <a:pt x="21326" y="19454"/>
                </a:cubicBezTo>
                <a:lnTo>
                  <a:pt x="20444" y="19454"/>
                </a:lnTo>
                <a:lnTo>
                  <a:pt x="20444" y="17470"/>
                </a:lnTo>
                <a:cubicBezTo>
                  <a:pt x="20444" y="17345"/>
                  <a:pt x="20357" y="17244"/>
                  <a:pt x="20250" y="17244"/>
                </a:cubicBezTo>
                <a:lnTo>
                  <a:pt x="18585" y="17244"/>
                </a:lnTo>
                <a:lnTo>
                  <a:pt x="18585" y="14304"/>
                </a:lnTo>
                <a:lnTo>
                  <a:pt x="20626" y="14304"/>
                </a:lnTo>
                <a:cubicBezTo>
                  <a:pt x="20894" y="14304"/>
                  <a:pt x="21113" y="14049"/>
                  <a:pt x="21113" y="13737"/>
                </a:cubicBezTo>
                <a:lnTo>
                  <a:pt x="21113" y="11271"/>
                </a:lnTo>
                <a:cubicBezTo>
                  <a:pt x="21113" y="10960"/>
                  <a:pt x="20894" y="10705"/>
                  <a:pt x="20626" y="10705"/>
                </a:cubicBezTo>
                <a:lnTo>
                  <a:pt x="18585" y="10705"/>
                </a:lnTo>
                <a:lnTo>
                  <a:pt x="18585" y="7550"/>
                </a:lnTo>
                <a:cubicBezTo>
                  <a:pt x="18585" y="7425"/>
                  <a:pt x="18498" y="7322"/>
                  <a:pt x="18390" y="7322"/>
                </a:cubicBezTo>
                <a:lnTo>
                  <a:pt x="11070" y="7322"/>
                </a:lnTo>
                <a:lnTo>
                  <a:pt x="11070" y="4181"/>
                </a:lnTo>
                <a:lnTo>
                  <a:pt x="13626" y="4181"/>
                </a:lnTo>
                <a:cubicBezTo>
                  <a:pt x="13894" y="4181"/>
                  <a:pt x="14113" y="3926"/>
                  <a:pt x="14113" y="3615"/>
                </a:cubicBezTo>
                <a:lnTo>
                  <a:pt x="14113" y="566"/>
                </a:lnTo>
                <a:cubicBezTo>
                  <a:pt x="14113" y="255"/>
                  <a:pt x="13894" y="0"/>
                  <a:pt x="13626" y="0"/>
                </a:cubicBezTo>
                <a:lnTo>
                  <a:pt x="10800" y="0"/>
                </a:lnTo>
                <a:lnTo>
                  <a:pt x="7974" y="0"/>
                </a:lnTo>
                <a:close/>
              </a:path>
            </a:pathLst>
          </a:custGeom>
          <a:solidFill>
            <a:schemeClr val="accent5">
              <a:hueOff val="106375"/>
              <a:satOff val="9554"/>
              <a:lumOff val="-1351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" name="Bar Chart"/>
          <p:cNvSpPr/>
          <p:nvPr/>
        </p:nvSpPr>
        <p:spPr>
          <a:xfrm>
            <a:off x="6003991" y="3525736"/>
            <a:ext cx="2202074" cy="2196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163" y="20628"/>
                </a:lnTo>
                <a:cubicBezTo>
                  <a:pt x="1057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6860" y="3004"/>
                </a:moveTo>
                <a:lnTo>
                  <a:pt x="16860" y="19065"/>
                </a:lnTo>
                <a:lnTo>
                  <a:pt x="19553" y="19065"/>
                </a:lnTo>
                <a:lnTo>
                  <a:pt x="19553" y="3004"/>
                </a:lnTo>
                <a:lnTo>
                  <a:pt x="16860" y="3004"/>
                </a:lnTo>
                <a:close/>
                <a:moveTo>
                  <a:pt x="7272" y="6922"/>
                </a:moveTo>
                <a:lnTo>
                  <a:pt x="7272" y="19065"/>
                </a:lnTo>
                <a:lnTo>
                  <a:pt x="9965" y="19065"/>
                </a:lnTo>
                <a:lnTo>
                  <a:pt x="9965" y="6922"/>
                </a:lnTo>
                <a:lnTo>
                  <a:pt x="7272" y="6922"/>
                </a:lnTo>
                <a:close/>
                <a:moveTo>
                  <a:pt x="12066" y="10127"/>
                </a:moveTo>
                <a:lnTo>
                  <a:pt x="12066" y="19065"/>
                </a:lnTo>
                <a:lnTo>
                  <a:pt x="14759" y="19065"/>
                </a:lnTo>
                <a:lnTo>
                  <a:pt x="14759" y="10127"/>
                </a:lnTo>
                <a:lnTo>
                  <a:pt x="12066" y="10127"/>
                </a:lnTo>
                <a:close/>
                <a:moveTo>
                  <a:pt x="2478" y="15151"/>
                </a:moveTo>
                <a:lnTo>
                  <a:pt x="2478" y="19065"/>
                </a:lnTo>
                <a:lnTo>
                  <a:pt x="5171" y="19065"/>
                </a:lnTo>
                <a:lnTo>
                  <a:pt x="5171" y="15151"/>
                </a:lnTo>
                <a:lnTo>
                  <a:pt x="2478" y="15151"/>
                </a:lnTo>
                <a:close/>
              </a:path>
            </a:pathLst>
          </a:custGeom>
          <a:solidFill>
            <a:schemeClr val="accent4">
              <a:hueOff val="-624705"/>
              <a:lumOff val="137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" name="Arrow 11"/>
          <p:cNvSpPr/>
          <p:nvPr/>
        </p:nvSpPr>
        <p:spPr>
          <a:xfrm rot="5400000">
            <a:off x="9609760" y="1895593"/>
            <a:ext cx="263600" cy="198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" name="Arrow 11"/>
          <p:cNvSpPr/>
          <p:nvPr/>
        </p:nvSpPr>
        <p:spPr>
          <a:xfrm rot="5400000">
            <a:off x="6740449" y="2778609"/>
            <a:ext cx="179260" cy="134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" name="Arrow 11"/>
          <p:cNvSpPr/>
          <p:nvPr/>
        </p:nvSpPr>
        <p:spPr>
          <a:xfrm rot="5400000">
            <a:off x="9361378" y="2778609"/>
            <a:ext cx="179259" cy="134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8" name="Line"/>
          <p:cNvSpPr/>
          <p:nvPr/>
        </p:nvSpPr>
        <p:spPr>
          <a:xfrm>
            <a:off x="2636190" y="2095743"/>
            <a:ext cx="1076855" cy="1"/>
          </a:xfrm>
          <a:prstGeom prst="line">
            <a:avLst/>
          </a:prstGeom>
          <a:ln w="25400">
            <a:solidFill>
              <a:schemeClr val="accent1">
                <a:lumOff val="1352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9" name="Line"/>
          <p:cNvSpPr/>
          <p:nvPr/>
        </p:nvSpPr>
        <p:spPr>
          <a:xfrm>
            <a:off x="2636190" y="2154733"/>
            <a:ext cx="1076855" cy="1"/>
          </a:xfrm>
          <a:prstGeom prst="line">
            <a:avLst/>
          </a:prstGeom>
          <a:ln w="25400">
            <a:solidFill>
              <a:schemeClr val="accent1">
                <a:lumOff val="1352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"/>
          <p:cNvSpPr/>
          <p:nvPr/>
        </p:nvSpPr>
        <p:spPr>
          <a:xfrm>
            <a:off x="2387989" y="283397"/>
            <a:ext cx="8228822" cy="9186806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" name="Revenue"/>
          <p:cNvSpPr/>
          <p:nvPr/>
        </p:nvSpPr>
        <p:spPr>
          <a:xfrm>
            <a:off x="3073936" y="2933529"/>
            <a:ext cx="1989489" cy="374273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Revenue</a:t>
            </a:r>
          </a:p>
        </p:txBody>
      </p:sp>
      <p:sp>
        <p:nvSpPr>
          <p:cNvPr id="233" name="Debt"/>
          <p:cNvSpPr/>
          <p:nvPr/>
        </p:nvSpPr>
        <p:spPr>
          <a:xfrm>
            <a:off x="5507656" y="2933529"/>
            <a:ext cx="1989488" cy="374273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Debt</a:t>
            </a:r>
          </a:p>
        </p:txBody>
      </p:sp>
      <p:sp>
        <p:nvSpPr>
          <p:cNvPr id="234" name="Expenses"/>
          <p:cNvSpPr/>
          <p:nvPr/>
        </p:nvSpPr>
        <p:spPr>
          <a:xfrm>
            <a:off x="7941375" y="2933529"/>
            <a:ext cx="1989489" cy="374273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Expenses </a:t>
            </a:r>
          </a:p>
        </p:txBody>
      </p:sp>
      <p:sp>
        <p:nvSpPr>
          <p:cNvPr id="235" name="Rounded Rectangle"/>
          <p:cNvSpPr/>
          <p:nvPr/>
        </p:nvSpPr>
        <p:spPr>
          <a:xfrm>
            <a:off x="2954785" y="1497917"/>
            <a:ext cx="7095230" cy="993819"/>
          </a:xfrm>
          <a:prstGeom prst="roundRect">
            <a:avLst>
              <a:gd name="adj" fmla="val 2165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6" name="Insert Your PDF"/>
          <p:cNvSpPr txBox="1"/>
          <p:nvPr/>
        </p:nvSpPr>
        <p:spPr>
          <a:xfrm>
            <a:off x="5425281" y="1758131"/>
            <a:ext cx="2408238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Insert Your PDF</a:t>
            </a:r>
          </a:p>
        </p:txBody>
      </p:sp>
      <p:sp>
        <p:nvSpPr>
          <p:cNvPr id="237" name="Rounded Rectangle"/>
          <p:cNvSpPr/>
          <p:nvPr/>
        </p:nvSpPr>
        <p:spPr>
          <a:xfrm>
            <a:off x="5941796" y="4009809"/>
            <a:ext cx="4053665" cy="4868367"/>
          </a:xfrm>
          <a:prstGeom prst="roundRect">
            <a:avLst>
              <a:gd name="adj" fmla="val 756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8" name="Rounded Rectangle"/>
          <p:cNvSpPr/>
          <p:nvPr/>
        </p:nvSpPr>
        <p:spPr>
          <a:xfrm>
            <a:off x="3030887" y="4019342"/>
            <a:ext cx="2752626" cy="1714915"/>
          </a:xfrm>
          <a:prstGeom prst="roundRect">
            <a:avLst>
              <a:gd name="adj" fmla="val 946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" name="Rounded Rectangle"/>
          <p:cNvSpPr/>
          <p:nvPr/>
        </p:nvSpPr>
        <p:spPr>
          <a:xfrm>
            <a:off x="3030887" y="5906109"/>
            <a:ext cx="2752626" cy="2985646"/>
          </a:xfrm>
          <a:prstGeom prst="roundRect">
            <a:avLst>
              <a:gd name="adj" fmla="val 589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"/>
          <p:cNvSpPr/>
          <p:nvPr/>
        </p:nvSpPr>
        <p:spPr>
          <a:xfrm>
            <a:off x="2387989" y="283397"/>
            <a:ext cx="8228822" cy="9186806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" name="Cash_In"/>
          <p:cNvSpPr/>
          <p:nvPr/>
        </p:nvSpPr>
        <p:spPr>
          <a:xfrm>
            <a:off x="3360990" y="3063636"/>
            <a:ext cx="2499634" cy="374273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Cash_In</a:t>
            </a:r>
          </a:p>
        </p:txBody>
      </p:sp>
      <p:sp>
        <p:nvSpPr>
          <p:cNvPr id="243" name="Cash_Out"/>
          <p:cNvSpPr/>
          <p:nvPr/>
        </p:nvSpPr>
        <p:spPr>
          <a:xfrm>
            <a:off x="6903665" y="3063636"/>
            <a:ext cx="2752625" cy="374273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Cash_Out</a:t>
            </a:r>
          </a:p>
        </p:txBody>
      </p:sp>
      <p:sp>
        <p:nvSpPr>
          <p:cNvPr id="244" name="Cash Flow Analysis"/>
          <p:cNvSpPr/>
          <p:nvPr/>
        </p:nvSpPr>
        <p:spPr>
          <a:xfrm>
            <a:off x="2954785" y="1497917"/>
            <a:ext cx="7095230" cy="993819"/>
          </a:xfrm>
          <a:prstGeom prst="roundRect">
            <a:avLst>
              <a:gd name="adj" fmla="val 2165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Cash Flow Analysis</a:t>
            </a:r>
          </a:p>
        </p:txBody>
      </p:sp>
      <p:sp>
        <p:nvSpPr>
          <p:cNvPr id="245" name="Result"/>
          <p:cNvSpPr/>
          <p:nvPr/>
        </p:nvSpPr>
        <p:spPr>
          <a:xfrm>
            <a:off x="5941796" y="4009809"/>
            <a:ext cx="4053665" cy="4868367"/>
          </a:xfrm>
          <a:prstGeom prst="roundRect">
            <a:avLst>
              <a:gd name="adj" fmla="val 7569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Result</a:t>
            </a:r>
          </a:p>
        </p:txBody>
      </p:sp>
      <p:sp>
        <p:nvSpPr>
          <p:cNvPr id="246" name="Equation"/>
          <p:cNvSpPr/>
          <p:nvPr/>
        </p:nvSpPr>
        <p:spPr>
          <a:xfrm>
            <a:off x="3030887" y="4019342"/>
            <a:ext cx="2752626" cy="1714915"/>
          </a:xfrm>
          <a:prstGeom prst="roundRect">
            <a:avLst>
              <a:gd name="adj" fmla="val 9462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Equation</a:t>
            </a:r>
          </a:p>
        </p:txBody>
      </p:sp>
      <p:sp>
        <p:nvSpPr>
          <p:cNvPr id="247" name="Variables"/>
          <p:cNvSpPr/>
          <p:nvPr/>
        </p:nvSpPr>
        <p:spPr>
          <a:xfrm>
            <a:off x="3030887" y="5906109"/>
            <a:ext cx="2752626" cy="2985646"/>
          </a:xfrm>
          <a:prstGeom prst="roundRect">
            <a:avLst>
              <a:gd name="adj" fmla="val 5895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Variables</a:t>
            </a:r>
          </a:p>
        </p:txBody>
      </p:sp>
      <p:sp>
        <p:nvSpPr>
          <p:cNvPr id="248" name="Line Graph"/>
          <p:cNvSpPr/>
          <p:nvPr/>
        </p:nvSpPr>
        <p:spPr>
          <a:xfrm>
            <a:off x="6616579" y="5877107"/>
            <a:ext cx="2704099" cy="2696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163" y="20628"/>
                </a:lnTo>
                <a:cubicBezTo>
                  <a:pt x="1056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9991" y="7364"/>
                </a:moveTo>
                <a:lnTo>
                  <a:pt x="17165" y="8228"/>
                </a:lnTo>
                <a:lnTo>
                  <a:pt x="17811" y="8832"/>
                </a:lnTo>
                <a:lnTo>
                  <a:pt x="13288" y="13689"/>
                </a:lnTo>
                <a:lnTo>
                  <a:pt x="10021" y="10341"/>
                </a:lnTo>
                <a:lnTo>
                  <a:pt x="2932" y="17951"/>
                </a:lnTo>
                <a:lnTo>
                  <a:pt x="3799" y="18763"/>
                </a:lnTo>
                <a:lnTo>
                  <a:pt x="10041" y="12061"/>
                </a:lnTo>
                <a:lnTo>
                  <a:pt x="13327" y="15430"/>
                </a:lnTo>
                <a:lnTo>
                  <a:pt x="13766" y="14916"/>
                </a:lnTo>
                <a:lnTo>
                  <a:pt x="18678" y="9644"/>
                </a:lnTo>
                <a:lnTo>
                  <a:pt x="19324" y="10250"/>
                </a:lnTo>
                <a:lnTo>
                  <a:pt x="19991" y="7364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" name="Rounded Rectangle"/>
          <p:cNvSpPr/>
          <p:nvPr/>
        </p:nvSpPr>
        <p:spPr>
          <a:xfrm>
            <a:off x="3186261" y="6477939"/>
            <a:ext cx="2441878" cy="256603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0" name="Rounded Rectangle"/>
          <p:cNvSpPr/>
          <p:nvPr/>
        </p:nvSpPr>
        <p:spPr>
          <a:xfrm>
            <a:off x="3186261" y="6842070"/>
            <a:ext cx="2441878" cy="256604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1" name="Rounded Rectangle"/>
          <p:cNvSpPr/>
          <p:nvPr/>
        </p:nvSpPr>
        <p:spPr>
          <a:xfrm>
            <a:off x="3186261" y="7206202"/>
            <a:ext cx="2441878" cy="256603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2" name="Rounded Rectangle"/>
          <p:cNvSpPr/>
          <p:nvPr/>
        </p:nvSpPr>
        <p:spPr>
          <a:xfrm>
            <a:off x="3186261" y="7570334"/>
            <a:ext cx="2441878" cy="256603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3" name="Rounded Rectangle"/>
          <p:cNvSpPr/>
          <p:nvPr/>
        </p:nvSpPr>
        <p:spPr>
          <a:xfrm>
            <a:off x="3186261" y="7934465"/>
            <a:ext cx="2441878" cy="256603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4" name="Rounded Rectangle"/>
          <p:cNvSpPr/>
          <p:nvPr/>
        </p:nvSpPr>
        <p:spPr>
          <a:xfrm>
            <a:off x="3186261" y="8298597"/>
            <a:ext cx="2441878" cy="256603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" name="Rounded Rectangle"/>
          <p:cNvSpPr/>
          <p:nvPr/>
        </p:nvSpPr>
        <p:spPr>
          <a:xfrm>
            <a:off x="3186261" y="4826447"/>
            <a:ext cx="2441878" cy="256604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" name="Rounded Rectangle"/>
          <p:cNvSpPr/>
          <p:nvPr/>
        </p:nvSpPr>
        <p:spPr>
          <a:xfrm>
            <a:off x="5107837" y="5510740"/>
            <a:ext cx="622340" cy="13140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“To be successful, you have to have your heart in your business, and your business in your heart.”"/>
          <p:cNvSpPr txBox="1"/>
          <p:nvPr>
            <p:ph type="body" idx="14"/>
          </p:nvPr>
        </p:nvSpPr>
        <p:spPr>
          <a:xfrm>
            <a:off x="1270000" y="4048249"/>
            <a:ext cx="10464800" cy="1130476"/>
          </a:xfrm>
          <a:prstGeom prst="rect">
            <a:avLst/>
          </a:prstGeom>
        </p:spPr>
        <p:txBody>
          <a:bodyPr/>
          <a:lstStyle/>
          <a:p>
            <a:pPr/>
            <a:r>
              <a:t>“To be successful, you have to have your heart in your business, and your business in your heart.”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he New Norm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New Normal</a:t>
            </a:r>
          </a:p>
        </p:txBody>
      </p:sp>
      <p:sp>
        <p:nvSpPr>
          <p:cNvPr id="123" name="COVID-19 has Locked the Global Econom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270" indent="-382270" defTabSz="502412">
              <a:spcBef>
                <a:spcPts val="3600"/>
              </a:spcBef>
              <a:defRPr sz="2752"/>
            </a:pPr>
            <a:r>
              <a:t>COVID-19 has Locked the Global Economy.</a:t>
            </a:r>
          </a:p>
          <a:p>
            <a:pPr marL="382270" indent="-382270" defTabSz="502412">
              <a:spcBef>
                <a:spcPts val="3600"/>
              </a:spcBef>
              <a:defRPr sz="2752"/>
            </a:pPr>
            <a:r>
              <a:t>We are in a new normal. It's  an absolute different scenario from any other in past. </a:t>
            </a:r>
          </a:p>
          <a:p>
            <a:pPr marL="382270" indent="-382270" defTabSz="502412">
              <a:spcBef>
                <a:spcPts val="3600"/>
              </a:spcBef>
              <a:defRPr sz="2752"/>
            </a:pPr>
            <a:r>
              <a:t>Financial institutions haven't collapsed, financial ecosystems have ~ shutdown.</a:t>
            </a:r>
          </a:p>
          <a:p>
            <a:pPr marL="382270" indent="-382270" defTabSz="502412">
              <a:spcBef>
                <a:spcPts val="3600"/>
              </a:spcBef>
              <a:defRPr sz="2752"/>
            </a:pPr>
            <a:r>
              <a:t>Predictive Financial Models and AI Models have become </a:t>
            </a:r>
            <a:r>
              <a:rPr b="1"/>
              <a:t>Irrelevant</a:t>
            </a:r>
            <a:r>
              <a:t>.</a:t>
            </a:r>
          </a:p>
          <a:p>
            <a:pPr marL="382270" indent="-382270" defTabSz="502412">
              <a:spcBef>
                <a:spcPts val="3600"/>
              </a:spcBef>
              <a:defRPr sz="2752"/>
            </a:pPr>
            <a:r>
              <a:t>Industries need to reorganise itself and its business model.</a:t>
            </a:r>
          </a:p>
          <a:p>
            <a:pPr marL="382270" indent="-382270" defTabSz="502412">
              <a:spcBef>
                <a:spcPts val="3600"/>
              </a:spcBef>
              <a:defRPr sz="2752"/>
            </a:pPr>
            <a:r>
              <a:t>Need is to reevaluate the financial scenarios.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</a:t>
            </a:r>
          </a:p>
        </p:txBody>
      </p:sp>
      <p:sp>
        <p:nvSpPr>
          <p:cNvPr id="126" name="Identify entity in trouble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Identify entity in trouble.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EU’s Tourism Industry: 2.3 million businesses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EU’s Tourism Industry: </a:t>
            </a:r>
            <a:r>
              <a:rPr b="1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</a:rPr>
              <a:t>2.3 million</a:t>
            </a:r>
            <a:r>
              <a:t> businesses.</a:t>
            </a:r>
          </a:p>
        </p:txBody>
      </p:sp>
      <p:sp>
        <p:nvSpPr>
          <p:cNvPr id="130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EU’s Tourism Industry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EU’s Tourism Industry: </a:t>
            </a:r>
          </a:p>
          <a:p>
            <a:pPr lvl="1"/>
            <a:r>
              <a:t>Employing an estimated</a:t>
            </a:r>
            <a:r>
              <a:rPr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</a:rPr>
              <a:t> 12.3 million </a:t>
            </a:r>
            <a:r>
              <a:t>people (direct)</a:t>
            </a:r>
          </a:p>
          <a:p>
            <a:pPr lvl="1"/>
            <a:r>
              <a:t>10.3% of EU GDP and ~27.3 million jobs (including close links)</a:t>
            </a:r>
          </a:p>
          <a:p>
            <a:pPr lvl="1"/>
            <a:r>
              <a:t>Chinese contribution of German economy: €8.7 billion a year.</a:t>
            </a:r>
          </a:p>
        </p:txBody>
      </p:sp>
      <p:sp>
        <p:nvSpPr>
          <p:cNvPr id="136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ravel and Tourism Total Contribution (%) to GD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Travel and Tourism Total Contribution (%) to GDP</a:t>
            </a:r>
          </a:p>
        </p:txBody>
      </p:sp>
      <p:grpSp>
        <p:nvGrpSpPr>
          <p:cNvPr id="143" name="Image Gallery"/>
          <p:cNvGrpSpPr/>
          <p:nvPr/>
        </p:nvGrpSpPr>
        <p:grpSpPr>
          <a:xfrm>
            <a:off x="2065170" y="2494547"/>
            <a:ext cx="9505867" cy="7497178"/>
            <a:chOff x="0" y="0"/>
            <a:chExt cx="9505866" cy="7497177"/>
          </a:xfrm>
        </p:grpSpPr>
        <p:pic>
          <p:nvPicPr>
            <p:cNvPr id="141" name="Travel and Tourism total contribution to GDP (1).png" descr="Travel and Tourism total contribution to GDP (1)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74" t="0" r="574" b="0"/>
            <a:stretch>
              <a:fillRect/>
            </a:stretch>
          </p:blipFill>
          <p:spPr>
            <a:xfrm>
              <a:off x="0" y="0"/>
              <a:ext cx="9505867" cy="69584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2" name="Type to enter a caption."/>
            <p:cNvSpPr/>
            <p:nvPr/>
          </p:nvSpPr>
          <p:spPr>
            <a:xfrm>
              <a:off x="0" y="7034645"/>
              <a:ext cx="9505867" cy="462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Type to enter a caption.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creenshot 2020-04-26 at 01.42.52.png" descr="Screenshot 2020-04-26 at 01.42.5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345312"/>
            <a:ext cx="13004801" cy="8410513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Travel and Tourism Total Contribution in Economy"/>
          <p:cNvSpPr txBox="1"/>
          <p:nvPr>
            <p:ph type="title"/>
          </p:nvPr>
        </p:nvSpPr>
        <p:spPr>
          <a:xfrm>
            <a:off x="952500" y="254000"/>
            <a:ext cx="11099800" cy="849689"/>
          </a:xfrm>
          <a:prstGeom prst="rect">
            <a:avLst/>
          </a:prstGeom>
        </p:spPr>
        <p:txBody>
          <a:bodyPr/>
          <a:lstStyle>
            <a:lvl1pPr defTabSz="274574">
              <a:defRPr sz="3759"/>
            </a:lvl1pPr>
          </a:lstStyle>
          <a:p>
            <a:pPr/>
            <a:r>
              <a:t>Travel and Tourism Total Contribution in Economy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creenshot 2020-04-26 at 01.40.41.png" descr="Screenshot 2020-04-26 at 01.40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6481" y="1314168"/>
            <a:ext cx="13077762" cy="8457699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Travel and Tourism Total Contribution in Economy"/>
          <p:cNvSpPr txBox="1"/>
          <p:nvPr>
            <p:ph type="title"/>
          </p:nvPr>
        </p:nvSpPr>
        <p:spPr>
          <a:xfrm>
            <a:off x="952500" y="254000"/>
            <a:ext cx="11099800" cy="849689"/>
          </a:xfrm>
          <a:prstGeom prst="rect">
            <a:avLst/>
          </a:prstGeom>
        </p:spPr>
        <p:txBody>
          <a:bodyPr/>
          <a:lstStyle>
            <a:lvl1pPr defTabSz="274574">
              <a:defRPr sz="3759"/>
            </a:lvl1pPr>
          </a:lstStyle>
          <a:p>
            <a:pPr/>
            <a:r>
              <a:t>Travel and Tourism Total Contribution in Economy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