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5" d="100"/>
          <a:sy n="85"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39FD-C018-4F03-8046-8503E369BF8C}"/>
              </a:ext>
            </a:extLst>
          </p:cNvPr>
          <p:cNvSpPr>
            <a:spLocks noGrp="1"/>
          </p:cNvSpPr>
          <p:nvPr>
            <p:ph type="ctrTitle"/>
          </p:nvPr>
        </p:nvSpPr>
        <p:spPr>
          <a:xfrm>
            <a:off x="581191" y="1020431"/>
            <a:ext cx="10993549" cy="2072393"/>
          </a:xfrm>
        </p:spPr>
        <p:txBody>
          <a:bodyPr>
            <a:normAutofit/>
          </a:bodyPr>
          <a:lstStyle/>
          <a:p>
            <a:r>
              <a:rPr lang="en-US" sz="4000" b="1" dirty="0"/>
              <a:t>Capstone Project:</a:t>
            </a:r>
            <a:endParaRPr lang="en-US" sz="4000" dirty="0"/>
          </a:p>
        </p:txBody>
      </p:sp>
      <p:sp>
        <p:nvSpPr>
          <p:cNvPr id="3" name="Subtitle 2">
            <a:extLst>
              <a:ext uri="{FF2B5EF4-FFF2-40B4-BE49-F238E27FC236}">
                <a16:creationId xmlns:a16="http://schemas.microsoft.com/office/drawing/2014/main" id="{42FDA4DC-A5A5-4FB1-AA1F-C45AD006DB44}"/>
              </a:ext>
            </a:extLst>
          </p:cNvPr>
          <p:cNvSpPr>
            <a:spLocks noGrp="1"/>
          </p:cNvSpPr>
          <p:nvPr>
            <p:ph type="subTitle" idx="1"/>
          </p:nvPr>
        </p:nvSpPr>
        <p:spPr>
          <a:xfrm>
            <a:off x="581194" y="3281082"/>
            <a:ext cx="10993546" cy="1900518"/>
          </a:xfrm>
        </p:spPr>
        <p:txBody>
          <a:bodyPr>
            <a:normAutofit/>
          </a:bodyPr>
          <a:lstStyle/>
          <a:p>
            <a:r>
              <a:rPr lang="en-US" sz="4400" dirty="0" err="1">
                <a:solidFill>
                  <a:schemeClr val="bg1"/>
                </a:solidFill>
              </a:rPr>
              <a:t>Toronto_segmentation_clustering</a:t>
            </a:r>
            <a:endParaRPr lang="en-US" sz="4400" dirty="0">
              <a:solidFill>
                <a:schemeClr val="bg1"/>
              </a:solidFill>
            </a:endParaRPr>
          </a:p>
        </p:txBody>
      </p:sp>
    </p:spTree>
    <p:extLst>
      <p:ext uri="{BB962C8B-B14F-4D97-AF65-F5344CB8AC3E}">
        <p14:creationId xmlns:p14="http://schemas.microsoft.com/office/powerpoint/2010/main" val="127854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67F8-4278-4FD0-9B79-16E546B38BD2}"/>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Results</a:t>
            </a:r>
            <a:r>
              <a:rPr lang="en-US" b="1" dirty="0">
                <a:latin typeface="Calibri" panose="020F0502020204030204" pitchFamily="34" charset="0"/>
                <a:ea typeface="Calibri" panose="020F0502020204030204" pitchFamily="34" charset="0"/>
                <a:cs typeface="Times New Roman" panose="02020603050405020304" pitchFamily="18" charset="0"/>
              </a:rPr>
              <a:t>:</a:t>
            </a:r>
            <a:br>
              <a:rPr lang="en-US"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3AC8427-BEC5-4DDE-A183-736A1DF25DE8}"/>
              </a:ext>
            </a:extLst>
          </p:cNvPr>
          <p:cNvSpPr>
            <a:spLocks noGrp="1"/>
          </p:cNvSpPr>
          <p:nvPr>
            <p:ph idx="1"/>
          </p:nvPr>
        </p:nvSpPr>
        <p:spPr/>
        <p:txBody>
          <a:bodyPr>
            <a:normAutofit fontScale="92500"/>
          </a:bodyPr>
          <a:lstStyle/>
          <a:p>
            <a:pPr marR="304800" lvl="0">
              <a:lnSpc>
                <a:spcPts val="1500"/>
              </a:lnSpc>
              <a:tabLst>
                <a:tab pos="457200" algn="l"/>
              </a:tabLst>
            </a:pPr>
            <a:r>
              <a:rPr lang="en-US" sz="2400" dirty="0">
                <a:latin typeface="Calibri" panose="020F0502020204030204" pitchFamily="34" charset="0"/>
                <a:cs typeface="Calibri" panose="020F0502020204030204" pitchFamily="34" charset="0"/>
              </a:rPr>
              <a:t>Using the Ontario latitude and longitude values the we can see that how many similar areas are there and then I reduce the number of Boroughs to explore To reduce the numbers of calls to Foursquare API, we will only explore boroughs that have Toronto in their names.</a:t>
            </a:r>
          </a:p>
          <a:p>
            <a:pPr marR="304800" lvl="0">
              <a:lnSpc>
                <a:spcPts val="1500"/>
              </a:lnSpc>
              <a:tabLst>
                <a:tab pos="457200" algn="l"/>
              </a:tabLst>
            </a:pPr>
            <a:endParaRPr lang="en-US" sz="2400" dirty="0">
              <a:latin typeface="Calibri" panose="020F0502020204030204" pitchFamily="34" charset="0"/>
              <a:cs typeface="Calibri" panose="020F0502020204030204" pitchFamily="34" charset="0"/>
            </a:endParaRPr>
          </a:p>
          <a:p>
            <a:pPr marR="304800" lvl="0">
              <a:lnSpc>
                <a:spcPts val="1500"/>
              </a:lnSpc>
              <a:tabLst>
                <a:tab pos="457200" algn="l"/>
              </a:tabLst>
            </a:pPr>
            <a:r>
              <a:rPr lang="en-US" sz="2400" dirty="0">
                <a:latin typeface="Calibri" panose="020F0502020204030204" pitchFamily="34" charset="0"/>
                <a:cs typeface="Calibri" panose="020F0502020204030204" pitchFamily="34" charset="0"/>
              </a:rPr>
              <a:t>With the use of Foursquare API, I explore the Boroughs. And filtered the data to have values only for ['East Toronto', 'Central Toronto', 'Downtown Toronto', 'West Toronto']</a:t>
            </a:r>
          </a:p>
          <a:p>
            <a:pPr marR="304800" lvl="0">
              <a:lnSpc>
                <a:spcPts val="1500"/>
              </a:lnSpc>
              <a:tabLst>
                <a:tab pos="457200" algn="l"/>
              </a:tabLst>
            </a:pPr>
            <a:endParaRPr lang="en-US" sz="2400" dirty="0">
              <a:latin typeface="Calibri" panose="020F0502020204030204" pitchFamily="34" charset="0"/>
              <a:cs typeface="Calibri" panose="020F0502020204030204" pitchFamily="34" charset="0"/>
            </a:endParaRPr>
          </a:p>
          <a:p>
            <a:pPr marR="304800" lvl="0">
              <a:lnSpc>
                <a:spcPts val="1500"/>
              </a:lnSpc>
              <a:tabLst>
                <a:tab pos="457200" algn="l"/>
              </a:tabLst>
            </a:pPr>
            <a:r>
              <a:rPr lang="en-US" sz="2400" dirty="0">
                <a:latin typeface="Calibri" panose="020F0502020204030204" pitchFamily="34" charset="0"/>
                <a:cs typeface="Calibri" panose="020F0502020204030204" pitchFamily="34" charset="0"/>
              </a:rPr>
              <a:t>Also checked the frequency of occurrence of each category in an area and then Get 10 most occurrence venue types in each area (just to check the most crowded places).</a:t>
            </a:r>
          </a:p>
          <a:p>
            <a:pPr marR="304800" lvl="0">
              <a:lnSpc>
                <a:spcPts val="1500"/>
              </a:lnSpc>
              <a:tabLst>
                <a:tab pos="457200" algn="l"/>
              </a:tabLst>
            </a:pPr>
            <a:endParaRPr lang="en-US" sz="2400" dirty="0">
              <a:latin typeface="Calibri" panose="020F0502020204030204" pitchFamily="34" charset="0"/>
              <a:cs typeface="Calibri" panose="020F0502020204030204" pitchFamily="34" charset="0"/>
            </a:endParaRPr>
          </a:p>
          <a:p>
            <a:pPr marR="304800" lvl="0">
              <a:lnSpc>
                <a:spcPts val="1500"/>
              </a:lnSpc>
              <a:tabLst>
                <a:tab pos="457200" algn="l"/>
              </a:tabLst>
            </a:pPr>
            <a:r>
              <a:rPr lang="en-US" sz="2400" dirty="0">
                <a:latin typeface="Calibri" panose="020F0502020204030204" pitchFamily="34" charset="0"/>
                <a:cs typeface="Calibri" panose="020F0502020204030204" pitchFamily="34" charset="0"/>
              </a:rPr>
              <a:t>Using K means clustering divided the central Toronto area in 4 cluster.</a:t>
            </a:r>
          </a:p>
        </p:txBody>
      </p:sp>
    </p:spTree>
    <p:extLst>
      <p:ext uri="{BB962C8B-B14F-4D97-AF65-F5344CB8AC3E}">
        <p14:creationId xmlns:p14="http://schemas.microsoft.com/office/powerpoint/2010/main" val="85075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F08C-A365-4351-BC7E-0EC4089BBC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8977EE-FD6A-424F-9F4A-21BBE5B4BE2F}"/>
              </a:ext>
            </a:extLst>
          </p:cNvPr>
          <p:cNvSpPr>
            <a:spLocks noGrp="1"/>
          </p:cNvSpPr>
          <p:nvPr>
            <p:ph idx="1"/>
          </p:nvPr>
        </p:nvSpPr>
        <p:spPr/>
        <p:txBody>
          <a:bodyPr>
            <a:normAutofit/>
          </a:bodyPr>
          <a:lstStyle/>
          <a:p>
            <a:r>
              <a:rPr lang="en-US" sz="2400" dirty="0"/>
              <a:t>Cluster 0 (Red): Living area (with mostly park, trail, school, and some small businesses) </a:t>
            </a:r>
          </a:p>
          <a:p>
            <a:r>
              <a:rPr lang="en-US" sz="2400" dirty="0"/>
              <a:t>Cluster 1 (Yellow): Roselawn - Central Toronto (nothing here except a garden)</a:t>
            </a:r>
          </a:p>
          <a:p>
            <a:r>
              <a:rPr lang="en-US" sz="2400" dirty="0"/>
              <a:t>Cluster 2 (Purple): Business area (with lots of business venues)</a:t>
            </a:r>
          </a:p>
          <a:p>
            <a:r>
              <a:rPr lang="en-US" sz="2400" dirty="0"/>
              <a:t>Cluster 3 (Blue): Oldest neighborhood with lot of nature park.</a:t>
            </a:r>
          </a:p>
          <a:p>
            <a:endParaRPr lang="en-US" sz="2400" dirty="0"/>
          </a:p>
        </p:txBody>
      </p:sp>
    </p:spTree>
    <p:extLst>
      <p:ext uri="{BB962C8B-B14F-4D97-AF65-F5344CB8AC3E}">
        <p14:creationId xmlns:p14="http://schemas.microsoft.com/office/powerpoint/2010/main" val="30939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DB48-5AE5-489E-A59F-17BBC3239D7A}"/>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Description of the problem:</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2B7644-B3CE-47D8-9F67-F49121911D5D}"/>
              </a:ext>
            </a:extLst>
          </p:cNvPr>
          <p:cNvSpPr>
            <a:spLocks noGrp="1"/>
          </p:cNvSpPr>
          <p:nvPr>
            <p:ph idx="1"/>
          </p:nvPr>
        </p:nvSpPr>
        <p:spPr/>
        <p:txBody>
          <a:bodyPr>
            <a:normAutofit/>
          </a:bodyPr>
          <a:lstStyle/>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this capstone project I will be working with Toronto Ontario city geo data and will be exploring the segmenting and Clustering function to get the most common venue categories in each neighborhood, and then use this feature to group the neighborhoods into clusters. </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Throughout the course we learnt various techniques to convert addresses into their equivalent latitude and longitude values. Also, will use the Foursquare API to explore neighborhoods in Toronto Ontario City.</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7877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8034-7D7D-4CB6-A436-58D02A2AC6C2}"/>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Discussion of the background: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0813ECB-4540-467E-8174-139448A275E5}"/>
              </a:ext>
            </a:extLst>
          </p:cNvPr>
          <p:cNvSpPr>
            <a:spLocks noGrp="1"/>
          </p:cNvSpPr>
          <p:nvPr>
            <p:ph idx="1"/>
          </p:nvPr>
        </p:nvSpPr>
        <p:spPr>
          <a:xfrm>
            <a:off x="581192" y="1963272"/>
            <a:ext cx="11029615" cy="4192572"/>
          </a:xfrm>
        </p:spPr>
        <p:txBody>
          <a:bodyPr>
            <a:noAutofit/>
          </a:bodyPr>
          <a:lstStyle/>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Module 3, we explored New York City and the city of Toronto and segmented and clustered their neighborhoods. Both cities are very diverse and are the financial capitals of their respective countries. </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So, I would be interested in comparing the neighborhoods of the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toronto</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determine how similar or dissimilar they are.</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 will use the k-means clustering algorithm to complete this task. Finally, using the Folium library to visualize the neighborhoods in New York City and their emerging clusters. </a:t>
            </a:r>
          </a:p>
          <a:p>
            <a:endParaRPr lang="en-US" sz="2400" dirty="0"/>
          </a:p>
        </p:txBody>
      </p:sp>
    </p:spTree>
    <p:extLst>
      <p:ext uri="{BB962C8B-B14F-4D97-AF65-F5344CB8AC3E}">
        <p14:creationId xmlns:p14="http://schemas.microsoft.com/office/powerpoint/2010/main" val="51072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C05-63D4-4DF7-93DE-A46ACC38D0FC}"/>
              </a:ext>
            </a:extLst>
          </p:cNvPr>
          <p:cNvSpPr>
            <a:spLocks noGrp="1"/>
          </p:cNvSpPr>
          <p:nvPr>
            <p:ph type="title"/>
          </p:nvPr>
        </p:nvSpPr>
        <p:spPr/>
        <p:txBody>
          <a:bodyPr/>
          <a:lstStyle/>
          <a:p>
            <a:r>
              <a:rPr lang="en-US" b="1" dirty="0">
                <a:latin typeface="Calibri" panose="020F0502020204030204" pitchFamily="34" charset="0"/>
                <a:cs typeface="Times New Roman" panose="02020603050405020304" pitchFamily="18" charset="0"/>
              </a:rPr>
              <a:t>Description of the data: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F027DAE-35E9-44D1-B1E4-ACB15BE0C8FA}"/>
              </a:ext>
            </a:extLst>
          </p:cNvPr>
          <p:cNvSpPr>
            <a:spLocks noGrp="1"/>
          </p:cNvSpPr>
          <p:nvPr>
            <p:ph idx="1"/>
          </p:nvPr>
        </p:nvSpPr>
        <p:spPr>
          <a:xfrm>
            <a:off x="581192" y="2180496"/>
            <a:ext cx="11029615" cy="4283057"/>
          </a:xfrm>
        </p:spPr>
        <p:txBody>
          <a:bodyPr>
            <a:normAutofit fontScale="92500" lnSpcReduction="10000"/>
          </a:bodyPr>
          <a:lstStyle/>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The </a:t>
            </a:r>
            <a:r>
              <a:rPr lang="en-US" sz="2000" dirty="0" err="1">
                <a:latin typeface="Calibri" panose="020F0502020204030204" pitchFamily="34" charset="0"/>
                <a:cs typeface="Times New Roman" panose="02020603050405020304" pitchFamily="18" charset="0"/>
              </a:rPr>
              <a:t>dataframe</a:t>
            </a:r>
            <a:r>
              <a:rPr lang="en-US" sz="2000" dirty="0">
                <a:latin typeface="Calibri" panose="020F0502020204030204" pitchFamily="34" charset="0"/>
                <a:cs typeface="Times New Roman" panose="02020603050405020304" pitchFamily="18" charset="0"/>
              </a:rPr>
              <a:t> will consist of three columns: </a:t>
            </a:r>
            <a:r>
              <a:rPr lang="en-US" sz="2000" dirty="0" err="1">
                <a:latin typeface="Calibri" panose="020F0502020204030204" pitchFamily="34" charset="0"/>
                <a:cs typeface="Times New Roman" panose="02020603050405020304" pitchFamily="18" charset="0"/>
              </a:rPr>
              <a:t>PostalCode</a:t>
            </a:r>
            <a:r>
              <a:rPr lang="en-US" sz="2000" dirty="0">
                <a:latin typeface="Calibri" panose="020F0502020204030204" pitchFamily="34" charset="0"/>
                <a:cs typeface="Times New Roman" panose="02020603050405020304" pitchFamily="18" charset="0"/>
              </a:rPr>
              <a:t>, Borough, and Neighborhood</a:t>
            </a:r>
          </a:p>
          <a:p>
            <a:pPr marL="0" marR="0" algn="just">
              <a:spcBef>
                <a:spcPts val="0"/>
              </a:spcBef>
              <a:spcAft>
                <a:spcPts val="0"/>
              </a:spcAft>
            </a:pPr>
            <a:endParaRPr lang="en-US" sz="2000" dirty="0">
              <a:latin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Only process the cells that have an assigned borough. Ignore cells with a borough that is Not assigned.</a:t>
            </a:r>
          </a:p>
          <a:p>
            <a:pPr marL="0" marR="0" algn="just">
              <a:spcBef>
                <a:spcPts val="0"/>
              </a:spcBef>
              <a:spcAft>
                <a:spcPts val="0"/>
              </a:spcAft>
            </a:pPr>
            <a:endParaRPr lang="en-US" sz="2000" dirty="0">
              <a:latin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More than one neighborhood can exist in one postal code area. For example, in the table on the Wikipedia page, you will notice that M5A is listed twice and has two neighborhoods: </a:t>
            </a:r>
            <a:r>
              <a:rPr lang="en-US" sz="2000" dirty="0" err="1">
                <a:latin typeface="Calibri" panose="020F0502020204030204" pitchFamily="34" charset="0"/>
                <a:cs typeface="Times New Roman" panose="02020603050405020304" pitchFamily="18" charset="0"/>
              </a:rPr>
              <a:t>Harbourfront</a:t>
            </a:r>
            <a:r>
              <a:rPr lang="en-US" sz="2000" dirty="0">
                <a:latin typeface="Calibri" panose="020F0502020204030204" pitchFamily="34" charset="0"/>
                <a:cs typeface="Times New Roman" panose="02020603050405020304" pitchFamily="18" charset="0"/>
              </a:rPr>
              <a:t> and Regent Park. These two rows will be combined into one row with the neighborhoods separated with a comma.</a:t>
            </a:r>
          </a:p>
          <a:p>
            <a:pPr marL="0" marR="0" algn="just">
              <a:spcBef>
                <a:spcPts val="0"/>
              </a:spcBef>
              <a:spcAft>
                <a:spcPts val="0"/>
              </a:spcAft>
            </a:pPr>
            <a:endParaRPr lang="en-US" sz="2000" dirty="0">
              <a:latin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If a cell has a borough but a Not assigned neighborhood, then the neighborhood will be the same as the borough. So for the 9th cell in the table on the Wikipedia page, the value of the Borough and the Neighborhood columns will be Queen's Park.</a:t>
            </a:r>
          </a:p>
          <a:p>
            <a:pPr marL="0" marR="0" algn="just">
              <a:spcBef>
                <a:spcPts val="0"/>
              </a:spcBef>
              <a:spcAft>
                <a:spcPts val="0"/>
              </a:spcAft>
            </a:pPr>
            <a:endParaRPr lang="en-US" sz="2000" dirty="0">
              <a:latin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Clean your Notebook and add Markdown cells to explain your work and any assumptions you are making.</a:t>
            </a:r>
          </a:p>
          <a:p>
            <a:pPr marL="0" marR="0" algn="just">
              <a:spcBef>
                <a:spcPts val="0"/>
              </a:spcBef>
              <a:spcAft>
                <a:spcPts val="0"/>
              </a:spcAft>
            </a:pPr>
            <a:endParaRPr lang="en-US" sz="2000" dirty="0">
              <a:latin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latin typeface="Calibri" panose="020F0502020204030204" pitchFamily="34" charset="0"/>
                <a:cs typeface="Times New Roman" panose="02020603050405020304" pitchFamily="18" charset="0"/>
              </a:rPr>
              <a:t>In the last cell of your notebook, use the .shape method to print the number of rows of your </a:t>
            </a:r>
            <a:r>
              <a:rPr lang="en-US" sz="2000" dirty="0" err="1">
                <a:latin typeface="Calibri" panose="020F0502020204030204" pitchFamily="34" charset="0"/>
                <a:cs typeface="Times New Roman" panose="02020603050405020304" pitchFamily="18" charset="0"/>
              </a:rPr>
              <a:t>dataframe</a:t>
            </a:r>
            <a:r>
              <a:rPr lang="en-US" sz="20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19884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A429-82F0-403F-9D0D-2029297F9B3D}"/>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How the data will be used to solve the problem:</a:t>
            </a:r>
            <a:br>
              <a:rPr lang="en-US" b="1"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B9A2539-054D-4773-AF54-0792018A8912}"/>
              </a:ext>
            </a:extLst>
          </p:cNvPr>
          <p:cNvSpPr>
            <a:spLocks noGrp="1"/>
          </p:cNvSpPr>
          <p:nvPr>
            <p:ph idx="1"/>
          </p:nvPr>
        </p:nvSpPr>
        <p:spPr/>
        <p:txBody>
          <a:bodyPr>
            <a:normAutofit/>
          </a:bodyPr>
          <a:lstStyle/>
          <a:p>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Now that you have built a data frame of the postal code of each neighborhood along with the borough name and neighborhood name, in order to utilize the Foursquare location data, we need to get the latitude and the longitude coordinates of each neighborhood.</a:t>
            </a:r>
            <a:endParaRPr lang="en-US" sz="20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geographical coordinates of the neighborhoods using the Geocoder package, here is a link to a csv 	file that 	has the geographical coordinates of each postal code: </a:t>
            </a:r>
            <a:r>
              <a:rPr lang="en-US" sz="20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http://cocl.us/Geospatial_data</a:t>
            </a:r>
            <a:endParaRPr lang="en-US" sz="20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000" u="none" strike="noStrike" dirty="0">
              <a:latin typeface="Times New Roman" panose="02020603050405020304" pitchFamily="18" charset="0"/>
              <a:ea typeface="Calibri" panose="020F0502020204030204" pitchFamily="34" charset="0"/>
            </a:endParaRPr>
          </a:p>
          <a:p>
            <a:pPr marL="0" marR="0" algn="just">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csv file format has:</a:t>
            </a:r>
            <a:endParaRPr lang="en-US" sz="20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columns: Postal Code, Latitude and Longitude</a:t>
            </a:r>
            <a:endParaRPr lang="en-US" sz="20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103 rows: corresponding to 103 postal codes in our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toronto</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dataframe</a:t>
            </a:r>
            <a:endParaRPr lang="en-US" sz="2000" dirty="0">
              <a:effectLst/>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127039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F1E7-C5E3-4CD8-9D96-EAD676A282A0}"/>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Methodology:</a:t>
            </a:r>
            <a:br>
              <a:rPr lang="en-US"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7A53111-201A-45DC-A493-BF0FEB621504}"/>
              </a:ext>
            </a:extLst>
          </p:cNvPr>
          <p:cNvSpPr>
            <a:spLocks noGrp="1"/>
          </p:cNvSpPr>
          <p:nvPr>
            <p:ph idx="1"/>
          </p:nvPr>
        </p:nvSpPr>
        <p:spPr/>
        <p:txBody>
          <a:bodyPr>
            <a:normAutofit fontScale="92500"/>
          </a:bodyPr>
          <a:lstStyle/>
          <a:p>
            <a:r>
              <a:rPr lang="en-US" sz="2400" dirty="0"/>
              <a:t>Explore and cluster the neighborhoods in Toronto Ontario city geo data and will be exploring the segmenting and Clustering function to get the most common venue categories in each neighborhood, and then use this feature to group the neighborhoods into clusters.</a:t>
            </a:r>
          </a:p>
          <a:p>
            <a:r>
              <a:rPr lang="en-US" sz="2400" dirty="0"/>
              <a:t>Throughout the course we learnt various techniques to convert addresses into their equivalent latitude and longitude values. Also, will use the Foursquare API to explore neighborhoods in Toronto Ontario City.</a:t>
            </a:r>
          </a:p>
          <a:p>
            <a:r>
              <a:rPr lang="en-US" sz="2400" dirty="0"/>
              <a:t>I will use the k-means clustering algorithm to complete this task. Finally, using the Folium library to visualize the neighborhoods in New York City and their emerging clusters. </a:t>
            </a:r>
          </a:p>
          <a:p>
            <a:pPr marL="0" indent="0">
              <a:buNone/>
            </a:pPr>
            <a:endParaRPr lang="en-US" sz="2400" dirty="0"/>
          </a:p>
        </p:txBody>
      </p:sp>
    </p:spTree>
    <p:extLst>
      <p:ext uri="{BB962C8B-B14F-4D97-AF65-F5344CB8AC3E}">
        <p14:creationId xmlns:p14="http://schemas.microsoft.com/office/powerpoint/2010/main" val="38981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533C-2C32-4AE6-97C8-AB4411BB908D}"/>
              </a:ext>
            </a:extLst>
          </p:cNvPr>
          <p:cNvSpPr>
            <a:spLocks noGrp="1"/>
          </p:cNvSpPr>
          <p:nvPr>
            <p:ph type="title"/>
          </p:nvPr>
        </p:nvSpPr>
        <p:spPr/>
        <p:txBody>
          <a:bodyPr>
            <a:normAutofit/>
          </a:bodyPr>
          <a:lstStyle/>
          <a:p>
            <a:r>
              <a:rPr lang="en-US" dirty="0"/>
              <a:t>using Folium to create a Map of Toronto with Boroughs markers on top</a:t>
            </a:r>
          </a:p>
        </p:txBody>
      </p:sp>
      <p:pic>
        <p:nvPicPr>
          <p:cNvPr id="5" name="Content Placeholder 4">
            <a:extLst>
              <a:ext uri="{FF2B5EF4-FFF2-40B4-BE49-F238E27FC236}">
                <a16:creationId xmlns:a16="http://schemas.microsoft.com/office/drawing/2014/main" id="{C64873B0-10E5-49B0-B556-CBA339CF1675}"/>
              </a:ext>
            </a:extLst>
          </p:cNvPr>
          <p:cNvPicPr>
            <a:picLocks noGrp="1" noChangeAspect="1"/>
          </p:cNvPicPr>
          <p:nvPr>
            <p:ph idx="1"/>
          </p:nvPr>
        </p:nvPicPr>
        <p:blipFill>
          <a:blip r:embed="rId2"/>
          <a:stretch>
            <a:fillRect/>
          </a:stretch>
        </p:blipFill>
        <p:spPr>
          <a:xfrm>
            <a:off x="2524125" y="2505869"/>
            <a:ext cx="7143750" cy="3028950"/>
          </a:xfrm>
        </p:spPr>
      </p:pic>
    </p:spTree>
    <p:extLst>
      <p:ext uri="{BB962C8B-B14F-4D97-AF65-F5344CB8AC3E}">
        <p14:creationId xmlns:p14="http://schemas.microsoft.com/office/powerpoint/2010/main" val="50619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FF81-B7B7-4046-B425-52AC87811856}"/>
              </a:ext>
            </a:extLst>
          </p:cNvPr>
          <p:cNvSpPr>
            <a:spLocks noGrp="1"/>
          </p:cNvSpPr>
          <p:nvPr>
            <p:ph type="title"/>
          </p:nvPr>
        </p:nvSpPr>
        <p:spPr>
          <a:xfrm>
            <a:off x="581192" y="702155"/>
            <a:ext cx="10884667" cy="1368691"/>
          </a:xfrm>
        </p:spPr>
        <p:txBody>
          <a:bodyPr>
            <a:noAutofit/>
          </a:bodyPr>
          <a:lstStyle/>
          <a:p>
            <a:r>
              <a:rPr lang="en-US" sz="2400" dirty="0"/>
              <a:t>Reduce the number of Boroughs to explore To reduce the no. of calls to Foursquare API, will only explore boroughs that have Toronto in their names.</a:t>
            </a:r>
            <a:br>
              <a:rPr lang="en-US" sz="2400" dirty="0"/>
            </a:br>
            <a:endParaRPr lang="en-US" sz="2400" dirty="0"/>
          </a:p>
        </p:txBody>
      </p:sp>
      <p:pic>
        <p:nvPicPr>
          <p:cNvPr id="5" name="Content Placeholder 4">
            <a:extLst>
              <a:ext uri="{FF2B5EF4-FFF2-40B4-BE49-F238E27FC236}">
                <a16:creationId xmlns:a16="http://schemas.microsoft.com/office/drawing/2014/main" id="{FCBB5912-4E78-476D-BA4D-BF0FE2D2ECB3}"/>
              </a:ext>
            </a:extLst>
          </p:cNvPr>
          <p:cNvPicPr>
            <a:picLocks noGrp="1" noChangeAspect="1"/>
          </p:cNvPicPr>
          <p:nvPr>
            <p:ph idx="1"/>
          </p:nvPr>
        </p:nvPicPr>
        <p:blipFill>
          <a:blip r:embed="rId2"/>
          <a:stretch>
            <a:fillRect/>
          </a:stretch>
        </p:blipFill>
        <p:spPr>
          <a:xfrm>
            <a:off x="2734299" y="2181225"/>
            <a:ext cx="6723402" cy="3678238"/>
          </a:xfrm>
        </p:spPr>
      </p:pic>
    </p:spTree>
    <p:extLst>
      <p:ext uri="{BB962C8B-B14F-4D97-AF65-F5344CB8AC3E}">
        <p14:creationId xmlns:p14="http://schemas.microsoft.com/office/powerpoint/2010/main" val="27165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2CA-70B4-40F8-890B-DACC5AB38C15}"/>
              </a:ext>
            </a:extLst>
          </p:cNvPr>
          <p:cNvSpPr>
            <a:spLocks noGrp="1"/>
          </p:cNvSpPr>
          <p:nvPr>
            <p:ph type="title"/>
          </p:nvPr>
        </p:nvSpPr>
        <p:spPr/>
        <p:txBody>
          <a:bodyPr>
            <a:normAutofit fontScale="90000"/>
          </a:bodyPr>
          <a:lstStyle/>
          <a:p>
            <a:r>
              <a:rPr lang="en-US" dirty="0"/>
              <a:t>K-means: cluster the Toronto central areas into 4 clusters</a:t>
            </a:r>
            <a:br>
              <a:rPr lang="en-US" dirty="0"/>
            </a:br>
            <a:endParaRPr lang="en-US" dirty="0"/>
          </a:p>
        </p:txBody>
      </p:sp>
      <p:pic>
        <p:nvPicPr>
          <p:cNvPr id="5" name="Content Placeholder 4">
            <a:extLst>
              <a:ext uri="{FF2B5EF4-FFF2-40B4-BE49-F238E27FC236}">
                <a16:creationId xmlns:a16="http://schemas.microsoft.com/office/drawing/2014/main" id="{668B2079-308A-453E-8AD4-1150AEAE70AA}"/>
              </a:ext>
            </a:extLst>
          </p:cNvPr>
          <p:cNvPicPr>
            <a:picLocks noGrp="1" noChangeAspect="1"/>
          </p:cNvPicPr>
          <p:nvPr>
            <p:ph idx="1"/>
          </p:nvPr>
        </p:nvPicPr>
        <p:blipFill>
          <a:blip r:embed="rId2"/>
          <a:stretch>
            <a:fillRect/>
          </a:stretch>
        </p:blipFill>
        <p:spPr>
          <a:xfrm>
            <a:off x="2852737" y="2186781"/>
            <a:ext cx="6486525" cy="3667125"/>
          </a:xfrm>
        </p:spPr>
      </p:pic>
    </p:spTree>
    <p:extLst>
      <p:ext uri="{BB962C8B-B14F-4D97-AF65-F5344CB8AC3E}">
        <p14:creationId xmlns:p14="http://schemas.microsoft.com/office/powerpoint/2010/main" val="30038124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251</TotalTime>
  <Words>865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Gill Sans MT</vt:lpstr>
      <vt:lpstr>Times New Roman</vt:lpstr>
      <vt:lpstr>Wingdings 2</vt:lpstr>
      <vt:lpstr>Dividend</vt:lpstr>
      <vt:lpstr>Capstone Project:</vt:lpstr>
      <vt:lpstr>Description of the problem: </vt:lpstr>
      <vt:lpstr>Discussion of the background: </vt:lpstr>
      <vt:lpstr>Description of the data: </vt:lpstr>
      <vt:lpstr>How the data will be used to solve the problem: </vt:lpstr>
      <vt:lpstr>Methodology: </vt:lpstr>
      <vt:lpstr>using Folium to create a Map of Toronto with Boroughs markers on top</vt:lpstr>
      <vt:lpstr>Reduce the number of Boroughs to explore To reduce the no. of calls to Foursquare API, will only explore boroughs that have Toronto in their names. </vt:lpstr>
      <vt:lpstr>K-means: cluster the Toronto central areas into 4 clusters </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sari22patel@outlook.com</dc:creator>
  <cp:lastModifiedBy>sari22patel@outlook.com</cp:lastModifiedBy>
  <cp:revision>4</cp:revision>
  <dcterms:created xsi:type="dcterms:W3CDTF">2020-07-13T21:20:09Z</dcterms:created>
  <dcterms:modified xsi:type="dcterms:W3CDTF">2020-07-14T01:31:55Z</dcterms:modified>
</cp:coreProperties>
</file>