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6" r:id="rId20"/>
    <p:sldId id="273" r:id="rId21"/>
    <p:sldId id="274" r:id="rId22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983D9-D9FC-4BDC-881B-C87576018222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8E1D8-2771-4819-8562-79A6CF5C2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3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Rezidualni</a:t>
            </a:r>
            <a:r>
              <a:rPr lang="en-GB" dirty="0"/>
              <a:t> </a:t>
            </a:r>
            <a:r>
              <a:rPr lang="en-GB" dirty="0" err="1"/>
              <a:t>blokovi</a:t>
            </a:r>
            <a:r>
              <a:rPr lang="en-GB" dirty="0"/>
              <a:t>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/>
              <a:t>takozvane</a:t>
            </a:r>
            <a:r>
              <a:rPr lang="en-GB" dirty="0"/>
              <a:t> "</a:t>
            </a:r>
            <a:r>
              <a:rPr lang="en-GB" dirty="0" err="1"/>
              <a:t>precice</a:t>
            </a:r>
            <a:r>
              <a:rPr lang="en-GB" dirty="0"/>
              <a:t>". </a:t>
            </a:r>
            <a:r>
              <a:rPr lang="en-GB" dirty="0" err="1"/>
              <a:t>Ulaz</a:t>
            </a:r>
            <a:r>
              <a:rPr lang="en-GB" dirty="0"/>
              <a:t> </a:t>
            </a:r>
            <a:r>
              <a:rPr lang="en-GB" dirty="0" err="1"/>
              <a:t>rezidualnog</a:t>
            </a:r>
            <a:r>
              <a:rPr lang="en-GB" dirty="0"/>
              <a:t> </a:t>
            </a:r>
            <a:r>
              <a:rPr lang="en-GB" dirty="0" err="1"/>
              <a:t>bloka</a:t>
            </a:r>
            <a:r>
              <a:rPr lang="en-GB" dirty="0"/>
              <a:t> se grana </a:t>
            </a:r>
            <a:r>
              <a:rPr lang="en-GB" dirty="0" err="1"/>
              <a:t>gdje</a:t>
            </a:r>
            <a:r>
              <a:rPr lang="en-GB" dirty="0"/>
              <a:t> se </a:t>
            </a:r>
            <a:r>
              <a:rPr lang="en-GB" dirty="0" err="1"/>
              <a:t>jedna</a:t>
            </a:r>
            <a:r>
              <a:rPr lang="en-GB" dirty="0"/>
              <a:t> grana ˇ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/>
              <a:t>konvolucijskih</a:t>
            </a:r>
            <a:r>
              <a:rPr lang="en-GB" dirty="0"/>
              <a:t> </a:t>
            </a:r>
            <a:r>
              <a:rPr lang="en-GB" dirty="0" err="1"/>
              <a:t>slojeva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je </a:t>
            </a:r>
            <a:r>
              <a:rPr lang="en-GB" dirty="0" err="1"/>
              <a:t>druga</a:t>
            </a:r>
            <a:r>
              <a:rPr lang="en-GB" dirty="0"/>
              <a:t> grana </a:t>
            </a:r>
            <a:r>
              <a:rPr lang="en-GB" dirty="0" err="1"/>
              <a:t>precica</a:t>
            </a:r>
            <a:r>
              <a:rPr lang="en-GB" dirty="0"/>
              <a:t> do </a:t>
            </a:r>
            <a:r>
              <a:rPr lang="en-GB" dirty="0" err="1"/>
              <a:t>kraja</a:t>
            </a:r>
            <a:r>
              <a:rPr lang="en-GB" dirty="0"/>
              <a:t> </a:t>
            </a:r>
            <a:r>
              <a:rPr lang="en-GB" dirty="0" err="1"/>
              <a:t>rezidu</a:t>
            </a:r>
            <a:r>
              <a:rPr lang="en-GB" dirty="0"/>
              <a:t>- ˇ </a:t>
            </a:r>
            <a:r>
              <a:rPr lang="en-GB" dirty="0" err="1"/>
              <a:t>alnog</a:t>
            </a:r>
            <a:r>
              <a:rPr lang="en-GB" dirty="0"/>
              <a:t> </a:t>
            </a:r>
            <a:r>
              <a:rPr lang="en-GB" dirty="0" err="1"/>
              <a:t>bloka</a:t>
            </a:r>
            <a:r>
              <a:rPr lang="en-GB" dirty="0"/>
              <a:t> </a:t>
            </a:r>
            <a:r>
              <a:rPr lang="en-GB" dirty="0" err="1"/>
              <a:t>gdje</a:t>
            </a:r>
            <a:r>
              <a:rPr lang="en-GB" dirty="0"/>
              <a:t> se </a:t>
            </a:r>
            <a:r>
              <a:rPr lang="en-GB" dirty="0" err="1"/>
              <a:t>dvije</a:t>
            </a:r>
            <a:r>
              <a:rPr lang="en-GB" dirty="0"/>
              <a:t> </a:t>
            </a:r>
            <a:r>
              <a:rPr lang="en-GB" dirty="0" err="1"/>
              <a:t>grane</a:t>
            </a:r>
            <a:r>
              <a:rPr lang="en-GB" dirty="0"/>
              <a:t> </a:t>
            </a:r>
            <a:r>
              <a:rPr lang="en-GB" dirty="0" err="1"/>
              <a:t>spajaju</a:t>
            </a:r>
            <a:r>
              <a:rPr lang="en-GB" dirty="0"/>
              <a:t> </a:t>
            </a:r>
            <a:r>
              <a:rPr lang="en-GB" dirty="0" err="1"/>
              <a:t>prije</a:t>
            </a:r>
            <a:r>
              <a:rPr lang="en-GB" dirty="0"/>
              <a:t> </a:t>
            </a:r>
            <a:r>
              <a:rPr lang="en-GB" dirty="0" err="1"/>
              <a:t>primjene</a:t>
            </a:r>
            <a:r>
              <a:rPr lang="en-GB" dirty="0"/>
              <a:t> </a:t>
            </a:r>
            <a:r>
              <a:rPr lang="en-GB" dirty="0" err="1"/>
              <a:t>nelinearnosti</a:t>
            </a:r>
            <a:r>
              <a:rPr lang="en-GB" dirty="0"/>
              <a:t>. </a:t>
            </a:r>
            <a:r>
              <a:rPr lang="en-GB" dirty="0" err="1"/>
              <a:t>Izlazi</a:t>
            </a:r>
            <a:r>
              <a:rPr lang="en-GB" dirty="0"/>
              <a:t> </a:t>
            </a:r>
            <a:r>
              <a:rPr lang="en-GB" dirty="0" err="1"/>
              <a:t>dviju</a:t>
            </a:r>
            <a:r>
              <a:rPr lang="en-GB" dirty="0"/>
              <a:t> grana se </a:t>
            </a:r>
            <a:r>
              <a:rPr lang="en-GB" dirty="0" err="1"/>
              <a:t>jednostavno</a:t>
            </a:r>
            <a:r>
              <a:rPr lang="en-GB" dirty="0"/>
              <a:t> </a:t>
            </a:r>
            <a:r>
              <a:rPr lang="en-GB" dirty="0" err="1"/>
              <a:t>zbroje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takvu</a:t>
            </a:r>
            <a:r>
              <a:rPr lang="en-GB" dirty="0"/>
              <a:t> </a:t>
            </a:r>
            <a:r>
              <a:rPr lang="en-GB" dirty="0" err="1"/>
              <a:t>sumu</a:t>
            </a:r>
            <a:r>
              <a:rPr lang="en-GB" dirty="0"/>
              <a:t> se </a:t>
            </a:r>
            <a:r>
              <a:rPr lang="en-GB" dirty="0" err="1"/>
              <a:t>primjenjuje</a:t>
            </a:r>
            <a:r>
              <a:rPr lang="en-GB" dirty="0"/>
              <a:t> </a:t>
            </a:r>
            <a:r>
              <a:rPr lang="en-GB" dirty="0" err="1"/>
              <a:t>nelinearnost</a:t>
            </a:r>
            <a:r>
              <a:rPr lang="en-GB" dirty="0"/>
              <a:t>, </a:t>
            </a:r>
            <a:r>
              <a:rPr lang="en-GB" dirty="0" err="1"/>
              <a:t>cime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dobili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- ˇ </a:t>
            </a:r>
            <a:r>
              <a:rPr lang="en-GB" dirty="0" err="1"/>
              <a:t>laz</a:t>
            </a:r>
            <a:r>
              <a:rPr lang="en-GB" dirty="0"/>
              <a:t> </a:t>
            </a:r>
            <a:r>
              <a:rPr lang="en-GB" dirty="0" err="1"/>
              <a:t>rezidualnog</a:t>
            </a:r>
            <a:r>
              <a:rPr lang="en-GB" dirty="0"/>
              <a:t> </a:t>
            </a:r>
            <a:r>
              <a:rPr lang="en-GB" dirty="0" err="1"/>
              <a:t>bloka</a:t>
            </a:r>
            <a:r>
              <a:rPr lang="en-GB" dirty="0"/>
              <a:t>. Grana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predstavlja</a:t>
            </a:r>
            <a:r>
              <a:rPr lang="en-GB" dirty="0"/>
              <a:t> </a:t>
            </a:r>
            <a:r>
              <a:rPr lang="en-GB" dirty="0" err="1"/>
              <a:t>precicu</a:t>
            </a:r>
            <a:r>
              <a:rPr lang="en-GB" dirty="0"/>
              <a:t> u </a:t>
            </a:r>
            <a:r>
              <a:rPr lang="en-GB" dirty="0" err="1"/>
              <a:t>ovom</a:t>
            </a:r>
            <a:r>
              <a:rPr lang="en-GB" dirty="0"/>
              <a:t> </a:t>
            </a:r>
            <a:r>
              <a:rPr lang="en-GB" dirty="0" err="1"/>
              <a:t>slu</a:t>
            </a:r>
            <a:r>
              <a:rPr lang="en-GB" dirty="0"/>
              <a:t> ˇ </a:t>
            </a:r>
            <a:r>
              <a:rPr lang="en-GB" dirty="0" err="1"/>
              <a:t>caju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err="1"/>
              <a:t>funkciju</a:t>
            </a:r>
            <a:r>
              <a:rPr lang="en-GB" dirty="0"/>
              <a:t> ˇ </a:t>
            </a:r>
            <a:r>
              <a:rPr lang="en-GB" dirty="0" err="1"/>
              <a:t>identiteta</a:t>
            </a:r>
            <a:r>
              <a:rPr lang="en-GB" dirty="0"/>
              <a:t>, </a:t>
            </a:r>
            <a:r>
              <a:rPr lang="en-GB" dirty="0" err="1"/>
              <a:t>tj</a:t>
            </a:r>
            <a:r>
              <a:rPr lang="en-GB" dirty="0"/>
              <a:t>. </a:t>
            </a:r>
            <a:r>
              <a:rPr lang="en-GB" dirty="0" err="1"/>
              <a:t>jednostavno</a:t>
            </a:r>
            <a:r>
              <a:rPr lang="en-GB" dirty="0"/>
              <a:t> </a:t>
            </a:r>
            <a:r>
              <a:rPr lang="en-GB" dirty="0" err="1"/>
              <a:t>preslikava</a:t>
            </a:r>
            <a:r>
              <a:rPr lang="en-GB" dirty="0"/>
              <a:t> </a:t>
            </a:r>
            <a:r>
              <a:rPr lang="en-GB" dirty="0" err="1"/>
              <a:t>ulaz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moguce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razne</a:t>
            </a:r>
            <a:r>
              <a:rPr lang="en-GB" dirty="0"/>
              <a:t>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. </a:t>
            </a:r>
            <a:r>
              <a:rPr lang="en-GB" dirty="0" err="1"/>
              <a:t>Uz</a:t>
            </a:r>
            <a:r>
              <a:rPr lang="en-GB" dirty="0"/>
              <a:t> to, ´ </a:t>
            </a:r>
            <a:r>
              <a:rPr lang="en-GB" dirty="0" err="1"/>
              <a:t>kako</a:t>
            </a:r>
            <a:r>
              <a:rPr lang="en-GB" dirty="0"/>
              <a:t> se </a:t>
            </a:r>
            <a:r>
              <a:rPr lang="en-GB" dirty="0" err="1"/>
              <a:t>dvije</a:t>
            </a:r>
            <a:r>
              <a:rPr lang="en-GB" dirty="0"/>
              <a:t> </a:t>
            </a:r>
            <a:r>
              <a:rPr lang="en-GB" dirty="0" err="1"/>
              <a:t>grane</a:t>
            </a:r>
            <a:r>
              <a:rPr lang="en-GB" dirty="0"/>
              <a:t> </a:t>
            </a:r>
            <a:r>
              <a:rPr lang="en-GB" dirty="0" err="1"/>
              <a:t>zbrajaju</a:t>
            </a:r>
            <a:r>
              <a:rPr lang="en-GB" dirty="0"/>
              <a:t>, </a:t>
            </a:r>
            <a:r>
              <a:rPr lang="en-GB" dirty="0" err="1"/>
              <a:t>dimenzije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se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podudarati</a:t>
            </a:r>
            <a:r>
              <a:rPr lang="en-GB" dirty="0"/>
              <a:t>.</a:t>
            </a:r>
            <a:r>
              <a:rPr lang="hr-HR" dirty="0"/>
              <a:t> </a:t>
            </a:r>
            <a:r>
              <a:rPr lang="en-GB" dirty="0"/>
              <a:t>S </a:t>
            </a:r>
            <a:r>
              <a:rPr lang="en-GB" dirty="0" err="1"/>
              <a:t>povecanjem</a:t>
            </a:r>
            <a:r>
              <a:rPr lang="en-GB" dirty="0"/>
              <a:t> </a:t>
            </a:r>
            <a:r>
              <a:rPr lang="en-GB" dirty="0" err="1"/>
              <a:t>broja</a:t>
            </a:r>
            <a:r>
              <a:rPr lang="en-GB" dirty="0"/>
              <a:t> </a:t>
            </a:r>
            <a:r>
              <a:rPr lang="en-GB" dirty="0" err="1"/>
              <a:t>slojeva</a:t>
            </a:r>
            <a:r>
              <a:rPr lang="en-GB" dirty="0"/>
              <a:t>, </a:t>
            </a:r>
            <a:r>
              <a:rPr lang="en-GB" dirty="0" err="1"/>
              <a:t>raste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parametara</a:t>
            </a:r>
            <a:r>
              <a:rPr lang="en-GB" dirty="0"/>
              <a:t> u </a:t>
            </a:r>
            <a:r>
              <a:rPr lang="en-GB" dirty="0" err="1"/>
              <a:t>mreži</a:t>
            </a:r>
            <a:r>
              <a:rPr lang="en-GB" dirty="0"/>
              <a:t>. </a:t>
            </a:r>
            <a:r>
              <a:rPr lang="en-GB" dirty="0" err="1"/>
              <a:t>Kako</a:t>
            </a:r>
            <a:r>
              <a:rPr lang="en-GB" dirty="0"/>
              <a:t> bi </a:t>
            </a:r>
            <a:r>
              <a:rPr lang="en-GB" dirty="0" err="1"/>
              <a:t>taj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ostao</a:t>
            </a:r>
            <a:r>
              <a:rPr lang="en-GB" dirty="0"/>
              <a:t> ´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normalnim</a:t>
            </a:r>
            <a:r>
              <a:rPr lang="en-GB" dirty="0"/>
              <a:t> </a:t>
            </a:r>
            <a:r>
              <a:rPr lang="en-GB" dirty="0" err="1"/>
              <a:t>razinama</a:t>
            </a:r>
            <a:r>
              <a:rPr lang="en-GB" dirty="0"/>
              <a:t>, u </a:t>
            </a:r>
            <a:r>
              <a:rPr lang="en-GB" dirty="0" err="1"/>
              <a:t>mrežama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imaju</a:t>
            </a:r>
            <a:r>
              <a:rPr lang="en-GB" dirty="0"/>
              <a:t> 50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err="1"/>
              <a:t>slojeva</a:t>
            </a:r>
            <a:r>
              <a:rPr lang="en-GB" dirty="0"/>
              <a:t> </a:t>
            </a:r>
            <a:r>
              <a:rPr lang="en-GB" dirty="0" err="1"/>
              <a:t>koriste</a:t>
            </a:r>
            <a:r>
              <a:rPr lang="en-GB" dirty="0"/>
              <a:t> se </a:t>
            </a:r>
            <a:r>
              <a:rPr lang="en-GB" dirty="0" err="1"/>
              <a:t>blokovi</a:t>
            </a:r>
            <a:r>
              <a:rPr lang="en-GB" dirty="0"/>
              <a:t> s </a:t>
            </a:r>
            <a:r>
              <a:rPr lang="en-GB" dirty="0" err="1"/>
              <a:t>uskim</a:t>
            </a:r>
            <a:r>
              <a:rPr lang="en-GB" dirty="0"/>
              <a:t> </a:t>
            </a:r>
            <a:r>
              <a:rPr lang="en-GB" dirty="0" err="1"/>
              <a:t>grlom</a:t>
            </a:r>
            <a:r>
              <a:rPr lang="en-GB" dirty="0"/>
              <a:t> (</a:t>
            </a:r>
            <a:r>
              <a:rPr lang="en-GB" dirty="0" err="1"/>
              <a:t>engl.</a:t>
            </a:r>
            <a:r>
              <a:rPr lang="en-GB" dirty="0"/>
              <a:t> bottleneck). </a:t>
            </a:r>
            <a:r>
              <a:rPr lang="en-GB" dirty="0" err="1"/>
              <a:t>Takoder</a:t>
            </a:r>
            <a:r>
              <a:rPr lang="en-GB" dirty="0"/>
              <a:t>, </a:t>
            </a:r>
            <a:r>
              <a:rPr lang="en-GB" dirty="0" err="1"/>
              <a:t>blokovi</a:t>
            </a:r>
            <a:r>
              <a:rPr lang="en-GB" dirty="0"/>
              <a:t> s </a:t>
            </a:r>
            <a:r>
              <a:rPr lang="en-GB" dirty="0" err="1"/>
              <a:t>uskim</a:t>
            </a:r>
            <a:r>
              <a:rPr lang="en-GB" dirty="0"/>
              <a:t> </a:t>
            </a:r>
            <a:r>
              <a:rPr lang="en-GB" dirty="0" err="1"/>
              <a:t>grlom</a:t>
            </a:r>
            <a:r>
              <a:rPr lang="en-GB" dirty="0"/>
              <a:t> </a:t>
            </a:r>
            <a:r>
              <a:rPr lang="en-GB" dirty="0" err="1"/>
              <a:t>sprje</a:t>
            </a:r>
            <a:r>
              <a:rPr lang="en-GB" dirty="0"/>
              <a:t> ¯ </a:t>
            </a:r>
            <a:r>
              <a:rPr lang="en-GB" dirty="0" err="1"/>
              <a:t>cavaju</a:t>
            </a:r>
            <a:r>
              <a:rPr lang="en-GB" dirty="0"/>
              <a:t> </a:t>
            </a:r>
            <a:r>
              <a:rPr lang="en-GB" dirty="0" err="1"/>
              <a:t>prena</a:t>
            </a:r>
            <a:r>
              <a:rPr lang="en-GB" dirty="0"/>
              <a:t>- ˇ </a:t>
            </a:r>
            <a:r>
              <a:rPr lang="en-GB" dirty="0" err="1"/>
              <a:t>ucenost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8E1D8-2771-4819-8562-79A6CF5C20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811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5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0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756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33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31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15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8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37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8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6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43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65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65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2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867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00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latin typeface="Century Gothic"/>
              </a:rPr>
              <a:t>Određivanje pasmine pasa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Century Gothic"/>
                <a:ea typeface="Century Gothic"/>
              </a:rPr>
              <a:t>Iva Sever, Mateja Šarić, Valentina Tucelj i Kristina Vellico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2314800" y="154008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Kaggle Kernel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Jupyter bilježnica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dodani potrebni skupovi podataka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Dog Breed Identification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Keras Pretrained Models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VGG-16</a:t>
            </a: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rezultata- ResNet50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t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81%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2"/>
          <p:cNvPicPr/>
          <p:nvPr/>
        </p:nvPicPr>
        <p:blipFill>
          <a:blip r:embed="rId2"/>
          <a:stretch/>
        </p:blipFill>
        <p:spPr>
          <a:xfrm>
            <a:off x="2453760" y="-83880"/>
            <a:ext cx="7177680" cy="71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2939400" y="1972800"/>
            <a:ext cx="399240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Logistička regresija s Inception</a:t>
            </a:r>
          </a:p>
        </p:txBody>
      </p:sp>
      <p:sp>
        <p:nvSpPr>
          <p:cNvPr id="302" name="TextShape 3"/>
          <p:cNvSpPr txBox="1"/>
          <p:nvPr/>
        </p:nvSpPr>
        <p:spPr>
          <a:xfrm>
            <a:off x="2593080" y="3021480"/>
            <a:ext cx="4342680" cy="335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dimenzija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299x299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alidacijska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97%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alidacijski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gubitak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0.08</a:t>
            </a:r>
          </a:p>
        </p:txBody>
      </p:sp>
      <p:sp>
        <p:nvSpPr>
          <p:cNvPr id="303" name="TextShape 4"/>
          <p:cNvSpPr txBox="1"/>
          <p:nvPr/>
        </p:nvSpPr>
        <p:spPr>
          <a:xfrm>
            <a:off x="7506720" y="1969560"/>
            <a:ext cx="399852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Logistička regresija s Xception</a:t>
            </a:r>
          </a:p>
        </p:txBody>
      </p:sp>
      <p:sp>
        <p:nvSpPr>
          <p:cNvPr id="304" name="TextShape 5"/>
          <p:cNvSpPr txBox="1"/>
          <p:nvPr/>
        </p:nvSpPr>
        <p:spPr>
          <a:xfrm>
            <a:off x="7165800" y="3021480"/>
            <a:ext cx="4338360" cy="335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dimenzije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299x299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alidacijska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98%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alidacijski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gubitak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0.07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DAD-CD88-480E-85F3-88F40997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 rezultata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ADCB-A9AE-4C32-9AB7-90EFEC5F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kombinacija logističke regresije s </a:t>
            </a:r>
            <a:r>
              <a:rPr lang="hr-HR" sz="2400" dirty="0" err="1"/>
              <a:t>Inception</a:t>
            </a:r>
            <a:r>
              <a:rPr lang="hr-HR" sz="2400" dirty="0"/>
              <a:t> i </a:t>
            </a:r>
            <a:r>
              <a:rPr lang="hr-HR" sz="2400" dirty="0" err="1"/>
              <a:t>Xception</a:t>
            </a:r>
            <a:r>
              <a:rPr lang="hr-HR" sz="2400" dirty="0"/>
              <a:t>:</a:t>
            </a:r>
          </a:p>
          <a:p>
            <a:pPr lvl="1"/>
            <a:r>
              <a:rPr lang="hr-HR" sz="2400" dirty="0"/>
              <a:t>validacijska točnost: 98%</a:t>
            </a:r>
          </a:p>
          <a:p>
            <a:pPr lvl="1"/>
            <a:r>
              <a:rPr lang="hr-HR" sz="2400" dirty="0"/>
              <a:t>validacijski gubitak: 0.07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38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593080" y="60876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rezultata-VGG 16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l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ogistička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regresija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validacijska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92%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validacijski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gubitak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0.35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Greške u klasifikaciji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-167760" y="1722600"/>
            <a:ext cx="3889080" cy="3777840"/>
          </a:xfrm>
          <a:prstGeom prst="rect">
            <a:avLst/>
          </a:prstGeom>
          <a:ln>
            <a:noFill/>
          </a:ln>
        </p:spPr>
      </p:pic>
      <p:pic>
        <p:nvPicPr>
          <p:cNvPr id="309" name="Picture 4"/>
          <p:cNvPicPr/>
          <p:nvPr/>
        </p:nvPicPr>
        <p:blipFill>
          <a:blip r:embed="rId3"/>
          <a:stretch/>
        </p:blipFill>
        <p:spPr>
          <a:xfrm>
            <a:off x="3545280" y="1722600"/>
            <a:ext cx="4441320" cy="3777840"/>
          </a:xfrm>
          <a:prstGeom prst="rect">
            <a:avLst/>
          </a:prstGeom>
          <a:ln>
            <a:noFill/>
          </a:ln>
        </p:spPr>
      </p:pic>
      <p:pic>
        <p:nvPicPr>
          <p:cNvPr id="310" name="Picture 6"/>
          <p:cNvPicPr/>
          <p:nvPr/>
        </p:nvPicPr>
        <p:blipFill>
          <a:blip r:embed="rId4"/>
          <a:stretch/>
        </p:blipFill>
        <p:spPr>
          <a:xfrm>
            <a:off x="8305920" y="1721160"/>
            <a:ext cx="3889080" cy="377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 – VGG s treniranjem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dimenzije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224x224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model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treniran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kroz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10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epoha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10%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skupa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za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treniranje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za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validaciju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10.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epoha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g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4.8664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t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42%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alidacijski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gubitak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3.5895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alidacijska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50%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14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6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327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9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28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29"/>
          <p:cNvSpPr/>
          <p:nvPr/>
        </p:nvSpPr>
        <p:spPr>
          <a:xfrm>
            <a:off x="4495" y="-3960"/>
            <a:ext cx="12191760" cy="685368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0"/>
          <p:cNvSpPr/>
          <p:nvPr/>
        </p:nvSpPr>
        <p:spPr>
          <a:xfrm>
            <a:off x="511560" y="330480"/>
            <a:ext cx="10278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Prikaz</a:t>
            </a:r>
            <a:r>
              <a:rPr lang="en-US" sz="36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gubitka</a:t>
            </a:r>
            <a:r>
              <a:rPr lang="en-US" sz="36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i</a:t>
            </a:r>
            <a:r>
              <a:rPr lang="en-US" sz="36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točnosti</a:t>
            </a:r>
            <a:r>
              <a:rPr lang="en-US" sz="3600" b="0" strike="noStrike" spc="-1" dirty="0">
                <a:solidFill>
                  <a:srgbClr val="000000"/>
                </a:solidFill>
                <a:latin typeface="Century Gothic"/>
              </a:rPr>
              <a:t> po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epohama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508D20E1-D636-46D2-9469-77D5B4F3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500442"/>
            <a:ext cx="5080498" cy="3664838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A500CEC4-A23E-4AD5-AFF9-337AE9AC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33" y="1500441"/>
            <a:ext cx="5120189" cy="3664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DFDA9-B6DF-4454-8E5C-6CFF76D7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87" y="4602685"/>
            <a:ext cx="8911687" cy="11699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1" dirty="0" err="1"/>
              <a:t>Prikaz</a:t>
            </a:r>
            <a:r>
              <a:rPr lang="en-US" spc="-1" dirty="0"/>
              <a:t> </a:t>
            </a:r>
            <a:r>
              <a:rPr lang="en-US" spc="-1" dirty="0" err="1"/>
              <a:t>gubitka</a:t>
            </a:r>
            <a:r>
              <a:rPr lang="en-US" spc="-1" dirty="0"/>
              <a:t> </a:t>
            </a:r>
            <a:r>
              <a:rPr lang="en-US" spc="-1" dirty="0" err="1"/>
              <a:t>i</a:t>
            </a:r>
            <a:r>
              <a:rPr lang="en-US" spc="-1" dirty="0"/>
              <a:t> </a:t>
            </a:r>
            <a:r>
              <a:rPr lang="en-US" spc="-1" dirty="0" err="1"/>
              <a:t>točnosti</a:t>
            </a:r>
            <a:r>
              <a:rPr lang="en-US" spc="-1" dirty="0"/>
              <a:t> po </a:t>
            </a:r>
            <a:r>
              <a:rPr lang="en-US" spc="-1" dirty="0" err="1"/>
              <a:t>epohama</a:t>
            </a:r>
            <a:br>
              <a:rPr lang="en-US" spc="-1" dirty="0"/>
            </a:b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Slika 2">
            <a:extLst>
              <a:ext uri="{FF2B5EF4-FFF2-40B4-BE49-F238E27FC236}">
                <a16:creationId xmlns:a16="http://schemas.microsoft.com/office/drawing/2014/main" id="{B4090B5F-4E11-42AC-879D-A2976344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2" y="704383"/>
            <a:ext cx="4999435" cy="3612090"/>
          </a:xfrm>
          <a:prstGeom prst="rect">
            <a:avLst/>
          </a:prstGeom>
        </p:spPr>
      </p:pic>
      <p:pic>
        <p:nvPicPr>
          <p:cNvPr id="6" name="Slika 4">
            <a:extLst>
              <a:ext uri="{FF2B5EF4-FFF2-40B4-BE49-F238E27FC236}">
                <a16:creationId xmlns:a16="http://schemas.microsoft.com/office/drawing/2014/main" id="{2C10315A-58EE-4DBA-B509-DB00755DF1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36" y="691586"/>
            <a:ext cx="5029388" cy="3596011"/>
          </a:xfrm>
          <a:prstGeom prst="rect">
            <a:avLst/>
          </a:prstGeom>
        </p:spPr>
      </p:pic>
      <p:sp>
        <p:nvSpPr>
          <p:cNvPr id="50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28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Uvod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2435040" y="159840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Kaggleovo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natjecanje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Dog Breed Identification</a:t>
            </a: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 (2017.)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n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adzirano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učenje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za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svaku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sliku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u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testnom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skupu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podataka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predvidjeti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vjerojatnost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za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svaku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od 120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pasmina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pasa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koristeći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metode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za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klasificiranje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120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pasmina</a:t>
            </a:r>
            <a:endParaRPr lang="hr-HR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</a:pPr>
            <a:endParaRPr lang="hr-HR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usporediti točnost različitih modela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Prikaz</a:t>
            </a:r>
            <a:r>
              <a:rPr lang="en-US" sz="3600" b="0" strike="noStrike" spc="-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rezultata</a:t>
            </a:r>
            <a:r>
              <a:rPr lang="en-US" sz="3600" b="0" strike="noStrike" spc="-1" dirty="0">
                <a:solidFill>
                  <a:srgbClr val="262626"/>
                </a:solidFill>
                <a:latin typeface="Century Gothic"/>
              </a:rPr>
              <a:t> – VGG s </a:t>
            </a: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treniranjem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46" name="Rezervirano mjesto sadržaja 4"/>
          <p:cNvPicPr/>
          <p:nvPr/>
        </p:nvPicPr>
        <p:blipFill>
          <a:blip r:embed="rId2"/>
          <a:stretch/>
        </p:blipFill>
        <p:spPr>
          <a:xfrm>
            <a:off x="2094120" y="1639080"/>
            <a:ext cx="2357640" cy="2332440"/>
          </a:xfrm>
          <a:prstGeom prst="rect">
            <a:avLst/>
          </a:prstGeom>
          <a:ln>
            <a:noFill/>
          </a:ln>
        </p:spPr>
      </p:pic>
      <p:pic>
        <p:nvPicPr>
          <p:cNvPr id="347" name="Slika 6"/>
          <p:cNvPicPr/>
          <p:nvPr/>
        </p:nvPicPr>
        <p:blipFill>
          <a:blip r:embed="rId3"/>
          <a:stretch/>
        </p:blipFill>
        <p:spPr>
          <a:xfrm>
            <a:off x="7241040" y="1620360"/>
            <a:ext cx="2357640" cy="237024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1756439" y="4235040"/>
            <a:ext cx="3504841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100% da je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E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skimo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D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og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100% da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nije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German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S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hepher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Irish </a:t>
            </a:r>
            <a:r>
              <a:rPr lang="hr-HR" sz="2000" b="0" strike="noStrike" spc="-1" dirty="0">
                <a:solidFill>
                  <a:srgbClr val="000000"/>
                </a:solidFill>
                <a:latin typeface="Century Gothic"/>
              </a:rPr>
              <a:t>S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etter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Irish </a:t>
            </a:r>
            <a:r>
              <a:rPr lang="hr-HR" sz="2000" b="0" strike="noStrike" spc="-1" dirty="0">
                <a:solidFill>
                  <a:srgbClr val="000000"/>
                </a:solidFill>
                <a:latin typeface="Century Gothic"/>
              </a:rPr>
              <a:t>T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errier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5779" y="5974938"/>
            <a:ext cx="3206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Stvarno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: Papillon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6930720" y="4235040"/>
            <a:ext cx="38890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87.42% da je </a:t>
            </a:r>
            <a:r>
              <a:rPr lang="hr-HR" sz="2000" b="0" strike="noStrike" spc="-1" dirty="0">
                <a:solidFill>
                  <a:srgbClr val="000000"/>
                </a:solidFill>
                <a:latin typeface="Century Gothic"/>
              </a:rPr>
              <a:t>B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ullmastiff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0.018% da je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G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roenendael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6824880" y="5989320"/>
            <a:ext cx="3995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Stvarno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: Standard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S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chnautzer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Zaključak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korištenjem više različitih modela poboljšava se točnost 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nedostatak: zahtjevnost </a:t>
            </a: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učenja većeg broja modela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dobrim odabirom skupa podataka, dobrom redukcijom dimenzionalnosti i kombinacijom više modela, naizgled težak zadatak prepoznavanja pasmine pasa može se riješiti dosta uspješno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uspješnost predikcije veća od 90%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Content Placeholder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Opis problema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613880" y="1540079"/>
            <a:ext cx="9648000" cy="483258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klasifikacija slika pomoću dubokih neuronskih mreža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skup podataka preuzet sa stranice natjecanja od 20 579 stvarnih slika</a:t>
            </a:r>
            <a:r>
              <a:rPr lang="hr-HR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:</a:t>
            </a: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10 222 slika za treniranje</a:t>
            </a: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>
                <a:solidFill>
                  <a:srgbClr val="404040"/>
                </a:solidFill>
                <a:latin typeface="Century Gothic"/>
              </a:rPr>
              <a:t>10 357 slika za testiranje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velike razlike u skupu podataka između kategorija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16 najzastupljenijih kategorija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98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100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Content Placeholder 3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2357029" y="643467"/>
            <a:ext cx="7477941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Metode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949040" y="1798199"/>
            <a:ext cx="8915040" cy="463073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p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redtrenirani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modeli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200" b="0" strike="noStrike" spc="-1" dirty="0">
                <a:solidFill>
                  <a:srgbClr val="404040"/>
                </a:solidFill>
                <a:latin typeface="Century Gothic"/>
              </a:rPr>
              <a:t>ResNet50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200" b="0" strike="noStrike" spc="-1" dirty="0">
                <a:solidFill>
                  <a:srgbClr val="404040"/>
                </a:solidFill>
                <a:latin typeface="Century Gothic"/>
              </a:rPr>
              <a:t>VGG16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200" b="0" strike="noStrike" spc="-1" dirty="0">
                <a:solidFill>
                  <a:srgbClr val="404040"/>
                </a:solidFill>
                <a:latin typeface="Century Gothic"/>
              </a:rPr>
              <a:t>Inception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200" b="0" strike="noStrike" spc="-1" dirty="0">
                <a:solidFill>
                  <a:srgbClr val="404040"/>
                </a:solidFill>
                <a:latin typeface="Century Gothic"/>
              </a:rPr>
              <a:t>X</a:t>
            </a:r>
            <a:r>
              <a:rPr lang="en-US" sz="2200" b="0" strike="noStrike" spc="-1" dirty="0" err="1">
                <a:solidFill>
                  <a:srgbClr val="404040"/>
                </a:solidFill>
                <a:latin typeface="Century Gothic"/>
              </a:rPr>
              <a:t>ception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l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ogistička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regresija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na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Inception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i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X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ception</a:t>
            </a:r>
            <a:endParaRPr lang="hr-HR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koristimo:</a:t>
            </a: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200" b="0" strike="noStrike" spc="-1" dirty="0" err="1">
                <a:solidFill>
                  <a:srgbClr val="404040"/>
                </a:solidFill>
                <a:latin typeface="Century Gothic"/>
              </a:rPr>
              <a:t>Tensorflow</a:t>
            </a:r>
            <a:r>
              <a:rPr lang="hr-HR" sz="2200" b="0" strike="noStrike" spc="-1" dirty="0">
                <a:solidFill>
                  <a:srgbClr val="404040"/>
                </a:solidFill>
                <a:latin typeface="Century Gothic"/>
              </a:rPr>
              <a:t> radno okruženje</a:t>
            </a: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200" spc="-1" dirty="0">
                <a:solidFill>
                  <a:srgbClr val="404040"/>
                </a:solidFill>
                <a:latin typeface="Century Gothic"/>
              </a:rPr>
              <a:t>b</a:t>
            </a:r>
            <a:r>
              <a:rPr lang="hr-HR" sz="2200" b="0" strike="noStrike" spc="-1" dirty="0">
                <a:solidFill>
                  <a:srgbClr val="404040"/>
                </a:solidFill>
                <a:latin typeface="Century Gothic"/>
              </a:rPr>
              <a:t>iblioteke </a:t>
            </a:r>
            <a:r>
              <a:rPr lang="hr-HR" sz="2200" b="0" strike="noStrike" spc="-1" dirty="0" err="1">
                <a:solidFill>
                  <a:srgbClr val="404040"/>
                </a:solidFill>
                <a:latin typeface="Century Gothic"/>
              </a:rPr>
              <a:t>Numpy</a:t>
            </a:r>
            <a:r>
              <a:rPr lang="hr-HR" sz="2200" b="0" strike="noStrike" spc="-1" dirty="0">
                <a:solidFill>
                  <a:srgbClr val="404040"/>
                </a:solidFill>
                <a:latin typeface="Century Gothic"/>
              </a:rPr>
              <a:t> i </a:t>
            </a:r>
            <a:r>
              <a:rPr lang="hr-HR" sz="2200" b="0" strike="noStrike" spc="-1" dirty="0" err="1">
                <a:solidFill>
                  <a:srgbClr val="404040"/>
                </a:solidFill>
                <a:latin typeface="Century Gothic"/>
              </a:rPr>
              <a:t>Pandas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Metode – ResNet50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Shape 2"/>
              <p:cNvSpPr txBox="1"/>
              <p:nvPr/>
            </p:nvSpPr>
            <p:spPr>
              <a:xfrm>
                <a:off x="2423520" y="1737360"/>
                <a:ext cx="8915040" cy="3777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50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slojna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rezidualna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mreza</a:t>
                </a:r>
                <a:endParaRPr lang="hr-HR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6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ResNet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blok</a:t>
                </a: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14:m>
                  <m:oMath xmlns:m="http://schemas.openxmlformats.org/officeDocument/2006/math"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–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ulazni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podatak</a:t>
                </a: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:r>
                  <a:rPr lang="hr-HR" sz="2400" spc="-1" dirty="0">
                    <a:solidFill>
                      <a:srgbClr val="404040"/>
                    </a:solidFill>
                    <a:latin typeface="Century Gothic"/>
                  </a:rPr>
                  <a:t>f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unkcija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mapiranja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:r>
                  <a:rPr lang="hr-HR" sz="2400" spc="-1" dirty="0">
                    <a:solidFill>
                      <a:srgbClr val="404040"/>
                    </a:solidFill>
                    <a:latin typeface="Century Gothic"/>
                  </a:rPr>
                  <a:t>r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ezidualna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funkcija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r-HR" sz="2400" b="0" i="1" strike="noStrike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trike="noStrike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r-HR" sz="2400" b="0" i="1" strike="noStrike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trike="noStrike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29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20" y="1737360"/>
                <a:ext cx="8915040" cy="3777120"/>
              </a:xfrm>
              <a:prstGeom prst="rect">
                <a:avLst/>
              </a:prstGeom>
              <a:blipFill>
                <a:blip r:embed="rId3"/>
                <a:stretch>
                  <a:fillRect l="-958" t="-1290" b="-20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Metode – VGG16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Visual Geometry Group, Oxford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d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imenzije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224x224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16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slojeva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, 3x3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filteri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l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ogistička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regresija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na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VGG16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značajkama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Metode</a:t>
            </a:r>
            <a:r>
              <a:rPr lang="en-US" sz="3600" b="0" strike="noStrike" spc="-1" dirty="0">
                <a:solidFill>
                  <a:srgbClr val="262626"/>
                </a:solidFill>
                <a:latin typeface="Century Gothic"/>
              </a:rPr>
              <a:t> – Inception </a:t>
            </a: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i</a:t>
            </a:r>
            <a:r>
              <a:rPr lang="en-US" sz="3600" b="0" strike="noStrike" spc="-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hr-HR" sz="3600" spc="-1" dirty="0">
                <a:solidFill>
                  <a:srgbClr val="262626"/>
                </a:solidFill>
                <a:latin typeface="Century Gothic"/>
              </a:rPr>
              <a:t>X</a:t>
            </a: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ception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468880" y="192024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važna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prekretnica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u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razvoju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CNN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klasifikatora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nekoliko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verzija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mreže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(Inception v1, Inception v2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i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Inception v3, Inception v4 I Inception-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ResNet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Xception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je pro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š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irenje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Inception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arhitekture</a:t>
            </a:r>
            <a:endParaRPr lang="hr-HR" sz="2400" spc="-1" dirty="0">
              <a:solidFill>
                <a:srgbClr val="404040"/>
              </a:solidFill>
              <a:latin typeface="Century Gothic"/>
            </a:endParaRP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000" spc="-1" dirty="0">
                <a:solidFill>
                  <a:srgbClr val="404040"/>
                </a:solidFill>
                <a:latin typeface="Century Gothic"/>
              </a:rPr>
              <a:t>k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oristi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se za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duboko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učenje</a:t>
            </a:r>
            <a:endParaRPr lang="en-US" sz="20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588</Words>
  <Application>Microsoft Office PowerPoint</Application>
  <PresentationFormat>Widescreen</PresentationFormat>
  <Paragraphs>116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Prikaz rezultata</vt:lpstr>
      <vt:lpstr>PowerPoint Presentation</vt:lpstr>
      <vt:lpstr>PowerPoint Presentation</vt:lpstr>
      <vt:lpstr>PowerPoint Presentation</vt:lpstr>
      <vt:lpstr>PowerPoint Presentation</vt:lpstr>
      <vt:lpstr>Prikaz gubitka i točnosti po epohama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Vellico</dc:creator>
  <cp:lastModifiedBy>Kristina Vellico</cp:lastModifiedBy>
  <cp:revision>1</cp:revision>
  <dcterms:created xsi:type="dcterms:W3CDTF">2019-06-26T20:47:37Z</dcterms:created>
  <dcterms:modified xsi:type="dcterms:W3CDTF">2019-06-26T20:55:30Z</dcterms:modified>
</cp:coreProperties>
</file>