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6" r:id="rId20"/>
    <p:sldId id="273" r:id="rId21"/>
    <p:sldId id="274" r:id="rId22"/>
  </p:sldIdLst>
  <p:sldSz cx="12192000" cy="685800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983D9-D9FC-4BDC-881B-C87576018222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8E1D8-2771-4819-8562-79A6CF5C20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53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Rezidualni</a:t>
            </a:r>
            <a:r>
              <a:rPr lang="en-GB" dirty="0"/>
              <a:t> </a:t>
            </a:r>
            <a:r>
              <a:rPr lang="en-GB" dirty="0" err="1"/>
              <a:t>blokovi</a:t>
            </a:r>
            <a:r>
              <a:rPr lang="en-GB" dirty="0"/>
              <a:t> </a:t>
            </a:r>
            <a:r>
              <a:rPr lang="en-GB" dirty="0" err="1"/>
              <a:t>koriste</a:t>
            </a:r>
            <a:r>
              <a:rPr lang="en-GB" dirty="0"/>
              <a:t> </a:t>
            </a:r>
            <a:r>
              <a:rPr lang="en-GB" dirty="0" err="1"/>
              <a:t>takozvane</a:t>
            </a:r>
            <a:r>
              <a:rPr lang="en-GB" dirty="0"/>
              <a:t> "</a:t>
            </a:r>
            <a:r>
              <a:rPr lang="en-GB" dirty="0" err="1"/>
              <a:t>precice</a:t>
            </a:r>
            <a:r>
              <a:rPr lang="en-GB" dirty="0"/>
              <a:t>". </a:t>
            </a:r>
            <a:r>
              <a:rPr lang="en-GB" dirty="0" err="1"/>
              <a:t>Ulaz</a:t>
            </a:r>
            <a:r>
              <a:rPr lang="en-GB" dirty="0"/>
              <a:t> </a:t>
            </a:r>
            <a:r>
              <a:rPr lang="en-GB" dirty="0" err="1"/>
              <a:t>rezidualnog</a:t>
            </a:r>
            <a:r>
              <a:rPr lang="en-GB" dirty="0"/>
              <a:t> </a:t>
            </a:r>
            <a:r>
              <a:rPr lang="en-GB" dirty="0" err="1"/>
              <a:t>bloka</a:t>
            </a:r>
            <a:r>
              <a:rPr lang="en-GB" dirty="0"/>
              <a:t> se grana </a:t>
            </a:r>
            <a:r>
              <a:rPr lang="en-GB" dirty="0" err="1"/>
              <a:t>gdje</a:t>
            </a:r>
            <a:r>
              <a:rPr lang="en-GB" dirty="0"/>
              <a:t> se </a:t>
            </a:r>
            <a:r>
              <a:rPr lang="en-GB" dirty="0" err="1"/>
              <a:t>jedna</a:t>
            </a:r>
            <a:r>
              <a:rPr lang="en-GB" dirty="0"/>
              <a:t> grana ˇ </a:t>
            </a:r>
            <a:r>
              <a:rPr lang="en-GB" dirty="0" err="1"/>
              <a:t>sastoji</a:t>
            </a:r>
            <a:r>
              <a:rPr lang="en-GB" dirty="0"/>
              <a:t> od </a:t>
            </a:r>
            <a:r>
              <a:rPr lang="en-GB" dirty="0" err="1"/>
              <a:t>nekoliko</a:t>
            </a:r>
            <a:r>
              <a:rPr lang="en-GB" dirty="0"/>
              <a:t> </a:t>
            </a:r>
            <a:r>
              <a:rPr lang="en-GB" dirty="0" err="1"/>
              <a:t>konvolucijskih</a:t>
            </a:r>
            <a:r>
              <a:rPr lang="en-GB" dirty="0"/>
              <a:t> </a:t>
            </a:r>
            <a:r>
              <a:rPr lang="en-GB" dirty="0" err="1"/>
              <a:t>slojeva</a:t>
            </a:r>
            <a:r>
              <a:rPr lang="en-GB" dirty="0"/>
              <a:t> </a:t>
            </a:r>
            <a:r>
              <a:rPr lang="en-GB" dirty="0" err="1"/>
              <a:t>dok</a:t>
            </a:r>
            <a:r>
              <a:rPr lang="en-GB" dirty="0"/>
              <a:t> je </a:t>
            </a:r>
            <a:r>
              <a:rPr lang="en-GB" dirty="0" err="1"/>
              <a:t>druga</a:t>
            </a:r>
            <a:r>
              <a:rPr lang="en-GB" dirty="0"/>
              <a:t> grana </a:t>
            </a:r>
            <a:r>
              <a:rPr lang="en-GB" dirty="0" err="1"/>
              <a:t>precica</a:t>
            </a:r>
            <a:r>
              <a:rPr lang="en-GB" dirty="0"/>
              <a:t> do </a:t>
            </a:r>
            <a:r>
              <a:rPr lang="en-GB" dirty="0" err="1"/>
              <a:t>kraja</a:t>
            </a:r>
            <a:r>
              <a:rPr lang="en-GB" dirty="0"/>
              <a:t> </a:t>
            </a:r>
            <a:r>
              <a:rPr lang="en-GB" dirty="0" err="1"/>
              <a:t>rezidu</a:t>
            </a:r>
            <a:r>
              <a:rPr lang="en-GB" dirty="0"/>
              <a:t>- ˇ </a:t>
            </a:r>
            <a:r>
              <a:rPr lang="en-GB" dirty="0" err="1"/>
              <a:t>alnog</a:t>
            </a:r>
            <a:r>
              <a:rPr lang="en-GB" dirty="0"/>
              <a:t> </a:t>
            </a:r>
            <a:r>
              <a:rPr lang="en-GB" dirty="0" err="1"/>
              <a:t>bloka</a:t>
            </a:r>
            <a:r>
              <a:rPr lang="en-GB" dirty="0"/>
              <a:t> </a:t>
            </a:r>
            <a:r>
              <a:rPr lang="en-GB" dirty="0" err="1"/>
              <a:t>gdje</a:t>
            </a:r>
            <a:r>
              <a:rPr lang="en-GB" dirty="0"/>
              <a:t> se </a:t>
            </a:r>
            <a:r>
              <a:rPr lang="en-GB" dirty="0" err="1"/>
              <a:t>dvije</a:t>
            </a:r>
            <a:r>
              <a:rPr lang="en-GB" dirty="0"/>
              <a:t> </a:t>
            </a:r>
            <a:r>
              <a:rPr lang="en-GB" dirty="0" err="1"/>
              <a:t>grane</a:t>
            </a:r>
            <a:r>
              <a:rPr lang="en-GB" dirty="0"/>
              <a:t> </a:t>
            </a:r>
            <a:r>
              <a:rPr lang="en-GB" dirty="0" err="1"/>
              <a:t>spajaju</a:t>
            </a:r>
            <a:r>
              <a:rPr lang="en-GB" dirty="0"/>
              <a:t> </a:t>
            </a:r>
            <a:r>
              <a:rPr lang="en-GB" dirty="0" err="1"/>
              <a:t>prije</a:t>
            </a:r>
            <a:r>
              <a:rPr lang="en-GB" dirty="0"/>
              <a:t> </a:t>
            </a:r>
            <a:r>
              <a:rPr lang="en-GB" dirty="0" err="1"/>
              <a:t>primjene</a:t>
            </a:r>
            <a:r>
              <a:rPr lang="en-GB" dirty="0"/>
              <a:t> </a:t>
            </a:r>
            <a:r>
              <a:rPr lang="en-GB" dirty="0" err="1"/>
              <a:t>nelinearnosti</a:t>
            </a:r>
            <a:r>
              <a:rPr lang="en-GB" dirty="0"/>
              <a:t>. </a:t>
            </a:r>
            <a:r>
              <a:rPr lang="en-GB" dirty="0" err="1"/>
              <a:t>Izlazi</a:t>
            </a:r>
            <a:r>
              <a:rPr lang="en-GB" dirty="0"/>
              <a:t> </a:t>
            </a:r>
            <a:r>
              <a:rPr lang="en-GB" dirty="0" err="1"/>
              <a:t>dviju</a:t>
            </a:r>
            <a:r>
              <a:rPr lang="en-GB" dirty="0"/>
              <a:t> grana se </a:t>
            </a:r>
            <a:r>
              <a:rPr lang="en-GB" dirty="0" err="1"/>
              <a:t>jednostavno</a:t>
            </a:r>
            <a:r>
              <a:rPr lang="en-GB" dirty="0"/>
              <a:t> </a:t>
            </a:r>
            <a:r>
              <a:rPr lang="en-GB" dirty="0" err="1"/>
              <a:t>zbroje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takvu</a:t>
            </a:r>
            <a:r>
              <a:rPr lang="en-GB" dirty="0"/>
              <a:t> </a:t>
            </a:r>
            <a:r>
              <a:rPr lang="en-GB" dirty="0" err="1"/>
              <a:t>sumu</a:t>
            </a:r>
            <a:r>
              <a:rPr lang="en-GB" dirty="0"/>
              <a:t> se </a:t>
            </a:r>
            <a:r>
              <a:rPr lang="en-GB" dirty="0" err="1"/>
              <a:t>primjenjuje</a:t>
            </a:r>
            <a:r>
              <a:rPr lang="en-GB" dirty="0"/>
              <a:t> </a:t>
            </a:r>
            <a:r>
              <a:rPr lang="en-GB" dirty="0" err="1"/>
              <a:t>nelinearnost</a:t>
            </a:r>
            <a:r>
              <a:rPr lang="en-GB" dirty="0"/>
              <a:t>, </a:t>
            </a:r>
            <a:r>
              <a:rPr lang="en-GB" dirty="0" err="1"/>
              <a:t>cime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dobili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- ˇ </a:t>
            </a:r>
            <a:r>
              <a:rPr lang="en-GB" dirty="0" err="1"/>
              <a:t>laz</a:t>
            </a:r>
            <a:r>
              <a:rPr lang="en-GB" dirty="0"/>
              <a:t> </a:t>
            </a:r>
            <a:r>
              <a:rPr lang="en-GB" dirty="0" err="1"/>
              <a:t>rezidualnog</a:t>
            </a:r>
            <a:r>
              <a:rPr lang="en-GB" dirty="0"/>
              <a:t> </a:t>
            </a:r>
            <a:r>
              <a:rPr lang="en-GB" dirty="0" err="1"/>
              <a:t>bloka</a:t>
            </a:r>
            <a:r>
              <a:rPr lang="en-GB" dirty="0"/>
              <a:t>. Grana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predstavlja</a:t>
            </a:r>
            <a:r>
              <a:rPr lang="en-GB" dirty="0"/>
              <a:t> </a:t>
            </a:r>
            <a:r>
              <a:rPr lang="en-GB" dirty="0" err="1"/>
              <a:t>precicu</a:t>
            </a:r>
            <a:r>
              <a:rPr lang="en-GB" dirty="0"/>
              <a:t> u </a:t>
            </a:r>
            <a:r>
              <a:rPr lang="en-GB" dirty="0" err="1"/>
              <a:t>ovom</a:t>
            </a:r>
            <a:r>
              <a:rPr lang="en-GB" dirty="0"/>
              <a:t> </a:t>
            </a:r>
            <a:r>
              <a:rPr lang="en-GB" dirty="0" err="1"/>
              <a:t>slu</a:t>
            </a:r>
            <a:r>
              <a:rPr lang="en-GB" dirty="0"/>
              <a:t> ˇ </a:t>
            </a:r>
            <a:r>
              <a:rPr lang="en-GB" dirty="0" err="1"/>
              <a:t>caju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</a:t>
            </a:r>
            <a:r>
              <a:rPr lang="en-GB" dirty="0" err="1"/>
              <a:t>funkciju</a:t>
            </a:r>
            <a:r>
              <a:rPr lang="en-GB" dirty="0"/>
              <a:t> ˇ </a:t>
            </a:r>
            <a:r>
              <a:rPr lang="en-GB" dirty="0" err="1"/>
              <a:t>identiteta</a:t>
            </a:r>
            <a:r>
              <a:rPr lang="en-GB" dirty="0"/>
              <a:t>, </a:t>
            </a:r>
            <a:r>
              <a:rPr lang="en-GB" dirty="0" err="1"/>
              <a:t>tj</a:t>
            </a:r>
            <a:r>
              <a:rPr lang="en-GB" dirty="0"/>
              <a:t>. </a:t>
            </a:r>
            <a:r>
              <a:rPr lang="en-GB" dirty="0" err="1"/>
              <a:t>jednostavno</a:t>
            </a:r>
            <a:r>
              <a:rPr lang="en-GB" dirty="0"/>
              <a:t> </a:t>
            </a:r>
            <a:r>
              <a:rPr lang="en-GB" dirty="0" err="1"/>
              <a:t>preslikava</a:t>
            </a:r>
            <a:r>
              <a:rPr lang="en-GB" dirty="0"/>
              <a:t> </a:t>
            </a:r>
            <a:r>
              <a:rPr lang="en-GB" dirty="0" err="1"/>
              <a:t>ulaz</a:t>
            </a:r>
            <a:r>
              <a:rPr lang="en-GB" dirty="0"/>
              <a:t>, </a:t>
            </a:r>
            <a:r>
              <a:rPr lang="en-GB" dirty="0" err="1"/>
              <a:t>ali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moguce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razne</a:t>
            </a:r>
            <a:r>
              <a:rPr lang="en-GB" dirty="0"/>
              <a:t> </a:t>
            </a:r>
            <a:r>
              <a:rPr lang="en-GB" dirty="0" err="1"/>
              <a:t>druge</a:t>
            </a:r>
            <a:r>
              <a:rPr lang="en-GB" dirty="0"/>
              <a:t> </a:t>
            </a:r>
            <a:r>
              <a:rPr lang="en-GB" dirty="0" err="1"/>
              <a:t>funkcije</a:t>
            </a:r>
            <a:r>
              <a:rPr lang="en-GB" dirty="0"/>
              <a:t>. </a:t>
            </a:r>
            <a:r>
              <a:rPr lang="en-GB" dirty="0" err="1"/>
              <a:t>Uz</a:t>
            </a:r>
            <a:r>
              <a:rPr lang="en-GB" dirty="0"/>
              <a:t> to, ´ </a:t>
            </a:r>
            <a:r>
              <a:rPr lang="en-GB" dirty="0" err="1"/>
              <a:t>kako</a:t>
            </a:r>
            <a:r>
              <a:rPr lang="en-GB" dirty="0"/>
              <a:t> se </a:t>
            </a:r>
            <a:r>
              <a:rPr lang="en-GB" dirty="0" err="1"/>
              <a:t>dvije</a:t>
            </a:r>
            <a:r>
              <a:rPr lang="en-GB" dirty="0"/>
              <a:t> </a:t>
            </a:r>
            <a:r>
              <a:rPr lang="en-GB" dirty="0" err="1"/>
              <a:t>grane</a:t>
            </a:r>
            <a:r>
              <a:rPr lang="en-GB" dirty="0"/>
              <a:t> </a:t>
            </a:r>
            <a:r>
              <a:rPr lang="en-GB" dirty="0" err="1"/>
              <a:t>zbrajaju</a:t>
            </a:r>
            <a:r>
              <a:rPr lang="en-GB" dirty="0"/>
              <a:t>, </a:t>
            </a:r>
            <a:r>
              <a:rPr lang="en-GB" dirty="0" err="1"/>
              <a:t>dimenzije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se </a:t>
            </a:r>
            <a:r>
              <a:rPr lang="en-GB" dirty="0" err="1"/>
              <a:t>moraju</a:t>
            </a:r>
            <a:r>
              <a:rPr lang="en-GB" dirty="0"/>
              <a:t> </a:t>
            </a:r>
            <a:r>
              <a:rPr lang="en-GB" dirty="0" err="1"/>
              <a:t>podudarati</a:t>
            </a:r>
            <a:r>
              <a:rPr lang="en-GB" dirty="0"/>
              <a:t>.</a:t>
            </a:r>
            <a:r>
              <a:rPr lang="hr-HR" dirty="0"/>
              <a:t> </a:t>
            </a:r>
            <a:r>
              <a:rPr lang="en-GB" dirty="0"/>
              <a:t>S </a:t>
            </a:r>
            <a:r>
              <a:rPr lang="en-GB" dirty="0" err="1"/>
              <a:t>povecanjem</a:t>
            </a:r>
            <a:r>
              <a:rPr lang="en-GB" dirty="0"/>
              <a:t> </a:t>
            </a:r>
            <a:r>
              <a:rPr lang="en-GB" dirty="0" err="1"/>
              <a:t>broja</a:t>
            </a:r>
            <a:r>
              <a:rPr lang="en-GB" dirty="0"/>
              <a:t> </a:t>
            </a:r>
            <a:r>
              <a:rPr lang="en-GB" dirty="0" err="1"/>
              <a:t>slojeva</a:t>
            </a:r>
            <a:r>
              <a:rPr lang="en-GB" dirty="0"/>
              <a:t>, </a:t>
            </a:r>
            <a:r>
              <a:rPr lang="en-GB" dirty="0" err="1"/>
              <a:t>raste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/>
              <a:t>parametara</a:t>
            </a:r>
            <a:r>
              <a:rPr lang="en-GB" dirty="0"/>
              <a:t> u </a:t>
            </a:r>
            <a:r>
              <a:rPr lang="en-GB" dirty="0" err="1"/>
              <a:t>mreži</a:t>
            </a:r>
            <a:r>
              <a:rPr lang="en-GB" dirty="0"/>
              <a:t>. </a:t>
            </a:r>
            <a:r>
              <a:rPr lang="en-GB" dirty="0" err="1"/>
              <a:t>Kako</a:t>
            </a:r>
            <a:r>
              <a:rPr lang="en-GB" dirty="0"/>
              <a:t> bi </a:t>
            </a:r>
            <a:r>
              <a:rPr lang="en-GB" dirty="0" err="1"/>
              <a:t>taj</a:t>
            </a:r>
            <a:r>
              <a:rPr lang="en-GB" dirty="0"/>
              <a:t> </a:t>
            </a:r>
            <a:r>
              <a:rPr lang="en-GB" dirty="0" err="1"/>
              <a:t>broj</a:t>
            </a:r>
            <a:r>
              <a:rPr lang="en-GB" dirty="0"/>
              <a:t> </a:t>
            </a:r>
            <a:r>
              <a:rPr lang="en-GB" dirty="0" err="1"/>
              <a:t>ostao</a:t>
            </a:r>
            <a:r>
              <a:rPr lang="en-GB" dirty="0"/>
              <a:t> ´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normalnim</a:t>
            </a:r>
            <a:r>
              <a:rPr lang="en-GB" dirty="0"/>
              <a:t> </a:t>
            </a:r>
            <a:r>
              <a:rPr lang="en-GB" dirty="0" err="1"/>
              <a:t>razinama</a:t>
            </a:r>
            <a:r>
              <a:rPr lang="en-GB" dirty="0"/>
              <a:t>, u </a:t>
            </a:r>
            <a:r>
              <a:rPr lang="en-GB" dirty="0" err="1"/>
              <a:t>mrežama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imaju</a:t>
            </a:r>
            <a:r>
              <a:rPr lang="en-GB" dirty="0"/>
              <a:t> 50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više</a:t>
            </a:r>
            <a:r>
              <a:rPr lang="en-GB" dirty="0"/>
              <a:t> </a:t>
            </a:r>
            <a:r>
              <a:rPr lang="en-GB" dirty="0" err="1"/>
              <a:t>slojeva</a:t>
            </a:r>
            <a:r>
              <a:rPr lang="en-GB" dirty="0"/>
              <a:t> </a:t>
            </a:r>
            <a:r>
              <a:rPr lang="en-GB" dirty="0" err="1"/>
              <a:t>koriste</a:t>
            </a:r>
            <a:r>
              <a:rPr lang="en-GB" dirty="0"/>
              <a:t> se </a:t>
            </a:r>
            <a:r>
              <a:rPr lang="en-GB" dirty="0" err="1"/>
              <a:t>blokovi</a:t>
            </a:r>
            <a:r>
              <a:rPr lang="en-GB" dirty="0"/>
              <a:t> s </a:t>
            </a:r>
            <a:r>
              <a:rPr lang="en-GB" dirty="0" err="1"/>
              <a:t>uskim</a:t>
            </a:r>
            <a:r>
              <a:rPr lang="en-GB" dirty="0"/>
              <a:t> </a:t>
            </a:r>
            <a:r>
              <a:rPr lang="en-GB" dirty="0" err="1"/>
              <a:t>grlom</a:t>
            </a:r>
            <a:r>
              <a:rPr lang="en-GB" dirty="0"/>
              <a:t> (</a:t>
            </a:r>
            <a:r>
              <a:rPr lang="en-GB" dirty="0" err="1"/>
              <a:t>engl.</a:t>
            </a:r>
            <a:r>
              <a:rPr lang="en-GB" dirty="0"/>
              <a:t> bottleneck). </a:t>
            </a:r>
            <a:r>
              <a:rPr lang="en-GB" dirty="0" err="1"/>
              <a:t>Takoder</a:t>
            </a:r>
            <a:r>
              <a:rPr lang="en-GB" dirty="0"/>
              <a:t>, </a:t>
            </a:r>
            <a:r>
              <a:rPr lang="en-GB" dirty="0" err="1"/>
              <a:t>blokovi</a:t>
            </a:r>
            <a:r>
              <a:rPr lang="en-GB" dirty="0"/>
              <a:t> s </a:t>
            </a:r>
            <a:r>
              <a:rPr lang="en-GB" dirty="0" err="1"/>
              <a:t>uskim</a:t>
            </a:r>
            <a:r>
              <a:rPr lang="en-GB" dirty="0"/>
              <a:t> </a:t>
            </a:r>
            <a:r>
              <a:rPr lang="en-GB" dirty="0" err="1"/>
              <a:t>grlom</a:t>
            </a:r>
            <a:r>
              <a:rPr lang="en-GB" dirty="0"/>
              <a:t> </a:t>
            </a:r>
            <a:r>
              <a:rPr lang="en-GB" dirty="0" err="1"/>
              <a:t>sprje</a:t>
            </a:r>
            <a:r>
              <a:rPr lang="en-GB" dirty="0"/>
              <a:t> ¯ </a:t>
            </a:r>
            <a:r>
              <a:rPr lang="en-GB" dirty="0" err="1"/>
              <a:t>cavaju</a:t>
            </a:r>
            <a:r>
              <a:rPr lang="en-GB" dirty="0"/>
              <a:t> </a:t>
            </a:r>
            <a:r>
              <a:rPr lang="en-GB" dirty="0" err="1"/>
              <a:t>prena</a:t>
            </a:r>
            <a:r>
              <a:rPr lang="en-GB" dirty="0"/>
              <a:t>- ˇ </a:t>
            </a:r>
            <a:r>
              <a:rPr lang="en-GB" dirty="0" err="1"/>
              <a:t>ucenost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8E1D8-2771-4819-8562-79A6CF5C209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60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811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255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07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756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333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316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6155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4286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37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987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662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438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657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65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92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867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C0069859-ABD5-40EF-B166-A0F5D7612B37}" type="datetime">
              <a:rPr lang="en-US" sz="900" b="0" strike="noStrike" spc="-1" smtClean="0">
                <a:solidFill>
                  <a:srgbClr val="8B8B8B"/>
                </a:solidFill>
                <a:latin typeface="Century Gothic"/>
              </a:rPr>
              <a:t>6/26/2019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57271C07-029E-4046-B495-A6A42778A82C}" type="slidenum">
              <a:rPr lang="en-US" sz="2000" b="0" strike="noStrike" spc="-1" smtClean="0">
                <a:solidFill>
                  <a:srgbClr val="FEFFFF"/>
                </a:solidFill>
                <a:latin typeface="Century Gothic"/>
              </a:rPr>
              <a:t>‹#›</a:t>
            </a:fld>
            <a:endParaRPr lang="en-US" sz="2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008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262626"/>
                </a:solidFill>
                <a:latin typeface="Century Gothic"/>
              </a:rPr>
              <a:t>Određivanje pasmine pasa</a:t>
            </a:r>
            <a:endParaRPr lang="en-US" sz="5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595959"/>
                </a:solidFill>
                <a:latin typeface="Century Gothic"/>
                <a:ea typeface="Century Gothic"/>
              </a:rPr>
              <a:t>Iva Sever, Mateja Šarić, Valentina Tucelj i Kristina Vellico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Prikaz rezultata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2314800" y="154008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8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Kaggle Kernel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Jupyter bilježnica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dodani potrebni skupovi podataka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Dog Breed Identification 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Keras Pretrained Models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VGG-16</a:t>
            </a: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Prikaz rezultata- ResNet50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t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očnost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81%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2"/>
          <p:cNvPicPr/>
          <p:nvPr/>
        </p:nvPicPr>
        <p:blipFill>
          <a:blip r:embed="rId2"/>
          <a:stretch/>
        </p:blipFill>
        <p:spPr>
          <a:xfrm>
            <a:off x="2453760" y="-83880"/>
            <a:ext cx="7177680" cy="712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Prikaz rezultata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2939400" y="1972800"/>
            <a:ext cx="3992400" cy="576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Logistička regresija s Inception</a:t>
            </a:r>
          </a:p>
        </p:txBody>
      </p:sp>
      <p:sp>
        <p:nvSpPr>
          <p:cNvPr id="302" name="TextShape 3"/>
          <p:cNvSpPr txBox="1"/>
          <p:nvPr/>
        </p:nvSpPr>
        <p:spPr>
          <a:xfrm>
            <a:off x="2593080" y="3021480"/>
            <a:ext cx="4342680" cy="335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dimenzija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slika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299x299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v</a:t>
            </a:r>
            <a:r>
              <a:rPr lang="hr-HR" sz="2400" b="0" strike="noStrike" spc="-1" dirty="0">
                <a:solidFill>
                  <a:srgbClr val="404040"/>
                </a:solidFill>
                <a:latin typeface="Century Gothic"/>
              </a:rPr>
              <a:t>alidacijska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točnost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97%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v</a:t>
            </a:r>
            <a:r>
              <a:rPr lang="hr-HR" sz="2400" b="0" strike="noStrike" spc="-1" dirty="0">
                <a:solidFill>
                  <a:srgbClr val="404040"/>
                </a:solidFill>
                <a:latin typeface="Century Gothic"/>
              </a:rPr>
              <a:t>alidacijski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gubitak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0.08</a:t>
            </a:r>
          </a:p>
        </p:txBody>
      </p:sp>
      <p:sp>
        <p:nvSpPr>
          <p:cNvPr id="303" name="TextShape 4"/>
          <p:cNvSpPr txBox="1"/>
          <p:nvPr/>
        </p:nvSpPr>
        <p:spPr>
          <a:xfrm>
            <a:off x="7506720" y="1969560"/>
            <a:ext cx="3998520" cy="5760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Logistička regresija s Xception</a:t>
            </a:r>
          </a:p>
        </p:txBody>
      </p:sp>
      <p:sp>
        <p:nvSpPr>
          <p:cNvPr id="304" name="TextShape 5"/>
          <p:cNvSpPr txBox="1"/>
          <p:nvPr/>
        </p:nvSpPr>
        <p:spPr>
          <a:xfrm>
            <a:off x="7165800" y="3021480"/>
            <a:ext cx="4338360" cy="3353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dimenzije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slika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299x299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v</a:t>
            </a:r>
            <a:r>
              <a:rPr lang="hr-HR" sz="2400" b="0" strike="noStrike" spc="-1" dirty="0">
                <a:solidFill>
                  <a:srgbClr val="404040"/>
                </a:solidFill>
                <a:latin typeface="Century Gothic"/>
              </a:rPr>
              <a:t>alidacijska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točnost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98%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v</a:t>
            </a:r>
            <a:r>
              <a:rPr lang="hr-HR" sz="2400" b="0" strike="noStrike" spc="-1" dirty="0">
                <a:solidFill>
                  <a:srgbClr val="404040"/>
                </a:solidFill>
                <a:latin typeface="Century Gothic"/>
              </a:rPr>
              <a:t>alidacijski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gubitak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0.07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ADAD-CD88-480E-85F3-88F40997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Prikaz rezultata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DADCB-A9AE-4C32-9AB7-90EFEC5F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kombinacija logističke regresije s </a:t>
            </a:r>
            <a:r>
              <a:rPr lang="hr-HR" sz="2400" dirty="0" err="1"/>
              <a:t>Inception</a:t>
            </a:r>
            <a:r>
              <a:rPr lang="hr-HR" sz="2400" dirty="0"/>
              <a:t> i </a:t>
            </a:r>
            <a:r>
              <a:rPr lang="hr-HR" sz="2400" dirty="0" err="1"/>
              <a:t>Xception</a:t>
            </a:r>
            <a:r>
              <a:rPr lang="hr-HR" sz="2400" dirty="0"/>
              <a:t>:</a:t>
            </a:r>
          </a:p>
          <a:p>
            <a:pPr lvl="1"/>
            <a:r>
              <a:rPr lang="hr-HR" sz="2400" dirty="0"/>
              <a:t>validacijska točnost: 98%</a:t>
            </a:r>
          </a:p>
          <a:p>
            <a:pPr lvl="1"/>
            <a:r>
              <a:rPr lang="hr-HR" sz="2400" dirty="0"/>
              <a:t>validacijski gubitak: 0.07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7384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2593080" y="60876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Prikaz rezultata-VGG 16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l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ogistička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regresija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b="0" strike="noStrike" spc="-1" dirty="0">
                <a:solidFill>
                  <a:srgbClr val="404040"/>
                </a:solidFill>
                <a:latin typeface="Century Gothic"/>
              </a:rPr>
              <a:t>validacijska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točnost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92%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b="0" strike="noStrike" spc="-1" dirty="0">
                <a:solidFill>
                  <a:srgbClr val="404040"/>
                </a:solidFill>
                <a:latin typeface="Century Gothic"/>
              </a:rPr>
              <a:t>validacijski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gubitak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0.35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Greške u klasifikaciji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308" name="Picture 2"/>
          <p:cNvPicPr/>
          <p:nvPr/>
        </p:nvPicPr>
        <p:blipFill>
          <a:blip r:embed="rId2"/>
          <a:stretch/>
        </p:blipFill>
        <p:spPr>
          <a:xfrm>
            <a:off x="-167760" y="1722600"/>
            <a:ext cx="3889080" cy="3777840"/>
          </a:xfrm>
          <a:prstGeom prst="rect">
            <a:avLst/>
          </a:prstGeom>
          <a:ln>
            <a:noFill/>
          </a:ln>
        </p:spPr>
      </p:pic>
      <p:pic>
        <p:nvPicPr>
          <p:cNvPr id="309" name="Picture 4"/>
          <p:cNvPicPr/>
          <p:nvPr/>
        </p:nvPicPr>
        <p:blipFill>
          <a:blip r:embed="rId3"/>
          <a:stretch/>
        </p:blipFill>
        <p:spPr>
          <a:xfrm>
            <a:off x="3545280" y="1722600"/>
            <a:ext cx="4441320" cy="3777840"/>
          </a:xfrm>
          <a:prstGeom prst="rect">
            <a:avLst/>
          </a:prstGeom>
          <a:ln>
            <a:noFill/>
          </a:ln>
        </p:spPr>
      </p:pic>
      <p:pic>
        <p:nvPicPr>
          <p:cNvPr id="310" name="Picture 6"/>
          <p:cNvPicPr/>
          <p:nvPr/>
        </p:nvPicPr>
        <p:blipFill>
          <a:blip r:embed="rId4"/>
          <a:stretch/>
        </p:blipFill>
        <p:spPr>
          <a:xfrm>
            <a:off x="8305920" y="1721160"/>
            <a:ext cx="3889080" cy="377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Prikaz rezultata – VGG s treniranjem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8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dimenzije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slika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224x224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model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treniran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kroz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10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epoha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10%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slika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skupa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za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treniranje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za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validaciju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10.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epoha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g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ubitak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4.8664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t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očnost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</a:t>
            </a: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42%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v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alidacijski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gubitak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3.5895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v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alidacijska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točnost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: </a:t>
            </a: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50%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roup 1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314" name="CustomShape 2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CustomShape 3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CustomShape 4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CustomShape 5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CustomShape 6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CustomShape 7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CustomShape 8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9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CustomShape 10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CustomShape 11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12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CustomShape 13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6" name="Group 14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327" name="CustomShape 15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CustomShape 16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17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18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19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CustomShape 20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21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22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23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24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25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26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39" name="CustomShape 27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0" name="CustomShape 28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29"/>
          <p:cNvSpPr/>
          <p:nvPr/>
        </p:nvSpPr>
        <p:spPr>
          <a:xfrm>
            <a:off x="4495" y="-3960"/>
            <a:ext cx="12191760" cy="6853680"/>
          </a:xfrm>
          <a:prstGeom prst="rect">
            <a:avLst/>
          </a:prstGeom>
          <a:gradFill rotWithShape="0"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30"/>
          <p:cNvSpPr/>
          <p:nvPr/>
        </p:nvSpPr>
        <p:spPr>
          <a:xfrm>
            <a:off x="511560" y="330480"/>
            <a:ext cx="102783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000000"/>
                </a:solidFill>
                <a:latin typeface="Century Gothic"/>
              </a:rPr>
              <a:t>Prikaz</a:t>
            </a:r>
            <a:r>
              <a:rPr lang="en-US" sz="3600" b="0" strike="noStrike" spc="-1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Century Gothic"/>
              </a:rPr>
              <a:t>gubitka</a:t>
            </a:r>
            <a:r>
              <a:rPr lang="en-US" sz="3600" b="0" strike="noStrike" spc="-1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Century Gothic"/>
              </a:rPr>
              <a:t>i</a:t>
            </a:r>
            <a:r>
              <a:rPr lang="en-US" sz="3600" b="0" strike="noStrike" spc="-1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Century Gothic"/>
              </a:rPr>
              <a:t>točnosti</a:t>
            </a:r>
            <a:r>
              <a:rPr lang="en-US" sz="3600" b="0" strike="noStrike" spc="-1" dirty="0">
                <a:solidFill>
                  <a:srgbClr val="000000"/>
                </a:solidFill>
                <a:latin typeface="Century Gothic"/>
              </a:rPr>
              <a:t> po </a:t>
            </a:r>
            <a:r>
              <a:rPr lang="en-US" sz="3600" b="0" strike="noStrike" spc="-1" dirty="0" err="1">
                <a:solidFill>
                  <a:srgbClr val="000000"/>
                </a:solidFill>
                <a:latin typeface="Century Gothic"/>
              </a:rPr>
              <a:t>epohama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508D20E1-D636-46D2-9469-77D5B4F3A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500442"/>
            <a:ext cx="5080498" cy="3664838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A500CEC4-A23E-4AD5-AFF9-337AE9AC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33" y="1500441"/>
            <a:ext cx="5120189" cy="36648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99499096-7355-478E-8CCB-A47EA1B79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DFDA9-B6DF-4454-8E5C-6CFF76D7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587" y="4602685"/>
            <a:ext cx="8911687" cy="11699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-1" dirty="0" err="1"/>
              <a:t>Prikaz</a:t>
            </a:r>
            <a:r>
              <a:rPr lang="en-US" spc="-1" dirty="0"/>
              <a:t> </a:t>
            </a:r>
            <a:r>
              <a:rPr lang="en-US" spc="-1" dirty="0" err="1"/>
              <a:t>gubitka</a:t>
            </a:r>
            <a:r>
              <a:rPr lang="en-US" spc="-1" dirty="0"/>
              <a:t> </a:t>
            </a:r>
            <a:r>
              <a:rPr lang="en-US" spc="-1" dirty="0" err="1"/>
              <a:t>i</a:t>
            </a:r>
            <a:r>
              <a:rPr lang="en-US" spc="-1" dirty="0"/>
              <a:t> </a:t>
            </a:r>
            <a:r>
              <a:rPr lang="en-US" spc="-1" dirty="0" err="1"/>
              <a:t>točnosti</a:t>
            </a:r>
            <a:r>
              <a:rPr lang="en-US" spc="-1" dirty="0"/>
              <a:t> po </a:t>
            </a:r>
            <a:r>
              <a:rPr lang="en-US" spc="-1" dirty="0" err="1"/>
              <a:t>epohama</a:t>
            </a:r>
            <a:br>
              <a:rPr lang="en-US" spc="-1" dirty="0"/>
            </a:b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Slika 2">
            <a:extLst>
              <a:ext uri="{FF2B5EF4-FFF2-40B4-BE49-F238E27FC236}">
                <a16:creationId xmlns:a16="http://schemas.microsoft.com/office/drawing/2014/main" id="{B4090B5F-4E11-42AC-879D-A29763445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42" y="704383"/>
            <a:ext cx="4999435" cy="3612090"/>
          </a:xfrm>
          <a:prstGeom prst="rect">
            <a:avLst/>
          </a:prstGeom>
        </p:spPr>
      </p:pic>
      <p:pic>
        <p:nvPicPr>
          <p:cNvPr id="6" name="Slika 4">
            <a:extLst>
              <a:ext uri="{FF2B5EF4-FFF2-40B4-BE49-F238E27FC236}">
                <a16:creationId xmlns:a16="http://schemas.microsoft.com/office/drawing/2014/main" id="{2C10315A-58EE-4DBA-B509-DB00755DF1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36" y="691586"/>
            <a:ext cx="5029388" cy="3596011"/>
          </a:xfrm>
          <a:prstGeom prst="rect">
            <a:avLst/>
          </a:prstGeom>
        </p:spPr>
      </p:pic>
      <p:sp>
        <p:nvSpPr>
          <p:cNvPr id="50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7281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Uvod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2435040" y="159840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Kaggleovo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natjecanje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Dog Breed Identification</a:t>
            </a: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 (2017.)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n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adzirano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učenje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za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svaku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sliku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u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testnom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skupu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podataka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predvidjeti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vjerojatnost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za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svaku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od 120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pasmina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pasa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koristeći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metode</a:t>
            </a:r>
            <a:r>
              <a:rPr lang="en-US" sz="2400" b="0" strike="noStrike" spc="-1" dirty="0">
                <a:solidFill>
                  <a:srgbClr val="3A4042"/>
                </a:solidFill>
                <a:latin typeface="Century Gothic"/>
              </a:rPr>
              <a:t> za </a:t>
            </a:r>
            <a:r>
              <a:rPr lang="en-US" sz="2400" b="0" strike="noStrike" spc="-1" dirty="0" err="1">
                <a:solidFill>
                  <a:srgbClr val="3A4042"/>
                </a:solidFill>
                <a:latin typeface="Century Gothic"/>
              </a:rPr>
              <a:t>klasificiranje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120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pasmina</a:t>
            </a:r>
            <a:endParaRPr lang="hr-HR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</a:pPr>
            <a:endParaRPr lang="hr-HR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usporediti točnost različitih modela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262626"/>
                </a:solidFill>
                <a:latin typeface="Century Gothic"/>
              </a:rPr>
              <a:t>Prikaz</a:t>
            </a:r>
            <a:r>
              <a:rPr lang="en-US" sz="3600" b="0" strike="noStrike" spc="-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en-US" sz="3600" b="0" strike="noStrike" spc="-1" dirty="0" err="1">
                <a:solidFill>
                  <a:srgbClr val="262626"/>
                </a:solidFill>
                <a:latin typeface="Century Gothic"/>
              </a:rPr>
              <a:t>rezultata</a:t>
            </a:r>
            <a:r>
              <a:rPr lang="en-US" sz="3600" b="0" strike="noStrike" spc="-1" dirty="0">
                <a:solidFill>
                  <a:srgbClr val="262626"/>
                </a:solidFill>
                <a:latin typeface="Century Gothic"/>
              </a:rPr>
              <a:t> – VGG s </a:t>
            </a:r>
            <a:r>
              <a:rPr lang="en-US" sz="3600" b="0" strike="noStrike" spc="-1" dirty="0" err="1">
                <a:solidFill>
                  <a:srgbClr val="262626"/>
                </a:solidFill>
                <a:latin typeface="Century Gothic"/>
              </a:rPr>
              <a:t>treniranjem</a:t>
            </a:r>
            <a:endParaRPr lang="en-US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346" name="Rezervirano mjesto sadržaja 4"/>
          <p:cNvPicPr/>
          <p:nvPr/>
        </p:nvPicPr>
        <p:blipFill>
          <a:blip r:embed="rId2"/>
          <a:stretch/>
        </p:blipFill>
        <p:spPr>
          <a:xfrm>
            <a:off x="2094120" y="1639080"/>
            <a:ext cx="2357640" cy="2332440"/>
          </a:xfrm>
          <a:prstGeom prst="rect">
            <a:avLst/>
          </a:prstGeom>
          <a:ln>
            <a:noFill/>
          </a:ln>
        </p:spPr>
      </p:pic>
      <p:pic>
        <p:nvPicPr>
          <p:cNvPr id="347" name="Slika 6"/>
          <p:cNvPicPr/>
          <p:nvPr/>
        </p:nvPicPr>
        <p:blipFill>
          <a:blip r:embed="rId3"/>
          <a:stretch/>
        </p:blipFill>
        <p:spPr>
          <a:xfrm>
            <a:off x="7241040" y="1620360"/>
            <a:ext cx="2357640" cy="2370240"/>
          </a:xfrm>
          <a:prstGeom prst="rect">
            <a:avLst/>
          </a:prstGeom>
          <a:ln>
            <a:noFill/>
          </a:ln>
        </p:spPr>
      </p:pic>
      <p:sp>
        <p:nvSpPr>
          <p:cNvPr id="348" name="CustomShape 2"/>
          <p:cNvSpPr/>
          <p:nvPr/>
        </p:nvSpPr>
        <p:spPr>
          <a:xfrm>
            <a:off x="1756439" y="4235040"/>
            <a:ext cx="3504841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100% da je </a:t>
            </a:r>
            <a:r>
              <a:rPr lang="hr-HR" sz="2000" spc="-1" dirty="0">
                <a:solidFill>
                  <a:srgbClr val="000000"/>
                </a:solidFill>
                <a:latin typeface="Century Gothic"/>
              </a:rPr>
              <a:t>E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skimo </a:t>
            </a:r>
            <a:r>
              <a:rPr lang="hr-HR" sz="2000" spc="-1" dirty="0">
                <a:solidFill>
                  <a:srgbClr val="000000"/>
                </a:solidFill>
                <a:latin typeface="Century Gothic"/>
              </a:rPr>
              <a:t>D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og</a:t>
            </a: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100% da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nije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German </a:t>
            </a:r>
            <a:r>
              <a:rPr lang="hr-HR" sz="2000" spc="-1" dirty="0">
                <a:solidFill>
                  <a:srgbClr val="000000"/>
                </a:solidFill>
                <a:latin typeface="Century Gothic"/>
              </a:rPr>
              <a:t>S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hepher</a:t>
            </a:r>
            <a:r>
              <a:rPr lang="hr-HR" sz="2000" b="0" strike="noStrike" spc="-1" dirty="0">
                <a:solidFill>
                  <a:srgbClr val="000000"/>
                </a:solidFill>
                <a:latin typeface="Century Gothic"/>
              </a:rPr>
              <a:t>d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Irish </a:t>
            </a:r>
            <a:r>
              <a:rPr lang="hr-HR" sz="2000" b="0" strike="noStrike" spc="-1" dirty="0">
                <a:solidFill>
                  <a:srgbClr val="000000"/>
                </a:solidFill>
                <a:latin typeface="Century Gothic"/>
              </a:rPr>
              <a:t>S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etter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Irish </a:t>
            </a:r>
            <a:r>
              <a:rPr lang="hr-HR" sz="2000" b="0" strike="noStrike" spc="-1" dirty="0">
                <a:solidFill>
                  <a:srgbClr val="000000"/>
                </a:solidFill>
                <a:latin typeface="Century Gothic"/>
              </a:rPr>
              <a:t>T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errier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1905779" y="5974938"/>
            <a:ext cx="3206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Stvarno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: Papillon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6930720" y="4235040"/>
            <a:ext cx="388908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87.42% da je </a:t>
            </a:r>
            <a:r>
              <a:rPr lang="hr-HR" sz="2000" b="0" strike="noStrike" spc="-1" dirty="0">
                <a:solidFill>
                  <a:srgbClr val="000000"/>
                </a:solidFill>
                <a:latin typeface="Century Gothic"/>
              </a:rPr>
              <a:t>B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ullmastiff</a:t>
            </a: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0.018% da je </a:t>
            </a:r>
            <a:r>
              <a:rPr lang="hr-HR" sz="2000" spc="-1" dirty="0">
                <a:solidFill>
                  <a:srgbClr val="000000"/>
                </a:solidFill>
                <a:latin typeface="Century Gothic"/>
              </a:rPr>
              <a:t>G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roenendael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51" name="CustomShape 5"/>
          <p:cNvSpPr/>
          <p:nvPr/>
        </p:nvSpPr>
        <p:spPr>
          <a:xfrm>
            <a:off x="6824880" y="5989320"/>
            <a:ext cx="39952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Stvarno</a:t>
            </a:r>
            <a:r>
              <a:rPr lang="en-US" sz="2000" b="0" strike="noStrike" spc="-1" dirty="0">
                <a:solidFill>
                  <a:srgbClr val="000000"/>
                </a:solidFill>
                <a:latin typeface="Century Gothic"/>
              </a:rPr>
              <a:t>: Standard </a:t>
            </a:r>
            <a:r>
              <a:rPr lang="hr-HR" sz="2000" spc="-1" dirty="0">
                <a:solidFill>
                  <a:srgbClr val="000000"/>
                </a:solidFill>
                <a:latin typeface="Century Gothic"/>
              </a:rPr>
              <a:t>S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entury Gothic"/>
              </a:rPr>
              <a:t>chnautzer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Zaključak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korištenjem više različitih modela poboljšava se točnost 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</a:rPr>
              <a:t>nedostatak: zahtjevnost </a:t>
            </a:r>
            <a:r>
              <a:rPr lang="en-US" sz="24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učenja većeg broja modela</a:t>
            </a: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dobrim odabirom skupa podataka, dobrom redukcijom dimenzionalnosti i kombinacijom više modela, naizgled težak zadatak prepoznavanja pasmine pasa može se riješiti dosta uspješno</a:t>
            </a: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uspješnost predikcije veća od 90%</a:t>
            </a: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Content Placeholder 3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Opis problema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1613880" y="1540079"/>
            <a:ext cx="9648000" cy="4832585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klasifikacija slika pomoću dubokih neuronskih mreža</a:t>
            </a: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skup podataka preuzet sa stranice natjecanja od 20 579 stvarnih slika</a:t>
            </a:r>
            <a:r>
              <a:rPr lang="hr-HR" sz="24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:</a:t>
            </a:r>
          </a:p>
          <a:p>
            <a:pPr marL="800280" lvl="1" indent="-342720"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10 222 slika za treniranje</a:t>
            </a:r>
          </a:p>
          <a:p>
            <a:pPr marL="800280" lvl="1" indent="-342720"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>
                <a:solidFill>
                  <a:srgbClr val="404040"/>
                </a:solidFill>
                <a:latin typeface="Century Gothic"/>
              </a:rPr>
              <a:t>10 357 slika za testiranje</a:t>
            </a: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velike razlike u skupu podataka između kategorija</a:t>
            </a: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>
                <a:solidFill>
                  <a:srgbClr val="404040"/>
                </a:solidFill>
                <a:latin typeface="Century Gothic"/>
                <a:ea typeface="Century Gothic"/>
              </a:rPr>
              <a:t>16 najzastupljenijih kategorija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 98">
            <a:extLst>
              <a:ext uri="{FF2B5EF4-FFF2-40B4-BE49-F238E27FC236}">
                <a16:creationId xmlns:a16="http://schemas.microsoft.com/office/drawing/2014/main" id="{241D049E-2C7B-4131-B81E-E5B643BD6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100">
            <a:extLst>
              <a:ext uri="{FF2B5EF4-FFF2-40B4-BE49-F238E27FC236}">
                <a16:creationId xmlns:a16="http://schemas.microsoft.com/office/drawing/2014/main" id="{91635463-D121-4B16-AB61-D492DD3F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Content Placeholder 3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2357029" y="643467"/>
            <a:ext cx="7477941" cy="55710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Metode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1949040" y="1798199"/>
            <a:ext cx="8915040" cy="463073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p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redtrenirani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modeli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200" b="0" strike="noStrike" spc="-1" dirty="0">
                <a:solidFill>
                  <a:srgbClr val="404040"/>
                </a:solidFill>
                <a:latin typeface="Century Gothic"/>
              </a:rPr>
              <a:t>ResNet50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200" b="0" strike="noStrike" spc="-1" dirty="0">
                <a:solidFill>
                  <a:srgbClr val="404040"/>
                </a:solidFill>
                <a:latin typeface="Century Gothic"/>
              </a:rPr>
              <a:t>VGG16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200" b="0" strike="noStrike" spc="-1" dirty="0">
                <a:solidFill>
                  <a:srgbClr val="404040"/>
                </a:solidFill>
                <a:latin typeface="Century Gothic"/>
              </a:rPr>
              <a:t>Inception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200" b="0" strike="noStrike" spc="-1" dirty="0">
                <a:solidFill>
                  <a:srgbClr val="404040"/>
                </a:solidFill>
                <a:latin typeface="Century Gothic"/>
              </a:rPr>
              <a:t>X</a:t>
            </a:r>
            <a:r>
              <a:rPr lang="en-US" sz="2200" b="0" strike="noStrike" spc="-1" dirty="0" err="1">
                <a:solidFill>
                  <a:srgbClr val="404040"/>
                </a:solidFill>
                <a:latin typeface="Century Gothic"/>
              </a:rPr>
              <a:t>ception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  <a:p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l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ogistička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regresija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na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Inception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i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X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ception</a:t>
            </a:r>
            <a:endParaRPr lang="hr-HR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koristimo:</a:t>
            </a:r>
          </a:p>
          <a:p>
            <a:pPr marL="800280" lvl="1" indent="-342720"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200" b="0" strike="noStrike" spc="-1" dirty="0" err="1">
                <a:solidFill>
                  <a:srgbClr val="404040"/>
                </a:solidFill>
                <a:latin typeface="Century Gothic"/>
              </a:rPr>
              <a:t>Tensorflow</a:t>
            </a:r>
            <a:r>
              <a:rPr lang="hr-HR" sz="2200" b="0" strike="noStrike" spc="-1" dirty="0">
                <a:solidFill>
                  <a:srgbClr val="404040"/>
                </a:solidFill>
                <a:latin typeface="Century Gothic"/>
              </a:rPr>
              <a:t> radno okruženje</a:t>
            </a:r>
          </a:p>
          <a:p>
            <a:pPr marL="800280" lvl="1" indent="-342720"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200" spc="-1" dirty="0">
                <a:solidFill>
                  <a:srgbClr val="404040"/>
                </a:solidFill>
                <a:latin typeface="Century Gothic"/>
              </a:rPr>
              <a:t>b</a:t>
            </a:r>
            <a:r>
              <a:rPr lang="hr-HR" sz="2200" b="0" strike="noStrike" spc="-1" dirty="0">
                <a:solidFill>
                  <a:srgbClr val="404040"/>
                </a:solidFill>
                <a:latin typeface="Century Gothic"/>
              </a:rPr>
              <a:t>iblioteke </a:t>
            </a:r>
            <a:r>
              <a:rPr lang="hr-HR" sz="2200" b="0" strike="noStrike" spc="-1" dirty="0" err="1">
                <a:solidFill>
                  <a:srgbClr val="404040"/>
                </a:solidFill>
                <a:latin typeface="Century Gothic"/>
              </a:rPr>
              <a:t>Numpy</a:t>
            </a:r>
            <a:r>
              <a:rPr lang="hr-HR" sz="2200" b="0" strike="noStrike" spc="-1" dirty="0">
                <a:solidFill>
                  <a:srgbClr val="404040"/>
                </a:solidFill>
                <a:latin typeface="Century Gothic"/>
              </a:rPr>
              <a:t> i </a:t>
            </a:r>
            <a:r>
              <a:rPr lang="hr-HR" sz="2200" b="0" strike="noStrike" spc="-1" dirty="0" err="1">
                <a:solidFill>
                  <a:srgbClr val="404040"/>
                </a:solidFill>
                <a:latin typeface="Century Gothic"/>
              </a:rPr>
              <a:t>Pandas</a:t>
            </a:r>
            <a:endParaRPr lang="en-US" sz="22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Metode – ResNet50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Shape 2"/>
              <p:cNvSpPr txBox="1"/>
              <p:nvPr/>
            </p:nvSpPr>
            <p:spPr>
              <a:xfrm>
                <a:off x="2423520" y="1737360"/>
                <a:ext cx="8915040" cy="3777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343080" indent="-342720">
                  <a:lnSpc>
                    <a:spcPct val="100000"/>
                  </a:lnSpc>
                  <a:spcBef>
                    <a:spcPts val="1001"/>
                  </a:spcBef>
                  <a:buClr>
                    <a:srgbClr val="A53010"/>
                  </a:buClr>
                  <a:buFont typeface="Wingdings 3" charset="2"/>
                  <a:buChar char=""/>
                </a:pPr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50 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slojna</a:t>
                </a:r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 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rezidualna</a:t>
                </a:r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 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mreza</a:t>
                </a:r>
                <a:endParaRPr lang="hr-HR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 marL="360">
                  <a:lnSpc>
                    <a:spcPct val="100000"/>
                  </a:lnSpc>
                  <a:spcBef>
                    <a:spcPts val="1001"/>
                  </a:spcBef>
                  <a:buClr>
                    <a:srgbClr val="A53010"/>
                  </a:buClr>
                </a:pPr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 marL="343080" indent="-342720">
                  <a:lnSpc>
                    <a:spcPct val="100000"/>
                  </a:lnSpc>
                  <a:spcBef>
                    <a:spcPts val="1001"/>
                  </a:spcBef>
                  <a:buClr>
                    <a:srgbClr val="A53010"/>
                  </a:buClr>
                  <a:buFont typeface="Wingdings 3" charset="2"/>
                  <a:buChar char=""/>
                </a:pP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ResNet</a:t>
                </a:r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 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blok</a:t>
                </a:r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 marL="343080" indent="-342720">
                  <a:lnSpc>
                    <a:spcPct val="100000"/>
                  </a:lnSpc>
                  <a:spcBef>
                    <a:spcPts val="1001"/>
                  </a:spcBef>
                  <a:buClr>
                    <a:srgbClr val="A53010"/>
                  </a:buClr>
                  <a:buFont typeface="Wingdings 3" charset="2"/>
                  <a:buChar char=""/>
                </a:pPr>
                <a14:m>
                  <m:oMath xmlns:m="http://schemas.openxmlformats.org/officeDocument/2006/math"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 – 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ulazni</a:t>
                </a:r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 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podatak</a:t>
                </a:r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 marL="343080" indent="-342720">
                  <a:lnSpc>
                    <a:spcPct val="100000"/>
                  </a:lnSpc>
                  <a:spcBef>
                    <a:spcPts val="1001"/>
                  </a:spcBef>
                  <a:buClr>
                    <a:srgbClr val="A53010"/>
                  </a:buClr>
                  <a:buFont typeface="Wingdings 3" charset="2"/>
                  <a:buChar char=""/>
                </a:pPr>
                <a:r>
                  <a:rPr lang="hr-HR" sz="2400" spc="-1" dirty="0">
                    <a:solidFill>
                      <a:srgbClr val="404040"/>
                    </a:solidFill>
                    <a:latin typeface="Century Gothic"/>
                  </a:rPr>
                  <a:t>f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unkcija</a:t>
                </a:r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 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mapiranja</a:t>
                </a:r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 </a:t>
                </a:r>
                <a14:m>
                  <m:oMath xmlns:m="http://schemas.openxmlformats.org/officeDocument/2006/math"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 marL="343080" indent="-342720">
                  <a:lnSpc>
                    <a:spcPct val="100000"/>
                  </a:lnSpc>
                  <a:spcBef>
                    <a:spcPts val="1001"/>
                  </a:spcBef>
                  <a:buClr>
                    <a:srgbClr val="A53010"/>
                  </a:buClr>
                  <a:buFont typeface="Wingdings 3" charset="2"/>
                  <a:buChar char=""/>
                </a:pPr>
                <a:r>
                  <a:rPr lang="hr-HR" sz="2400" spc="-1" dirty="0">
                    <a:solidFill>
                      <a:srgbClr val="404040"/>
                    </a:solidFill>
                    <a:latin typeface="Century Gothic"/>
                  </a:rPr>
                  <a:t>r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ezidualna</a:t>
                </a:r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 </a:t>
                </a:r>
                <a:r>
                  <a:rPr lang="en-US" sz="2400" b="0" strike="noStrike" spc="-1" dirty="0" err="1">
                    <a:solidFill>
                      <a:srgbClr val="404040"/>
                    </a:solidFill>
                    <a:latin typeface="Century Gothic"/>
                  </a:rPr>
                  <a:t>funkcija</a:t>
                </a:r>
                <a:r>
                  <a:rPr lang="en-US" sz="2400" b="0" strike="noStrike" spc="-1" dirty="0">
                    <a:solidFill>
                      <a:srgbClr val="404040"/>
                    </a:solidFill>
                    <a:latin typeface="Century Gothic"/>
                  </a:rPr>
                  <a:t> </a:t>
                </a:r>
                <a14:m>
                  <m:oMath xmlns:m="http://schemas.openxmlformats.org/officeDocument/2006/math"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r-HR" sz="2400" b="0" i="1" strike="noStrike" spc="-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2400" b="0" i="1" strike="noStrike" spc="-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r-HR" sz="2400" b="0" i="1" strike="noStrike" spc="-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2400" b="0" i="1" strike="noStrike" spc="-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r-HR" sz="2400" b="0" i="1" strike="noStrike" spc="-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  <a:p>
                <a:pPr>
                  <a:lnSpc>
                    <a:spcPct val="100000"/>
                  </a:lnSpc>
                  <a:spcBef>
                    <a:spcPts val="1001"/>
                  </a:spcBef>
                </a:pPr>
                <a:endParaRPr lang="en-US" sz="2400" b="0" strike="noStrike" spc="-1" dirty="0">
                  <a:solidFill>
                    <a:srgbClr val="404040"/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290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20" y="1737360"/>
                <a:ext cx="8915040" cy="3777120"/>
              </a:xfrm>
              <a:prstGeom prst="rect">
                <a:avLst/>
              </a:prstGeom>
              <a:blipFill>
                <a:blip r:embed="rId3"/>
                <a:stretch>
                  <a:fillRect l="-958" t="-1290" b="-201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Metode – VGG16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Visual Geometry Group, Oxford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d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imenzije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slika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224x224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16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slojeva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, 3x3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filteri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400" spc="-1" dirty="0">
                <a:solidFill>
                  <a:srgbClr val="404040"/>
                </a:solidFill>
                <a:latin typeface="Century Gothic"/>
              </a:rPr>
              <a:t>l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ogistička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regresija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na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VGG16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značajkama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262626"/>
                </a:solidFill>
                <a:latin typeface="Century Gothic"/>
              </a:rPr>
              <a:t>Metode</a:t>
            </a:r>
            <a:r>
              <a:rPr lang="en-US" sz="3600" b="0" strike="noStrike" spc="-1" dirty="0">
                <a:solidFill>
                  <a:srgbClr val="262626"/>
                </a:solidFill>
                <a:latin typeface="Century Gothic"/>
              </a:rPr>
              <a:t> – Inception </a:t>
            </a:r>
            <a:r>
              <a:rPr lang="en-US" sz="3600" b="0" strike="noStrike" spc="-1" dirty="0" err="1">
                <a:solidFill>
                  <a:srgbClr val="262626"/>
                </a:solidFill>
                <a:latin typeface="Century Gothic"/>
              </a:rPr>
              <a:t>i</a:t>
            </a:r>
            <a:r>
              <a:rPr lang="en-US" sz="3600" b="0" strike="noStrike" spc="-1" dirty="0">
                <a:solidFill>
                  <a:srgbClr val="262626"/>
                </a:solidFill>
                <a:latin typeface="Century Gothic"/>
              </a:rPr>
              <a:t> </a:t>
            </a:r>
            <a:r>
              <a:rPr lang="hr-HR" sz="3600" spc="-1" dirty="0">
                <a:solidFill>
                  <a:srgbClr val="262626"/>
                </a:solidFill>
                <a:latin typeface="Century Gothic"/>
              </a:rPr>
              <a:t>X</a:t>
            </a:r>
            <a:r>
              <a:rPr lang="en-US" sz="3600" b="0" strike="noStrike" spc="-1" dirty="0" err="1">
                <a:solidFill>
                  <a:srgbClr val="262626"/>
                </a:solidFill>
                <a:latin typeface="Century Gothic"/>
              </a:rPr>
              <a:t>ception</a:t>
            </a:r>
            <a:endParaRPr lang="en-US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2468880" y="192024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važna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prekretnica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u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razvoju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CNN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klasifikatora</a:t>
            </a: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nekoliko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verzija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mreže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(Inception v1, Inception v2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i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Inception v3, Inception v4 I Inception-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ResNet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)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Xception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je pro</a:t>
            </a:r>
            <a:r>
              <a:rPr lang="hr-HR" sz="2400" b="0" strike="noStrike" spc="-1" dirty="0">
                <a:solidFill>
                  <a:srgbClr val="404040"/>
                </a:solidFill>
                <a:latin typeface="Century Gothic"/>
              </a:rPr>
              <a:t>š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irenje</a:t>
            </a:r>
            <a:r>
              <a:rPr lang="en-US" sz="2400" b="0" strike="noStrike" spc="-1" dirty="0">
                <a:solidFill>
                  <a:srgbClr val="404040"/>
                </a:solidFill>
                <a:latin typeface="Century Gothic"/>
              </a:rPr>
              <a:t> Inception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Century Gothic"/>
              </a:rPr>
              <a:t>arhitekture</a:t>
            </a:r>
            <a:endParaRPr lang="hr-HR" sz="2400" spc="-1" dirty="0">
              <a:solidFill>
                <a:srgbClr val="404040"/>
              </a:solidFill>
              <a:latin typeface="Century Gothic"/>
            </a:endParaRPr>
          </a:p>
          <a:p>
            <a:pPr marL="800280" lvl="1" indent="-342720"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hr-HR" sz="2000" spc="-1" dirty="0">
                <a:solidFill>
                  <a:srgbClr val="404040"/>
                </a:solidFill>
                <a:latin typeface="Century Gothic"/>
              </a:rPr>
              <a:t>k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oristi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se za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duboko</a:t>
            </a:r>
            <a:r>
              <a:rPr lang="en-US" sz="20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US" sz="2000" b="0" strike="noStrike" spc="-1" dirty="0" err="1">
                <a:solidFill>
                  <a:srgbClr val="404040"/>
                </a:solidFill>
                <a:latin typeface="Century Gothic"/>
              </a:rPr>
              <a:t>učenje</a:t>
            </a:r>
            <a:endParaRPr lang="en-US" sz="20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589</Words>
  <Application>Microsoft Office PowerPoint</Application>
  <PresentationFormat>Široki zaslon</PresentationFormat>
  <Paragraphs>116</Paragraphs>
  <Slides>21</Slides>
  <Notes>1</Notes>
  <HiddenSlides>1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Times New Roman</vt:lpstr>
      <vt:lpstr>Wingdings 3</vt:lpstr>
      <vt:lpstr>Wisp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Prikaz rezultata</vt:lpstr>
      <vt:lpstr>PowerPoint prezentacija</vt:lpstr>
      <vt:lpstr>PowerPoint prezentacija</vt:lpstr>
      <vt:lpstr>PowerPoint prezentacija</vt:lpstr>
      <vt:lpstr>PowerPoint prezentacija</vt:lpstr>
      <vt:lpstr>Prikaz gubitka i točnosti po epohama 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 Vellico</dc:creator>
  <cp:lastModifiedBy>Valentina Tucelj</cp:lastModifiedBy>
  <cp:revision>2</cp:revision>
  <dcterms:created xsi:type="dcterms:W3CDTF">2019-06-26T20:47:37Z</dcterms:created>
  <dcterms:modified xsi:type="dcterms:W3CDTF">2019-06-26T21:39:16Z</dcterms:modified>
</cp:coreProperties>
</file>