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</p:sldIdLst>
  <p:sldSz cx="9144000" cy="6858000" type="screen4x3"/>
  <p:notesSz cx="6858000" cy="9144000"/>
  <p:embeddedFontLst>
    <p:embeddedFont>
      <p:font typeface="Palatino Linotype" pitchFamily="18" charset="0"/>
      <p:regular r:id="rId10"/>
      <p:bold r:id="rId11"/>
      <p:italic r:id="rId12"/>
      <p:boldItalic r:id="rId13"/>
    </p:embeddedFont>
    <p:embeddedFont>
      <p:font typeface="Century Gothic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466" autoAdjust="0"/>
  </p:normalViewPr>
  <p:slideViewPr>
    <p:cSldViewPr snapToGrid="0"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Psi su vjerojatno prve pripitomljene životinje, koje čovjeku vjerno služe sve do danas.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Ljudi su ih selektivno razmnožavali za mnoge namjene, a rezultat toga je životinja različitih oblika, veličina i sposobnosti.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Font typeface="Century Gothic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Danas postoji oko 40 milijuna pasa i oko 800 pasmina, što je više nego bilo koje druge vrste životinja. Razlikujemo ih prema dimenzijama, fizionomiji, temperamentu, ali i prema boji ili vrsti dlake. </a:t>
            </a:r>
            <a:endParaRPr sz="1200">
              <a:solidFill>
                <a:srgbClr val="3A404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200"/>
              <a:buFont typeface="Century Gothic"/>
              <a:buChar char="•"/>
            </a:pPr>
            <a:r>
              <a:rPr lang="hr-HR" sz="1200">
                <a:solidFill>
                  <a:srgbClr val="3A404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naš je zadatak stvoriti klasifikator sposoban za određivanje pasmine psa sa slike. Uzimajući u obzir da  različiti psi mogu izgledati vrlo slično, to je poprilično izazovan zadatak čak i za ljude. </a:t>
            </a:r>
            <a:endParaRPr sz="120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cilj nam je za svaku sliku u test skupu podataka sa otprilike 20 i pol tisuća stvarnih slika pasa i 120 pasmina, predvidjeti vjerojatnost za svaku od 120 pasmina pasa koristeći neke od postojećih metoda za klasificiranje.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/>
              <a:t>Neke od ključnih stvari za raspoznavanje pasmine su glava, uši, krzno, boja</a:t>
            </a:r>
            <a:r>
              <a:rPr lang="hr-HR" sz="1200">
                <a:solidFill>
                  <a:schemeClr val="dk1"/>
                </a:solidFill>
              </a:rPr>
              <a:t>, rep, veličina psa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de387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de387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dk1"/>
                </a:solidFill>
              </a:rPr>
              <a:t>Pretpostavljamo da će, bez obzira na točnost treniranih modela, dolaziti do grešaka među sličnim pasminama kao što </a:t>
            </a:r>
            <a:r>
              <a:rPr lang="hr-HR" dirty="0" smtClean="0">
                <a:solidFill>
                  <a:schemeClr val="dk1"/>
                </a:solidFill>
              </a:rPr>
              <a:t>su</a:t>
            </a:r>
            <a:r>
              <a:rPr lang="hr-HR" baseline="0" dirty="0" smtClean="0">
                <a:solidFill>
                  <a:schemeClr val="dk1"/>
                </a:solidFill>
              </a:rPr>
              <a:t> </a:t>
            </a:r>
            <a:r>
              <a:rPr lang="hr-HR" baseline="0" dirty="0" err="1" smtClean="0">
                <a:solidFill>
                  <a:schemeClr val="dk1"/>
                </a:solidFill>
              </a:rPr>
              <a:t>Brittany</a:t>
            </a:r>
            <a:r>
              <a:rPr lang="hr-HR" baseline="0" dirty="0" smtClean="0">
                <a:solidFill>
                  <a:schemeClr val="dk1"/>
                </a:solidFill>
              </a:rPr>
              <a:t> </a:t>
            </a:r>
            <a:r>
              <a:rPr lang="hr-HR" baseline="0" dirty="0" err="1" smtClean="0">
                <a:solidFill>
                  <a:schemeClr val="dk1"/>
                </a:solidFill>
              </a:rPr>
              <a:t>spaniel</a:t>
            </a:r>
            <a:r>
              <a:rPr lang="hr-HR" baseline="0" dirty="0" smtClean="0">
                <a:solidFill>
                  <a:schemeClr val="dk1"/>
                </a:solidFill>
              </a:rPr>
              <a:t> i </a:t>
            </a:r>
            <a:r>
              <a:rPr lang="hr-HR" baseline="0" dirty="0" err="1" smtClean="0">
                <a:solidFill>
                  <a:schemeClr val="dk1"/>
                </a:solidFill>
              </a:rPr>
              <a:t>Welsh</a:t>
            </a:r>
            <a:r>
              <a:rPr lang="hr-HR" baseline="0" dirty="0" smtClean="0">
                <a:solidFill>
                  <a:schemeClr val="dk1"/>
                </a:solidFill>
              </a:rPr>
              <a:t> </a:t>
            </a:r>
            <a:r>
              <a:rPr lang="hr-HR" baseline="0" dirty="0" err="1" smtClean="0">
                <a:solidFill>
                  <a:schemeClr val="dk1"/>
                </a:solidFill>
              </a:rPr>
              <a:t>springer</a:t>
            </a:r>
            <a:r>
              <a:rPr lang="hr-HR" baseline="0" dirty="0" smtClean="0">
                <a:solidFill>
                  <a:schemeClr val="dk1"/>
                </a:solidFill>
              </a:rPr>
              <a:t> </a:t>
            </a:r>
            <a:r>
              <a:rPr lang="hr-HR" baseline="0" dirty="0" err="1" smtClean="0">
                <a:solidFill>
                  <a:schemeClr val="dk1"/>
                </a:solidFill>
              </a:rPr>
              <a:t>spaniel</a:t>
            </a:r>
            <a:endParaRPr lang="hr-HR" baseline="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 smtClean="0">
                <a:solidFill>
                  <a:schemeClr val="dk1"/>
                </a:solidFill>
              </a:rPr>
              <a:t>Labrador </a:t>
            </a:r>
            <a:r>
              <a:rPr lang="hr-HR" dirty="0" err="1" smtClean="0">
                <a:solidFill>
                  <a:schemeClr val="dk1"/>
                </a:solidFill>
              </a:rPr>
              <a:t>retriver</a:t>
            </a:r>
            <a:r>
              <a:rPr lang="hr-HR" dirty="0" smtClean="0">
                <a:solidFill>
                  <a:schemeClr val="dk1"/>
                </a:solidFill>
              </a:rPr>
              <a:t> i zlatni </a:t>
            </a:r>
            <a:r>
              <a:rPr lang="hr-HR" dirty="0" err="1" smtClean="0">
                <a:solidFill>
                  <a:schemeClr val="dk1"/>
                </a:solidFill>
              </a:rPr>
              <a:t>retriver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Kaggle je 2017. g. imao natjecanje Dog Breed Identification u kojem je sudjelovalo gotovo 2300 timova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Yerbol Aussat u svom istraživanju pokazao je da, iako je na prvi pogled identifikacija pasmine pasa vrlo izazovan problem, snažnim i vrlo preciznim modelom klasifikacije baziranim na konvolucijskim neuronskim mrežama slika može se izgraditi uz pomoć povećanja podataka, prijenosa učenja i skupnih metoda.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•"/>
            </a:pPr>
            <a:r>
              <a:rPr lang="hr-HR" sz="1200">
                <a:latin typeface="Century Gothic"/>
                <a:ea typeface="Century Gothic"/>
                <a:cs typeface="Century Gothic"/>
                <a:sym typeface="Century Gothic"/>
              </a:rPr>
              <a:t>LaRow W., Mittl B., Singh V., Dog Breed Identification, 2016.: smatramo da su naši rezultati uspješni. U mogućnosti su učinkovito predvidjeti ispravnu pasminu više od 50% vremena u jednoj pretpostavci, rezultat koji vrlo malo ljudi može postići s obzirom na visoku varijabilnost između i unutar 133 različite pasmine sadržane u skupu podataka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 dirty="0"/>
              <a:t>Koristit ćemo već pripremljeni skup podataka koji sadrži više od 10 tisuća slika pasa iz </a:t>
            </a:r>
            <a:r>
              <a:rPr lang="hr-HR" sz="1200" dirty="0" err="1"/>
              <a:t>training</a:t>
            </a:r>
            <a:r>
              <a:rPr lang="hr-HR" sz="1200" dirty="0"/>
              <a:t> skupa i više od 10 tisuća slika pasa iz </a:t>
            </a:r>
            <a:r>
              <a:rPr lang="hr-HR" sz="1200" dirty="0" err="1"/>
              <a:t>testing</a:t>
            </a:r>
            <a:r>
              <a:rPr lang="hr-HR" sz="1200" dirty="0"/>
              <a:t> skupa preuzet sa stranice </a:t>
            </a:r>
            <a:r>
              <a:rPr lang="hr-HR" sz="1200" dirty="0" err="1"/>
              <a:t>Keggle</a:t>
            </a:r>
            <a:r>
              <a:rPr lang="hr-HR" sz="1200" dirty="0"/>
              <a:t>-ovog natjecanja koji sadrži 120 različitih pasmina pasa.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 dirty="0"/>
              <a:t>Koristeći nekoliko već gotovih rješenja dostupnih na stranicama natjecanja usporedit ćemo koja metoda daje najveću točnost.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hr-HR" sz="1200" dirty="0"/>
              <a:t>Projekt ćemo smatrati uspješnim ako uspijemo objasniti iz kojih razloga neki od modela daje veću točnost.</a:t>
            </a:r>
            <a:endParaRPr sz="1200"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ni slajd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okomiti teks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omiti naslov i teks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slov i sadržaj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n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glavlje odjeljka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sadržaja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poredba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držaj s opisom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ka s opisom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</a:pPr>
            <a:r>
              <a:rPr lang="hr-HR"/>
              <a:t>Određivanje pasmine pasa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None/>
            </a:pPr>
            <a:r>
              <a:rPr lang="hr-HR">
                <a:solidFill>
                  <a:srgbClr val="3A4042"/>
                </a:solidFill>
              </a:rPr>
              <a:t>Iva Sever, Mateja Šarić, Valentina Tucelj, Kristina Vellico</a:t>
            </a:r>
            <a:endParaRPr>
              <a:solidFill>
                <a:srgbClr val="3A404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880" y="0"/>
            <a:ext cx="5619750" cy="257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 dirty="0"/>
              <a:t>Opis problema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r>
              <a:rPr lang="hr-HR" dirty="0" smtClean="0">
                <a:solidFill>
                  <a:srgbClr val="3A4042"/>
                </a:solidFill>
              </a:rPr>
              <a:t>pas - prva pripitomljena životinja</a:t>
            </a:r>
            <a:endParaRPr smtClean="0">
              <a:solidFill>
                <a:srgbClr val="3A404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r>
              <a:rPr lang="hr-HR" dirty="0" smtClean="0">
                <a:solidFill>
                  <a:srgbClr val="3A4042"/>
                </a:solidFill>
              </a:rPr>
              <a:t>oko </a:t>
            </a:r>
            <a:r>
              <a:rPr lang="hr-HR" dirty="0">
                <a:solidFill>
                  <a:srgbClr val="3A4042"/>
                </a:solidFill>
              </a:rPr>
              <a:t>800 pasmina</a:t>
            </a:r>
            <a:endParaRPr>
              <a:solidFill>
                <a:srgbClr val="3A404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r>
              <a:rPr lang="hr-HR" dirty="0">
                <a:solidFill>
                  <a:srgbClr val="3A4042"/>
                </a:solidFill>
              </a:rPr>
              <a:t>zadatak: stvoriti </a:t>
            </a:r>
            <a:r>
              <a:rPr lang="hr-HR" dirty="0" err="1">
                <a:solidFill>
                  <a:srgbClr val="3A4042"/>
                </a:solidFill>
              </a:rPr>
              <a:t>klasifikator</a:t>
            </a:r>
            <a:r>
              <a:rPr lang="hr-HR" dirty="0">
                <a:solidFill>
                  <a:srgbClr val="3A4042"/>
                </a:solidFill>
              </a:rPr>
              <a:t> sposoban za </a:t>
            </a:r>
            <a:r>
              <a:rPr lang="hr-HR" dirty="0" smtClean="0">
                <a:solidFill>
                  <a:srgbClr val="3A4042"/>
                </a:solidFill>
              </a:rPr>
              <a:t>određivanje </a:t>
            </a:r>
            <a:r>
              <a:rPr lang="hr-HR" dirty="0">
                <a:solidFill>
                  <a:srgbClr val="3A4042"/>
                </a:solidFill>
              </a:rPr>
              <a:t>pasmine psa sa slike</a:t>
            </a:r>
            <a:endParaRPr>
              <a:solidFill>
                <a:srgbClr val="3A4042"/>
              </a:solidFill>
            </a:endParaRPr>
          </a:p>
          <a:p>
            <a:pPr fontAlgn="base"/>
            <a:r>
              <a:rPr lang="hr-HR" dirty="0" smtClean="0">
                <a:solidFill>
                  <a:schemeClr val="tx1"/>
                </a:solidFill>
              </a:rPr>
              <a:t>skup podataka s  </a:t>
            </a:r>
            <a:r>
              <a:rPr lang="hr-HR" dirty="0" err="1" smtClean="0">
                <a:solidFill>
                  <a:schemeClr val="tx1"/>
                </a:solidFill>
              </a:rPr>
              <a:t>Kagglea</a:t>
            </a:r>
            <a:endParaRPr lang="hr-HR" dirty="0" smtClean="0">
              <a:solidFill>
                <a:schemeClr val="tx1"/>
              </a:solidFill>
            </a:endParaRPr>
          </a:p>
          <a:p>
            <a:pPr fontAlgn="base"/>
            <a:r>
              <a:rPr lang="hr-HR" dirty="0" smtClean="0">
                <a:solidFill>
                  <a:schemeClr val="tx1"/>
                </a:solidFill>
              </a:rPr>
              <a:t>natjecanje </a:t>
            </a:r>
            <a:r>
              <a:rPr lang="hr-HR" dirty="0" err="1" smtClean="0">
                <a:solidFill>
                  <a:schemeClr val="tx1"/>
                </a:solidFill>
              </a:rPr>
              <a:t>Dog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 err="1" smtClean="0">
                <a:solidFill>
                  <a:schemeClr val="tx1"/>
                </a:solidFill>
              </a:rPr>
              <a:t>Breed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 err="1" smtClean="0">
                <a:solidFill>
                  <a:schemeClr val="tx1"/>
                </a:solidFill>
              </a:rPr>
              <a:t>Identification</a:t>
            </a:r>
            <a:endParaRPr lang="hr-HR" dirty="0" smtClean="0">
              <a:solidFill>
                <a:schemeClr val="tx1"/>
              </a:solidFill>
            </a:endParaRPr>
          </a:p>
          <a:p>
            <a:pPr lvl="1" fontAlgn="base"/>
            <a:r>
              <a:rPr lang="hr-HR" sz="2400" dirty="0" smtClean="0">
                <a:solidFill>
                  <a:schemeClr val="tx1"/>
                </a:solidFill>
              </a:rPr>
              <a:t>120 pasmina</a:t>
            </a:r>
          </a:p>
          <a:p>
            <a:pPr lvl="1" fontAlgn="base"/>
            <a:r>
              <a:rPr lang="hr-HR" sz="2400" dirty="0" smtClean="0">
                <a:solidFill>
                  <a:schemeClr val="tx1"/>
                </a:solidFill>
              </a:rPr>
              <a:t>20 579 slika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endParaRPr smtClean="0">
              <a:solidFill>
                <a:srgbClr val="3A4042"/>
              </a:solidFill>
            </a:endParaRPr>
          </a:p>
        </p:txBody>
      </p:sp>
      <p:pic>
        <p:nvPicPr>
          <p:cNvPr id="11" name="Slika 10" descr="n02106662_222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7" y="4294413"/>
            <a:ext cx="2656113" cy="1992085"/>
          </a:xfrm>
          <a:prstGeom prst="rect">
            <a:avLst/>
          </a:prstGeom>
        </p:spPr>
      </p:pic>
      <p:pic>
        <p:nvPicPr>
          <p:cNvPr id="12" name="Slika 11" descr="n02106030_115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7" y="4523013"/>
            <a:ext cx="2381250" cy="1785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01975" y="165650"/>
            <a:ext cx="8229600" cy="1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Cilj istraživanja 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601350"/>
            <a:ext cx="4932000" cy="4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r>
              <a:rPr lang="hr-HR">
                <a:solidFill>
                  <a:srgbClr val="3A4042"/>
                </a:solidFill>
              </a:rPr>
              <a:t>za svaku sliku u testnom skupu podataka predvidjeti vjerojatnost za svaku od 120 pasmina pasa koristeći metode za klasificiranje</a:t>
            </a:r>
            <a:endParaRPr/>
          </a:p>
        </p:txBody>
      </p:sp>
      <p:pic>
        <p:nvPicPr>
          <p:cNvPr id="9" name="Slika 8" descr="n02102318_69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6" y="3984171"/>
            <a:ext cx="2875341" cy="1995487"/>
          </a:xfrm>
          <a:prstGeom prst="rect">
            <a:avLst/>
          </a:prstGeom>
        </p:spPr>
      </p:pic>
      <p:pic>
        <p:nvPicPr>
          <p:cNvPr id="11" name="Slika 10" descr="n02106550_838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7" y="3820885"/>
            <a:ext cx="2303008" cy="2452842"/>
          </a:xfrm>
          <a:prstGeom prst="rect">
            <a:avLst/>
          </a:prstGeom>
        </p:spPr>
      </p:pic>
      <p:pic>
        <p:nvPicPr>
          <p:cNvPr id="13" name="Slika 12" descr="n02102973_15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943" y="1616527"/>
            <a:ext cx="2545741" cy="4022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437325" y="10824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hr-HR" dirty="0">
                <a:solidFill>
                  <a:srgbClr val="3A4042"/>
                </a:solidFill>
              </a:rPr>
              <a:t>greške kod </a:t>
            </a:r>
            <a:r>
              <a:rPr lang="hr-HR" dirty="0" smtClean="0">
                <a:solidFill>
                  <a:srgbClr val="3A4042"/>
                </a:solidFill>
              </a:rPr>
              <a:t>sličnih </a:t>
            </a:r>
            <a:r>
              <a:rPr lang="hr-HR" dirty="0">
                <a:solidFill>
                  <a:srgbClr val="3A4042"/>
                </a:solidFill>
              </a:rPr>
              <a:t>pasmina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Hipoteze istraživanja </a:t>
            </a:r>
            <a:endParaRPr/>
          </a:p>
        </p:txBody>
      </p:sp>
      <p:pic>
        <p:nvPicPr>
          <p:cNvPr id="12" name="Slika 11" descr="brittany spani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773692"/>
            <a:ext cx="2735037" cy="2051278"/>
          </a:xfrm>
          <a:prstGeom prst="rect">
            <a:avLst/>
          </a:prstGeom>
        </p:spPr>
      </p:pic>
      <p:pic>
        <p:nvPicPr>
          <p:cNvPr id="13" name="Slika 12" descr="wlsh springer spani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85" y="3967843"/>
            <a:ext cx="3249385" cy="2651498"/>
          </a:xfrm>
          <a:prstGeom prst="rect">
            <a:avLst/>
          </a:prstGeom>
        </p:spPr>
      </p:pic>
      <p:pic>
        <p:nvPicPr>
          <p:cNvPr id="14" name="Slika 13" descr="n02099712_500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79" y="1159328"/>
            <a:ext cx="2909627" cy="2787423"/>
          </a:xfrm>
          <a:prstGeom prst="rect">
            <a:avLst/>
          </a:prstGeom>
        </p:spPr>
      </p:pic>
      <p:pic>
        <p:nvPicPr>
          <p:cNvPr id="15" name="Slika 14" descr="n02099601_731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186" y="4061111"/>
            <a:ext cx="3491592" cy="232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30002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/>
              <a:t>Pregled dosadašnjih istraživanja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457200" y="1958175"/>
            <a:ext cx="4325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A4042"/>
              </a:buClr>
              <a:buSzPts val="2400"/>
              <a:buChar char="•"/>
            </a:pPr>
            <a:r>
              <a:rPr lang="hr-HR">
                <a:solidFill>
                  <a:srgbClr val="3A4042"/>
                </a:solidFill>
              </a:rPr>
              <a:t>Kaggle-ovo natjecanje Dog Breed Identification (2017.)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A4042"/>
              </a:buClr>
              <a:buSzPts val="2400"/>
              <a:buChar char="•"/>
            </a:pPr>
            <a:r>
              <a:rPr lang="hr-HR">
                <a:solidFill>
                  <a:srgbClr val="3A4042"/>
                </a:solidFill>
              </a:rPr>
              <a:t>Aussat Y., </a:t>
            </a:r>
            <a:r>
              <a:rPr lang="hr-HR" i="1">
                <a:solidFill>
                  <a:srgbClr val="3A4042"/>
                </a:solidFill>
              </a:rPr>
              <a:t>Dog Breed Identification</a:t>
            </a:r>
            <a:r>
              <a:rPr lang="hr-HR">
                <a:solidFill>
                  <a:srgbClr val="3A4042"/>
                </a:solidFill>
              </a:rPr>
              <a:t>, 2017.</a:t>
            </a:r>
            <a:endParaRPr>
              <a:solidFill>
                <a:srgbClr val="3A4042"/>
              </a:solidFill>
            </a:endParaRPr>
          </a:p>
          <a:p>
            <a:pPr marL="342900" lvl="0" indent="-304800" algn="l" rtl="0">
              <a:spcBef>
                <a:spcPts val="480"/>
              </a:spcBef>
              <a:spcAft>
                <a:spcPts val="0"/>
              </a:spcAft>
              <a:buClr>
                <a:srgbClr val="3A4042"/>
              </a:buClr>
              <a:buSzPts val="1800"/>
              <a:buChar char="•"/>
            </a:pPr>
            <a:r>
              <a:rPr lang="hr-HR">
                <a:solidFill>
                  <a:srgbClr val="3A4042"/>
                </a:solidFill>
              </a:rPr>
              <a:t>LaRow W., Mittl B., Singh V., Dog Breed Identification, 2016.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00" y="2210150"/>
            <a:ext cx="4175550" cy="419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75" y="5207554"/>
            <a:ext cx="3220550" cy="15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457200" y="27627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hr-HR" dirty="0"/>
              <a:t>Metodologija i plan istraživanja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457200" y="1959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hr-HR" dirty="0" err="1" smtClean="0">
                <a:solidFill>
                  <a:schemeClr val="tx1"/>
                </a:solidFill>
              </a:rPr>
              <a:t>pre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 err="1" smtClean="0">
                <a:solidFill>
                  <a:schemeClr val="tx1"/>
                </a:solidFill>
              </a:rPr>
              <a:t>trained</a:t>
            </a:r>
            <a:r>
              <a:rPr lang="hr-HR" dirty="0" smtClean="0">
                <a:solidFill>
                  <a:schemeClr val="tx1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modeli:</a:t>
            </a:r>
          </a:p>
          <a:p>
            <a:pPr lvl="1" fontAlgn="base"/>
            <a:r>
              <a:rPr lang="hr-HR" sz="2400" dirty="0" smtClean="0">
                <a:solidFill>
                  <a:schemeClr val="tx1"/>
                </a:solidFill>
              </a:rPr>
              <a:t>ResNet50</a:t>
            </a:r>
          </a:p>
          <a:p>
            <a:pPr lvl="1" fontAlgn="base"/>
            <a:r>
              <a:rPr lang="hr-HR" sz="2400" dirty="0" smtClean="0">
                <a:solidFill>
                  <a:schemeClr val="tx1"/>
                </a:solidFill>
              </a:rPr>
              <a:t>VGG16</a:t>
            </a:r>
          </a:p>
          <a:p>
            <a:pPr lvl="1" fontAlgn="base"/>
            <a:r>
              <a:rPr lang="hr-HR" sz="2400" dirty="0" err="1" smtClean="0">
                <a:solidFill>
                  <a:schemeClr val="tx1"/>
                </a:solidFill>
              </a:rPr>
              <a:t>Xception</a:t>
            </a:r>
            <a:endParaRPr lang="hr-HR" sz="2400" dirty="0" smtClean="0">
              <a:solidFill>
                <a:schemeClr val="tx1"/>
              </a:solidFill>
            </a:endParaRPr>
          </a:p>
          <a:p>
            <a:pPr lvl="1" fontAlgn="base"/>
            <a:r>
              <a:rPr lang="hr-HR" sz="2400" dirty="0" err="1" smtClean="0">
                <a:solidFill>
                  <a:schemeClr val="tx1"/>
                </a:solidFill>
              </a:rPr>
              <a:t>Inception</a:t>
            </a:r>
            <a:endParaRPr lang="hr-HR" sz="2400" dirty="0" smtClean="0">
              <a:solidFill>
                <a:schemeClr val="tx1"/>
              </a:solidFill>
            </a:endParaRPr>
          </a:p>
          <a:p>
            <a:pPr fontAlgn="base"/>
            <a:r>
              <a:rPr lang="hr-HR" dirty="0" smtClean="0">
                <a:solidFill>
                  <a:schemeClr val="tx1"/>
                </a:solidFill>
              </a:rPr>
              <a:t>logistička </a:t>
            </a:r>
            <a:r>
              <a:rPr lang="hr-HR" dirty="0" smtClean="0">
                <a:solidFill>
                  <a:schemeClr val="tx1"/>
                </a:solidFill>
              </a:rPr>
              <a:t>regresija</a:t>
            </a:r>
          </a:p>
          <a:p>
            <a:pPr fontAlgn="base"/>
            <a:r>
              <a:rPr lang="hr-HR" dirty="0" smtClean="0">
                <a:solidFill>
                  <a:schemeClr val="tx1"/>
                </a:solidFill>
              </a:rPr>
              <a:t>testiranje </a:t>
            </a:r>
            <a:r>
              <a:rPr lang="hr-HR" dirty="0" smtClean="0">
                <a:solidFill>
                  <a:schemeClr val="tx1"/>
                </a:solidFill>
              </a:rPr>
              <a:t>s manjim brojem pasmina</a:t>
            </a:r>
            <a:endParaRPr lang="hr-HR" dirty="0">
              <a:solidFill>
                <a:schemeClr val="tx1"/>
              </a:solidFill>
            </a:endParaRPr>
          </a:p>
        </p:txBody>
      </p:sp>
      <p:pic>
        <p:nvPicPr>
          <p:cNvPr id="4098" name="Picture 2" descr="Slikovni rezultat za istraÅ¾ivanje trÅ¾iÅ¡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436" y="2021795"/>
            <a:ext cx="4730564" cy="2158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1187625" y="2188298"/>
            <a:ext cx="676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HVALA</a:t>
            </a:r>
            <a:r>
              <a:rPr lang="hr-HR" sz="8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!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148"/>
            <a:ext cx="8839200" cy="17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13798"/>
            <a:ext cx="8839203" cy="237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zvršno">
  <a:themeElements>
    <a:clrScheme name="Izvršn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516</Words>
  <PresentationFormat>Prikaz na zaslonu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2" baseType="lpstr">
      <vt:lpstr>Arial</vt:lpstr>
      <vt:lpstr>Palatino Linotype</vt:lpstr>
      <vt:lpstr>Century Gothic</vt:lpstr>
      <vt:lpstr>Courier New</vt:lpstr>
      <vt:lpstr>Izvršno</vt:lpstr>
      <vt:lpstr>Određivanje pasmine pasa</vt:lpstr>
      <vt:lpstr>Opis problema</vt:lpstr>
      <vt:lpstr>Cilj istraživanja </vt:lpstr>
      <vt:lpstr>Hipoteze istraživanja </vt:lpstr>
      <vt:lpstr>Pregled dosadašnjih istraživanja</vt:lpstr>
      <vt:lpstr>Metodologija i plan istraživanja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Određivanje pasmine pasa</dc:title>
  <dc:creator>Iva</dc:creator>
  <cp:lastModifiedBy>Sever</cp:lastModifiedBy>
  <cp:revision>4</cp:revision>
  <dcterms:modified xsi:type="dcterms:W3CDTF">2019-04-28T23:45:53Z</dcterms:modified>
</cp:coreProperties>
</file>