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sldIdLst>
    <p:sldId id="256" r:id="rId2"/>
    <p:sldId id="257" r:id="rId3"/>
    <p:sldId id="284" r:id="rId4"/>
    <p:sldId id="258" r:id="rId5"/>
    <p:sldId id="259" r:id="rId6"/>
    <p:sldId id="260" r:id="rId7"/>
    <p:sldId id="280" r:id="rId8"/>
    <p:sldId id="281" r:id="rId9"/>
    <p:sldId id="282" r:id="rId10"/>
    <p:sldId id="283" r:id="rId11"/>
    <p:sldId id="261" r:id="rId12"/>
    <p:sldId id="266" r:id="rId13"/>
    <p:sldId id="267" r:id="rId14"/>
    <p:sldId id="269" r:id="rId15"/>
    <p:sldId id="270" r:id="rId16"/>
    <p:sldId id="271" r:id="rId17"/>
    <p:sldId id="272" r:id="rId18"/>
    <p:sldId id="273" r:id="rId19"/>
    <p:sldId id="275" r:id="rId20"/>
    <p:sldId id="277" r:id="rId21"/>
    <p:sldId id="278" r:id="rId22"/>
    <p:sldId id="279" r:id="rId23"/>
    <p:sldId id="276"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9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FB3BAF-7D7A-4C1E-BC50-6FE77D6B86AB}" type="datetimeFigureOut">
              <a:rPr lang="en-US" smtClean="0"/>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B7C72-DA45-48FD-A8F7-F5433B924208}" type="slidenum">
              <a:rPr lang="en-US" smtClean="0"/>
              <a:t>‹#›</a:t>
            </a:fld>
            <a:endParaRPr lang="en-US"/>
          </a:p>
        </p:txBody>
      </p:sp>
    </p:spTree>
    <p:extLst>
      <p:ext uri="{BB962C8B-B14F-4D97-AF65-F5344CB8AC3E}">
        <p14:creationId xmlns:p14="http://schemas.microsoft.com/office/powerpoint/2010/main" val="249395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11D97E-9DAA-4946-869D-1297E926D052}"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11D97E-9DAA-4946-869D-1297E926D052}"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11D97E-9DAA-4946-869D-1297E926D052}"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11D97E-9DAA-4946-869D-1297E926D052}"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491DDB-0098-45AB-9823-34FE58F22BE0}" type="slidenum">
              <a:rPr lang="en-SG" smtClean="0"/>
              <a:pPr/>
              <a:t>14</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11/6/2017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11/6/2017</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5 Ray Tracing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0408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Possibilities of Intersection</a:t>
            </a:r>
            <a:endParaRPr lang="en-US" dirty="0"/>
          </a:p>
        </p:txBody>
      </p:sp>
      <p:sp>
        <p:nvSpPr>
          <p:cNvPr id="3" name="Content Placeholder 2"/>
          <p:cNvSpPr>
            <a:spLocks noGrp="1"/>
          </p:cNvSpPr>
          <p:nvPr>
            <p:ph idx="1"/>
          </p:nvPr>
        </p:nvSpPr>
        <p:spPr/>
        <p:txBody>
          <a:bodyPr/>
          <a:lstStyle/>
          <a:p>
            <a:r>
              <a:rPr lang="en-US" dirty="0" smtClean="0"/>
              <a:t>If </a:t>
            </a:r>
            <a:r>
              <a:rPr lang="en-US" dirty="0" err="1" smtClean="0"/>
              <a:t>Eqn</a:t>
            </a:r>
            <a:r>
              <a:rPr lang="en-US" dirty="0" smtClean="0"/>
              <a:t> (3) has </a:t>
            </a:r>
          </a:p>
          <a:p>
            <a:pPr lvl="1"/>
            <a:r>
              <a:rPr lang="en-US" dirty="0"/>
              <a:t>Imaginary roots :  no intersection.</a:t>
            </a:r>
          </a:p>
          <a:p>
            <a:pPr lvl="1"/>
            <a:r>
              <a:rPr lang="en-US" dirty="0" smtClean="0"/>
              <a:t>2 roots :  </a:t>
            </a:r>
            <a:r>
              <a:rPr lang="en-US" u="sng" dirty="0" smtClean="0"/>
              <a:t>smaller positive root</a:t>
            </a:r>
            <a:r>
              <a:rPr lang="en-US" dirty="0" smtClean="0"/>
              <a:t> gives the nearer intersection.  </a:t>
            </a:r>
          </a:p>
          <a:p>
            <a:pPr lvl="2"/>
            <a:r>
              <a:rPr lang="en-US" dirty="0"/>
              <a:t>All negative root(s):  intersection(s) are behind ray origin. (Also considered as no intersection</a:t>
            </a:r>
            <a:r>
              <a:rPr lang="en-US" dirty="0" smtClean="0"/>
              <a:t>.)</a:t>
            </a:r>
          </a:p>
          <a:p>
            <a:pPr lvl="1"/>
            <a:r>
              <a:rPr lang="en-US" dirty="0" smtClean="0"/>
              <a:t>1 root :  the ray is tangential to the sphere.  Consider no intersection.</a:t>
            </a:r>
            <a:endParaRPr lang="en-US" dirty="0"/>
          </a:p>
        </p:txBody>
      </p:sp>
    </p:spTree>
    <p:extLst>
      <p:ext uri="{BB962C8B-B14F-4D97-AF65-F5344CB8AC3E}">
        <p14:creationId xmlns:p14="http://schemas.microsoft.com/office/powerpoint/2010/main" val="289466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smtClean="0"/>
              <a:t>Computing </a:t>
            </a:r>
            <a:r>
              <a:rPr lang="en-US" dirty="0"/>
              <a:t>the </a:t>
            </a:r>
            <a:r>
              <a:rPr lang="en-US" dirty="0" smtClean="0"/>
              <a:t>intersection </a:t>
            </a:r>
            <a:r>
              <a:rPr lang="en-US" dirty="0"/>
              <a:t>with all objects</a:t>
            </a:r>
            <a:r>
              <a:rPr lang="en-US" dirty="0" smtClean="0"/>
              <a:t>.</a:t>
            </a:r>
          </a:p>
          <a:p>
            <a:r>
              <a:rPr lang="en-US" dirty="0"/>
              <a:t>Uncomment the for loop in the code and it should compute the intersections for all the four spheres in the scene. And it should produce the four white </a:t>
            </a:r>
            <a:r>
              <a:rPr lang="en-US" dirty="0" smtClean="0"/>
              <a:t>spheres</a:t>
            </a:r>
            <a:endParaRPr lang="en-US" dirty="0"/>
          </a:p>
        </p:txBody>
      </p:sp>
      <p:pic>
        <p:nvPicPr>
          <p:cNvPr id="4" name="Picture 3" descr="D:\courses\CS3241 NEW\Labs\ray tracing testbed\Scene0blackandwhite.PNG"/>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419600"/>
            <a:ext cx="3200400" cy="2137410"/>
          </a:xfrm>
          <a:prstGeom prst="rect">
            <a:avLst/>
          </a:prstGeom>
          <a:noFill/>
          <a:ln>
            <a:noFill/>
          </a:ln>
        </p:spPr>
      </p:pic>
    </p:spTree>
    <p:extLst>
      <p:ext uri="{BB962C8B-B14F-4D97-AF65-F5344CB8AC3E}">
        <p14:creationId xmlns:p14="http://schemas.microsoft.com/office/powerpoint/2010/main" val="3774878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a:t>Next, assign each pixel of the spheres with the ambient color of the spheres. You can access the ambient colors by </a:t>
            </a:r>
            <a:r>
              <a:rPr lang="en-US" dirty="0" err="1"/>
              <a:t>objList</a:t>
            </a:r>
            <a:r>
              <a:rPr lang="en-US" dirty="0"/>
              <a:t>[0]-&gt;</a:t>
            </a:r>
            <a:r>
              <a:rPr lang="en-US" dirty="0" err="1"/>
              <a:t>ambiantReflection</a:t>
            </a:r>
            <a:r>
              <a:rPr lang="en-US" dirty="0"/>
              <a:t>[</a:t>
            </a:r>
            <a:r>
              <a:rPr lang="en-US" dirty="0" err="1"/>
              <a:t>i</a:t>
            </a:r>
            <a:r>
              <a:rPr lang="en-US" dirty="0"/>
              <a:t>] with </a:t>
            </a:r>
            <a:r>
              <a:rPr lang="en-US" dirty="0" err="1"/>
              <a:t>i</a:t>
            </a:r>
            <a:r>
              <a:rPr lang="en-US" dirty="0"/>
              <a:t> is the different RGB values. And you will produce the color balls </a:t>
            </a:r>
            <a:r>
              <a:rPr lang="en-US" dirty="0" smtClean="0"/>
              <a:t>like this</a:t>
            </a:r>
            <a:endParaRPr lang="en-US" dirty="0"/>
          </a:p>
        </p:txBody>
      </p:sp>
      <p:pic>
        <p:nvPicPr>
          <p:cNvPr id="4" name="Picture 3" descr="D:\courses\CS3241 NEW\Labs\ray tracing testbed\Scene0AmbientFull.PNG"/>
          <p:cNvPicPr/>
          <p:nvPr/>
        </p:nvPicPr>
        <p:blipFill>
          <a:blip r:embed="rId2">
            <a:extLst>
              <a:ext uri="{28A0092B-C50C-407E-A947-70E740481C1C}">
                <a14:useLocalDpi xmlns:a14="http://schemas.microsoft.com/office/drawing/2010/main" val="0"/>
              </a:ext>
            </a:extLst>
          </a:blip>
          <a:srcRect/>
          <a:stretch>
            <a:fillRect/>
          </a:stretch>
        </p:blipFill>
        <p:spPr bwMode="auto">
          <a:xfrm>
            <a:off x="4873487" y="4465983"/>
            <a:ext cx="3202940" cy="2133600"/>
          </a:xfrm>
          <a:prstGeom prst="rect">
            <a:avLst/>
          </a:prstGeom>
          <a:noFill/>
          <a:ln>
            <a:noFill/>
          </a:ln>
        </p:spPr>
      </p:pic>
    </p:spTree>
    <p:extLst>
      <p:ext uri="{BB962C8B-B14F-4D97-AF65-F5344CB8AC3E}">
        <p14:creationId xmlns:p14="http://schemas.microsoft.com/office/powerpoint/2010/main" val="3609192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a:t>
            </a:r>
            <a:r>
              <a:rPr lang="en-US" dirty="0" smtClean="0"/>
              <a:t>Illumination</a:t>
            </a:r>
            <a:endParaRPr lang="en-US" dirty="0"/>
          </a:p>
        </p:txBody>
      </p:sp>
      <p:sp>
        <p:nvSpPr>
          <p:cNvPr id="3" name="Content Placeholder 2"/>
          <p:cNvSpPr>
            <a:spLocks noGrp="1"/>
          </p:cNvSpPr>
          <p:nvPr>
            <p:ph idx="1"/>
          </p:nvPr>
        </p:nvSpPr>
        <p:spPr/>
        <p:txBody>
          <a:bodyPr/>
          <a:lstStyle/>
          <a:p>
            <a:r>
              <a:rPr lang="en-US" dirty="0"/>
              <a:t>Compute </a:t>
            </a:r>
            <a:r>
              <a:rPr lang="en-US" dirty="0" err="1"/>
              <a:t>Phong</a:t>
            </a:r>
            <a:r>
              <a:rPr lang="en-US" dirty="0"/>
              <a:t> Illumination Equation for the points on the sphere according to Lecture 8. </a:t>
            </a:r>
          </a:p>
          <a:p>
            <a:endParaRPr lang="en-US" dirty="0"/>
          </a:p>
        </p:txBody>
      </p:sp>
      <p:pic>
        <p:nvPicPr>
          <p:cNvPr id="4" name="Picture 3" descr="D:\courses\CS3241 NEW\Labs\ray tracing testbed\Scene0ShadingFull.PN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5676900" cy="3781425"/>
          </a:xfrm>
          <a:prstGeom prst="rect">
            <a:avLst/>
          </a:prstGeom>
          <a:noFill/>
          <a:ln>
            <a:noFill/>
          </a:ln>
        </p:spPr>
      </p:pic>
    </p:spTree>
    <p:extLst>
      <p:ext uri="{BB962C8B-B14F-4D97-AF65-F5344CB8AC3E}">
        <p14:creationId xmlns:p14="http://schemas.microsoft.com/office/powerpoint/2010/main" val="2078669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Phong Illumination Equation (PIE)</a:t>
            </a:r>
            <a:endParaRPr lang="en-SG" dirty="0"/>
          </a:p>
        </p:txBody>
      </p:sp>
      <p:sp>
        <p:nvSpPr>
          <p:cNvPr id="3" name="Content Placeholder 2"/>
          <p:cNvSpPr>
            <a:spLocks noGrp="1"/>
          </p:cNvSpPr>
          <p:nvPr>
            <p:ph idx="1"/>
          </p:nvPr>
        </p:nvSpPr>
        <p:spPr>
          <a:xfrm>
            <a:off x="457200" y="1371600"/>
            <a:ext cx="8229600" cy="4389120"/>
          </a:xfrm>
        </p:spPr>
        <p:txBody>
          <a:bodyPr/>
          <a:lstStyle/>
          <a:p>
            <a:r>
              <a:rPr lang="en-US" dirty="0" smtClean="0"/>
              <a:t>For every point on a surface, we can compute its color/intensity by the </a:t>
            </a:r>
            <a:r>
              <a:rPr lang="en-US" u="sng" dirty="0" smtClean="0">
                <a:solidFill>
                  <a:srgbClr val="FF0000"/>
                </a:solidFill>
              </a:rPr>
              <a:t>Phone Illumination Equation</a:t>
            </a:r>
            <a:r>
              <a:rPr lang="en-US" dirty="0" smtClean="0"/>
              <a:t>:</a:t>
            </a:r>
            <a:endParaRPr lang="en-SG" dirty="0"/>
          </a:p>
        </p:txBody>
      </p:sp>
      <p:graphicFrame>
        <p:nvGraphicFramePr>
          <p:cNvPr id="12290" name="Object 2"/>
          <p:cNvGraphicFramePr>
            <a:graphicFrameLocks noChangeAspect="1"/>
          </p:cNvGraphicFramePr>
          <p:nvPr/>
        </p:nvGraphicFramePr>
        <p:xfrm>
          <a:off x="31750" y="2133600"/>
          <a:ext cx="8982075" cy="1919288"/>
        </p:xfrm>
        <a:graphic>
          <a:graphicData uri="http://schemas.openxmlformats.org/presentationml/2006/ole">
            <mc:AlternateContent xmlns:mc="http://schemas.openxmlformats.org/markup-compatibility/2006">
              <mc:Choice xmlns:v="urn:schemas-microsoft-com:vml" Requires="v">
                <p:oleObj spid="_x0000_s2062" name="Equation" r:id="rId4" imgW="3327120" imgH="711000" progId="Equation.3">
                  <p:embed/>
                </p:oleObj>
              </mc:Choice>
              <mc:Fallback>
                <p:oleObj name="Equation" r:id="rId4" imgW="332712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 y="2133600"/>
                        <a:ext cx="8982075" cy="191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291" name="Picture 3"/>
          <p:cNvPicPr>
            <a:picLocks noChangeAspect="1" noChangeArrowheads="1"/>
          </p:cNvPicPr>
          <p:nvPr/>
        </p:nvPicPr>
        <p:blipFill>
          <a:blip r:embed="rId6" cstate="print"/>
          <a:srcRect r="74819"/>
          <a:stretch>
            <a:fillRect/>
          </a:stretch>
        </p:blipFill>
        <p:spPr bwMode="auto">
          <a:xfrm>
            <a:off x="152400" y="4038600"/>
            <a:ext cx="2209800" cy="2438400"/>
          </a:xfrm>
          <a:prstGeom prst="rect">
            <a:avLst/>
          </a:prstGeom>
          <a:noFill/>
          <a:ln w="9525">
            <a:noFill/>
            <a:miter lim="800000"/>
            <a:headEnd/>
            <a:tailEnd/>
          </a:ln>
        </p:spPr>
      </p:pic>
      <p:pic>
        <p:nvPicPr>
          <p:cNvPr id="13" name="Picture 3"/>
          <p:cNvPicPr>
            <a:picLocks noChangeAspect="1" noChangeArrowheads="1"/>
          </p:cNvPicPr>
          <p:nvPr/>
        </p:nvPicPr>
        <p:blipFill>
          <a:blip r:embed="rId6" cstate="print"/>
          <a:srcRect l="24313" r="51374"/>
          <a:stretch>
            <a:fillRect/>
          </a:stretch>
        </p:blipFill>
        <p:spPr bwMode="auto">
          <a:xfrm>
            <a:off x="2286000" y="4038600"/>
            <a:ext cx="2133600" cy="2438400"/>
          </a:xfrm>
          <a:prstGeom prst="rect">
            <a:avLst/>
          </a:prstGeom>
          <a:noFill/>
          <a:ln w="9525">
            <a:noFill/>
            <a:miter lim="800000"/>
            <a:headEnd/>
            <a:tailEnd/>
          </a:ln>
        </p:spPr>
      </p:pic>
      <p:pic>
        <p:nvPicPr>
          <p:cNvPr id="14" name="Picture 3"/>
          <p:cNvPicPr>
            <a:picLocks noChangeAspect="1" noChangeArrowheads="1"/>
          </p:cNvPicPr>
          <p:nvPr/>
        </p:nvPicPr>
        <p:blipFill>
          <a:blip r:embed="rId6" cstate="print"/>
          <a:srcRect l="48626" r="26193"/>
          <a:stretch>
            <a:fillRect/>
          </a:stretch>
        </p:blipFill>
        <p:spPr bwMode="auto">
          <a:xfrm>
            <a:off x="4419600" y="4038600"/>
            <a:ext cx="2209800" cy="2438400"/>
          </a:xfrm>
          <a:prstGeom prst="rect">
            <a:avLst/>
          </a:prstGeom>
          <a:noFill/>
          <a:ln w="9525">
            <a:noFill/>
            <a:miter lim="800000"/>
            <a:headEnd/>
            <a:tailEnd/>
          </a:ln>
        </p:spPr>
      </p:pic>
      <p:pic>
        <p:nvPicPr>
          <p:cNvPr id="15" name="Picture 3"/>
          <p:cNvPicPr>
            <a:picLocks noChangeAspect="1" noChangeArrowheads="1"/>
          </p:cNvPicPr>
          <p:nvPr/>
        </p:nvPicPr>
        <p:blipFill>
          <a:blip r:embed="rId6" cstate="print"/>
          <a:srcRect l="73807"/>
          <a:stretch>
            <a:fillRect/>
          </a:stretch>
        </p:blipFill>
        <p:spPr bwMode="auto">
          <a:xfrm>
            <a:off x="6629400" y="4038600"/>
            <a:ext cx="2298559" cy="2438400"/>
          </a:xfrm>
          <a:prstGeom prst="rect">
            <a:avLst/>
          </a:prstGeom>
          <a:noFill/>
          <a:ln w="9525">
            <a:noFill/>
            <a:miter lim="800000"/>
            <a:headEnd/>
            <a:tailEnd/>
          </a:ln>
        </p:spPr>
      </p:pic>
      <p:cxnSp>
        <p:nvCxnSpPr>
          <p:cNvPr id="17" name="Straight Arrow Connector 16"/>
          <p:cNvCxnSpPr/>
          <p:nvPr/>
        </p:nvCxnSpPr>
        <p:spPr>
          <a:xfrm flipH="1">
            <a:off x="2209800" y="3505200"/>
            <a:ext cx="457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114800" y="3429000"/>
            <a:ext cx="304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400800" y="34290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7000" y="6477000"/>
            <a:ext cx="6477000" cy="38100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i="1" dirty="0" smtClean="0"/>
              <a:t>Capital letters are 3 x 1 vectors and small caps are just constants</a:t>
            </a:r>
            <a:endParaRPr lang="en-US" i="1" dirty="0"/>
          </a:p>
        </p:txBody>
      </p:sp>
    </p:spTree>
    <p:extLst>
      <p:ext uri="{BB962C8B-B14F-4D97-AF65-F5344CB8AC3E}">
        <p14:creationId xmlns:p14="http://schemas.microsoft.com/office/powerpoint/2010/main" val="3773906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Ray Tracing</a:t>
            </a:r>
          </a:p>
        </p:txBody>
      </p:sp>
      <p:sp>
        <p:nvSpPr>
          <p:cNvPr id="3" name="Content Placeholder 2"/>
          <p:cNvSpPr>
            <a:spLocks noGrp="1"/>
          </p:cNvSpPr>
          <p:nvPr>
            <p:ph idx="1"/>
          </p:nvPr>
        </p:nvSpPr>
        <p:spPr/>
        <p:txBody>
          <a:bodyPr/>
          <a:lstStyle/>
          <a:p>
            <a:r>
              <a:rPr lang="en-US" dirty="0"/>
              <a:t>Finished the code by recursively tracing the ray. The recursive level should not exceed  MAX_RT_LEVEL . </a:t>
            </a:r>
            <a:endParaRPr lang="en-US" dirty="0" smtClean="0"/>
          </a:p>
          <a:p>
            <a:r>
              <a:rPr lang="en-US" dirty="0" smtClean="0"/>
              <a:t>You </a:t>
            </a:r>
            <a:r>
              <a:rPr lang="en-US" dirty="0"/>
              <a:t>can assume that a ray will not hit an object where it rebounds from. </a:t>
            </a:r>
            <a:r>
              <a:rPr lang="en-US" dirty="0" smtClean="0"/>
              <a:t>So </a:t>
            </a:r>
            <a:r>
              <a:rPr lang="en-US" dirty="0"/>
              <a:t>the variable </a:t>
            </a:r>
            <a:r>
              <a:rPr lang="en-US" dirty="0" err="1">
                <a:latin typeface="Courier New" panose="02070309020205020404" pitchFamily="49" charset="0"/>
                <a:cs typeface="Courier New" panose="02070309020205020404" pitchFamily="49" charset="0"/>
              </a:rPr>
              <a:t>fromObj</a:t>
            </a:r>
            <a:r>
              <a:rPr lang="en-US" dirty="0"/>
              <a:t> is for that purpose. If your reflection is done correctly, you should produce a picture like this. Note that the yellow sphere is supposed to be dull and have no reflection.</a:t>
            </a:r>
          </a:p>
          <a:p>
            <a:endParaRPr lang="en-US" dirty="0"/>
          </a:p>
        </p:txBody>
      </p:sp>
      <p:pic>
        <p:nvPicPr>
          <p:cNvPr id="4" name="Picture 3" descr="D:\courses\CS3241 NEW\Labs\ray tracing testbed\Scene0Full.PNG"/>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809999"/>
            <a:ext cx="3962400" cy="2699657"/>
          </a:xfrm>
          <a:prstGeom prst="rect">
            <a:avLst/>
          </a:prstGeom>
          <a:noFill/>
          <a:ln>
            <a:noFill/>
          </a:ln>
        </p:spPr>
      </p:pic>
    </p:spTree>
    <p:extLst>
      <p:ext uri="{BB962C8B-B14F-4D97-AF65-F5344CB8AC3E}">
        <p14:creationId xmlns:p14="http://schemas.microsoft.com/office/powerpoint/2010/main" val="794300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Add another scene</a:t>
            </a:r>
          </a:p>
        </p:txBody>
      </p:sp>
      <p:sp>
        <p:nvSpPr>
          <p:cNvPr id="3" name="Content Placeholder 2"/>
          <p:cNvSpPr>
            <a:spLocks noGrp="1"/>
          </p:cNvSpPr>
          <p:nvPr>
            <p:ph idx="1"/>
          </p:nvPr>
        </p:nvSpPr>
        <p:spPr/>
        <p:txBody>
          <a:bodyPr/>
          <a:lstStyle/>
          <a:p>
            <a:r>
              <a:rPr lang="en-US" dirty="0"/>
              <a:t>By pressing the letter ‘s’, another scene is rendered. Basically the algorithm should be the same and all you need to do is to change the settings.  Your job is to create another scene by changing the positions and the material properties for the objects. Try to avoid having intersecting objects.</a:t>
            </a:r>
          </a:p>
        </p:txBody>
      </p:sp>
      <p:pic>
        <p:nvPicPr>
          <p:cNvPr id="4" name="Picture 3" descr="D:\courses\CS3241 NEW\Labs\ray tracing testbed\Scene1WithOutShadow.PNG"/>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429000"/>
            <a:ext cx="4800600" cy="3186430"/>
          </a:xfrm>
          <a:prstGeom prst="rect">
            <a:avLst/>
          </a:prstGeom>
          <a:noFill/>
          <a:ln>
            <a:noFill/>
          </a:ln>
        </p:spPr>
      </p:pic>
    </p:spTree>
    <p:extLst>
      <p:ext uri="{BB962C8B-B14F-4D97-AF65-F5344CB8AC3E}">
        <p14:creationId xmlns:p14="http://schemas.microsoft.com/office/powerpoint/2010/main" val="2559586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a:t>
            </a:r>
            <a:endParaRPr lang="en-US" dirty="0"/>
          </a:p>
        </p:txBody>
      </p:sp>
      <p:sp>
        <p:nvSpPr>
          <p:cNvPr id="3" name="Content Placeholder 2"/>
          <p:cNvSpPr>
            <a:spLocks noGrp="1"/>
          </p:cNvSpPr>
          <p:nvPr>
            <p:ph idx="1"/>
          </p:nvPr>
        </p:nvSpPr>
        <p:spPr/>
        <p:txBody>
          <a:bodyPr/>
          <a:lstStyle/>
          <a:p>
            <a:r>
              <a:rPr lang="en-US" dirty="0"/>
              <a:t>You should only modify and hand in the file main.cpp. </a:t>
            </a:r>
          </a:p>
          <a:p>
            <a:endParaRPr lang="en-US" dirty="0"/>
          </a:p>
        </p:txBody>
      </p:sp>
    </p:spTree>
    <p:extLst>
      <p:ext uri="{BB962C8B-B14F-4D97-AF65-F5344CB8AC3E}">
        <p14:creationId xmlns:p14="http://schemas.microsoft.com/office/powerpoint/2010/main" val="2452539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 Suggestions</a:t>
            </a:r>
            <a:endParaRPr lang="en-US" dirty="0"/>
          </a:p>
        </p:txBody>
      </p:sp>
      <p:sp>
        <p:nvSpPr>
          <p:cNvPr id="3" name="Content Placeholder 2"/>
          <p:cNvSpPr>
            <a:spLocks noGrp="1"/>
          </p:cNvSpPr>
          <p:nvPr>
            <p:ph idx="1"/>
          </p:nvPr>
        </p:nvSpPr>
        <p:spPr/>
        <p:txBody>
          <a:bodyPr/>
          <a:lstStyle/>
          <a:p>
            <a:r>
              <a:rPr lang="en-US" dirty="0"/>
              <a:t>Add shadows</a:t>
            </a:r>
          </a:p>
        </p:txBody>
      </p:sp>
      <p:pic>
        <p:nvPicPr>
          <p:cNvPr id="4" name="Picture 3" descr="D:\courses\CS3241 NEW\Labs\ray tracing testbed\Scene1WithShadow.PN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5667375" cy="3781425"/>
          </a:xfrm>
          <a:prstGeom prst="rect">
            <a:avLst/>
          </a:prstGeom>
          <a:noFill/>
          <a:ln>
            <a:noFill/>
          </a:ln>
        </p:spPr>
      </p:pic>
    </p:spTree>
    <p:extLst>
      <p:ext uri="{BB962C8B-B14F-4D97-AF65-F5344CB8AC3E}">
        <p14:creationId xmlns:p14="http://schemas.microsoft.com/office/powerpoint/2010/main" val="1387898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 Suggestions</a:t>
            </a:r>
            <a:endParaRPr lang="en-US" dirty="0"/>
          </a:p>
        </p:txBody>
      </p:sp>
      <p:sp>
        <p:nvSpPr>
          <p:cNvPr id="3" name="Content Placeholder 2"/>
          <p:cNvSpPr>
            <a:spLocks noGrp="1"/>
          </p:cNvSpPr>
          <p:nvPr>
            <p:ph idx="1"/>
          </p:nvPr>
        </p:nvSpPr>
        <p:spPr/>
        <p:txBody>
          <a:bodyPr/>
          <a:lstStyle/>
          <a:p>
            <a:r>
              <a:rPr lang="en-US" dirty="0" smtClean="0"/>
              <a:t>Add another type of objects</a:t>
            </a:r>
          </a:p>
          <a:p>
            <a:pPr lvl="1"/>
            <a:r>
              <a:rPr lang="en-US" dirty="0" smtClean="0"/>
              <a:t>E.g. how to add a plane</a:t>
            </a:r>
            <a:endParaRPr lang="en-US" dirty="0"/>
          </a:p>
        </p:txBody>
      </p:sp>
      <p:pic>
        <p:nvPicPr>
          <p:cNvPr id="3074" name="Picture 2" descr="D:\courses\CS3241 NEW\Labs\ray tracing testbed\Scene2With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37361"/>
            <a:ext cx="56388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744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Goal</a:t>
            </a:r>
            <a:endParaRPr lang="en-US" dirty="0"/>
          </a:p>
        </p:txBody>
      </p:sp>
      <p:sp>
        <p:nvSpPr>
          <p:cNvPr id="2" name="Content Placeholder 1"/>
          <p:cNvSpPr>
            <a:spLocks noGrp="1"/>
          </p:cNvSpPr>
          <p:nvPr>
            <p:ph idx="1"/>
          </p:nvPr>
        </p:nvSpPr>
        <p:spPr/>
        <p:txBody>
          <a:bodyPr/>
          <a:lstStyle/>
          <a:p>
            <a:r>
              <a:rPr lang="en-US" dirty="0" smtClean="0"/>
              <a:t>To construct a ray tracer to generate global illumination effects</a:t>
            </a:r>
          </a:p>
          <a:p>
            <a:pPr lvl="1"/>
            <a:r>
              <a:rPr lang="en-US" dirty="0" smtClean="0"/>
              <a:t>E.g. reflection, shadow, etc.</a:t>
            </a:r>
            <a:endParaRPr lang="en-US" dirty="0"/>
          </a:p>
        </p:txBody>
      </p:sp>
      <p:pic>
        <p:nvPicPr>
          <p:cNvPr id="1026" name="Picture 2" descr="D:\courses\CS3241 NEW\Labs\ray tracing testbed\Scene2With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95600"/>
            <a:ext cx="56388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537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a:t>
            </a:r>
            <a:endParaRPr lang="en-US" dirty="0"/>
          </a:p>
        </p:txBody>
      </p:sp>
      <p:sp>
        <p:nvSpPr>
          <p:cNvPr id="3" name="Content Placeholder 2"/>
          <p:cNvSpPr>
            <a:spLocks noGrp="1"/>
          </p:cNvSpPr>
          <p:nvPr>
            <p:ph idx="1"/>
          </p:nvPr>
        </p:nvSpPr>
        <p:spPr/>
        <p:txBody>
          <a:bodyPr/>
          <a:lstStyle/>
          <a:p>
            <a:r>
              <a:rPr lang="en-US" dirty="0" smtClean="0"/>
              <a:t>Sphere is a inherited class from the class </a:t>
            </a:r>
            <a:r>
              <a:rPr lang="en-US" dirty="0" err="1" smtClean="0"/>
              <a:t>RTObjects</a:t>
            </a:r>
            <a:r>
              <a:rPr lang="en-US" dirty="0" smtClean="0"/>
              <a:t>.</a:t>
            </a:r>
          </a:p>
          <a:p>
            <a:r>
              <a:rPr lang="en-US" dirty="0" smtClean="0"/>
              <a:t>You can create another class by the same method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4" name="TextBox 3"/>
          <p:cNvSpPr txBox="1"/>
          <p:nvPr/>
        </p:nvSpPr>
        <p:spPr>
          <a:xfrm>
            <a:off x="457200" y="2628774"/>
            <a:ext cx="7239000"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solidFill>
                  <a:srgbClr val="0000FF"/>
                </a:solidFill>
                <a:latin typeface="Consolas"/>
              </a:rPr>
              <a:t>class</a:t>
            </a:r>
            <a:r>
              <a:rPr lang="en-US" dirty="0">
                <a:solidFill>
                  <a:srgbClr val="000000"/>
                </a:solidFill>
                <a:latin typeface="Consolas"/>
              </a:rPr>
              <a:t> </a:t>
            </a:r>
            <a:r>
              <a:rPr lang="en-US" dirty="0">
                <a:solidFill>
                  <a:srgbClr val="2B91AF"/>
                </a:solidFill>
                <a:latin typeface="Consolas"/>
              </a:rPr>
              <a:t>Plane</a:t>
            </a:r>
            <a:r>
              <a:rPr lang="en-US" dirty="0">
                <a:solidFill>
                  <a:srgbClr val="000000"/>
                </a:solidFill>
                <a:latin typeface="Consolas"/>
              </a:rPr>
              <a:t> : </a:t>
            </a:r>
            <a:r>
              <a:rPr lang="en-US" dirty="0">
                <a:solidFill>
                  <a:srgbClr val="0000FF"/>
                </a:solidFill>
                <a:latin typeface="Consolas"/>
              </a:rPr>
              <a:t>public</a:t>
            </a:r>
            <a:r>
              <a:rPr lang="en-US" dirty="0">
                <a:solidFill>
                  <a:srgbClr val="000000"/>
                </a:solidFill>
                <a:latin typeface="Consolas"/>
              </a:rPr>
              <a:t> </a:t>
            </a:r>
            <a:r>
              <a:rPr lang="en-US" dirty="0" err="1">
                <a:solidFill>
                  <a:srgbClr val="2B91AF"/>
                </a:solidFill>
                <a:latin typeface="Consolas"/>
              </a:rPr>
              <a:t>RtObject</a:t>
            </a:r>
            <a:r>
              <a:rPr lang="en-US" dirty="0">
                <a:solidFill>
                  <a:srgbClr val="000000"/>
                </a:solidFill>
                <a:latin typeface="Consolas"/>
              </a:rPr>
              <a:t> {</a:t>
            </a:r>
          </a:p>
          <a:p>
            <a:r>
              <a:rPr lang="en-US" dirty="0">
                <a:solidFill>
                  <a:srgbClr val="008000"/>
                </a:solidFill>
                <a:latin typeface="Consolas"/>
              </a:rPr>
              <a:t>// the plane of any point v such that v . n = d</a:t>
            </a:r>
            <a:endParaRPr lang="en-US" dirty="0">
              <a:solidFill>
                <a:srgbClr val="000000"/>
              </a:solidFill>
              <a:latin typeface="Consolas"/>
            </a:endParaRPr>
          </a:p>
          <a:p>
            <a:r>
              <a:rPr lang="en-US" dirty="0" smtClean="0">
                <a:solidFill>
                  <a:srgbClr val="000000"/>
                </a:solidFill>
                <a:latin typeface="Consolas"/>
              </a:rPr>
              <a:t>  Vector3 </a:t>
            </a:r>
            <a:r>
              <a:rPr lang="en-US" dirty="0">
                <a:solidFill>
                  <a:srgbClr val="000000"/>
                </a:solidFill>
                <a:latin typeface="Consolas"/>
              </a:rPr>
              <a:t>n_;</a:t>
            </a:r>
          </a:p>
          <a:p>
            <a:r>
              <a:rPr lang="en-US" dirty="0" smtClean="0">
                <a:solidFill>
                  <a:srgbClr val="0000FF"/>
                </a:solidFill>
                <a:latin typeface="Consolas"/>
              </a:rPr>
              <a:t>  double</a:t>
            </a:r>
            <a:r>
              <a:rPr lang="en-US" dirty="0" smtClean="0">
                <a:solidFill>
                  <a:srgbClr val="000000"/>
                </a:solidFill>
                <a:latin typeface="Consolas"/>
              </a:rPr>
              <a:t> </a:t>
            </a:r>
            <a:r>
              <a:rPr lang="en-US" dirty="0">
                <a:solidFill>
                  <a:srgbClr val="000000"/>
                </a:solidFill>
                <a:latin typeface="Consolas"/>
              </a:rPr>
              <a:t>d_;</a:t>
            </a:r>
          </a:p>
          <a:p>
            <a:r>
              <a:rPr lang="en-US" dirty="0">
                <a:solidFill>
                  <a:srgbClr val="0000FF"/>
                </a:solidFill>
                <a:latin typeface="Consolas"/>
              </a:rPr>
              <a:t>public</a:t>
            </a:r>
            <a:r>
              <a:rPr lang="en-US" dirty="0">
                <a:solidFill>
                  <a:srgbClr val="000000"/>
                </a:solidFill>
                <a:latin typeface="Consolas"/>
              </a:rPr>
              <a:t>:</a:t>
            </a:r>
          </a:p>
          <a:p>
            <a:r>
              <a:rPr lang="pt-BR" dirty="0" smtClean="0">
                <a:solidFill>
                  <a:srgbClr val="000000"/>
                </a:solidFill>
                <a:latin typeface="Consolas"/>
              </a:rPr>
              <a:t>  Plane(Vector3 </a:t>
            </a:r>
            <a:r>
              <a:rPr lang="pt-BR" dirty="0">
                <a:solidFill>
                  <a:srgbClr val="808080"/>
                </a:solidFill>
                <a:latin typeface="Consolas"/>
              </a:rPr>
              <a:t>n</a:t>
            </a:r>
            <a:r>
              <a:rPr lang="pt-BR" dirty="0">
                <a:solidFill>
                  <a:srgbClr val="000000"/>
                </a:solidFill>
                <a:latin typeface="Consolas"/>
              </a:rPr>
              <a:t>, </a:t>
            </a:r>
            <a:r>
              <a:rPr lang="pt-BR" dirty="0">
                <a:solidFill>
                  <a:srgbClr val="0000FF"/>
                </a:solidFill>
                <a:latin typeface="Consolas"/>
              </a:rPr>
              <a:t>double</a:t>
            </a:r>
            <a:r>
              <a:rPr lang="pt-BR" dirty="0">
                <a:solidFill>
                  <a:srgbClr val="000000"/>
                </a:solidFill>
                <a:latin typeface="Consolas"/>
              </a:rPr>
              <a:t> </a:t>
            </a:r>
            <a:r>
              <a:rPr lang="pt-BR" dirty="0">
                <a:solidFill>
                  <a:srgbClr val="808080"/>
                </a:solidFill>
                <a:latin typeface="Consolas"/>
              </a:rPr>
              <a:t>d</a:t>
            </a:r>
            <a:r>
              <a:rPr lang="pt-BR" dirty="0">
                <a:solidFill>
                  <a:srgbClr val="000000"/>
                </a:solidFill>
                <a:latin typeface="Consolas"/>
              </a:rPr>
              <a:t>) { n_ = </a:t>
            </a:r>
            <a:r>
              <a:rPr lang="pt-BR" dirty="0">
                <a:solidFill>
                  <a:srgbClr val="808080"/>
                </a:solidFill>
                <a:latin typeface="Consolas"/>
              </a:rPr>
              <a:t>n</a:t>
            </a:r>
            <a:r>
              <a:rPr lang="pt-BR" dirty="0">
                <a:solidFill>
                  <a:srgbClr val="000000"/>
                </a:solidFill>
                <a:latin typeface="Consolas"/>
              </a:rPr>
              <a:t>; d_ = </a:t>
            </a:r>
            <a:r>
              <a:rPr lang="pt-BR" dirty="0">
                <a:solidFill>
                  <a:srgbClr val="808080"/>
                </a:solidFill>
                <a:latin typeface="Consolas"/>
              </a:rPr>
              <a:t>d</a:t>
            </a:r>
            <a:r>
              <a:rPr lang="pt-BR" dirty="0">
                <a:solidFill>
                  <a:srgbClr val="000000"/>
                </a:solidFill>
                <a:latin typeface="Consolas"/>
              </a:rPr>
              <a:t>; };</a:t>
            </a:r>
          </a:p>
          <a:p>
            <a:r>
              <a:rPr lang="pt-BR" dirty="0" smtClean="0">
                <a:solidFill>
                  <a:srgbClr val="0000FF"/>
                </a:solidFill>
                <a:latin typeface="Consolas"/>
              </a:rPr>
              <a:t>  void</a:t>
            </a:r>
            <a:r>
              <a:rPr lang="pt-BR" dirty="0" smtClean="0">
                <a:solidFill>
                  <a:srgbClr val="000000"/>
                </a:solidFill>
                <a:latin typeface="Consolas"/>
              </a:rPr>
              <a:t> </a:t>
            </a:r>
            <a:r>
              <a:rPr lang="pt-BR" dirty="0">
                <a:solidFill>
                  <a:srgbClr val="000000"/>
                </a:solidFill>
                <a:latin typeface="Consolas"/>
              </a:rPr>
              <a:t>set(Vector3 </a:t>
            </a:r>
            <a:r>
              <a:rPr lang="pt-BR" dirty="0">
                <a:solidFill>
                  <a:srgbClr val="808080"/>
                </a:solidFill>
                <a:latin typeface="Consolas"/>
              </a:rPr>
              <a:t>n</a:t>
            </a:r>
            <a:r>
              <a:rPr lang="pt-BR" dirty="0">
                <a:solidFill>
                  <a:srgbClr val="000000"/>
                </a:solidFill>
                <a:latin typeface="Consolas"/>
              </a:rPr>
              <a:t>, </a:t>
            </a:r>
            <a:r>
              <a:rPr lang="pt-BR" dirty="0">
                <a:solidFill>
                  <a:srgbClr val="0000FF"/>
                </a:solidFill>
                <a:latin typeface="Consolas"/>
              </a:rPr>
              <a:t>double</a:t>
            </a:r>
            <a:r>
              <a:rPr lang="pt-BR" dirty="0">
                <a:solidFill>
                  <a:srgbClr val="000000"/>
                </a:solidFill>
                <a:latin typeface="Consolas"/>
              </a:rPr>
              <a:t> </a:t>
            </a:r>
            <a:r>
              <a:rPr lang="pt-BR" dirty="0">
                <a:solidFill>
                  <a:srgbClr val="808080"/>
                </a:solidFill>
                <a:latin typeface="Consolas"/>
              </a:rPr>
              <a:t>d</a:t>
            </a:r>
            <a:r>
              <a:rPr lang="pt-BR" dirty="0">
                <a:solidFill>
                  <a:srgbClr val="000000"/>
                </a:solidFill>
                <a:latin typeface="Consolas"/>
              </a:rPr>
              <a:t>) { n_ = </a:t>
            </a:r>
            <a:r>
              <a:rPr lang="pt-BR" dirty="0">
                <a:solidFill>
                  <a:srgbClr val="808080"/>
                </a:solidFill>
                <a:latin typeface="Consolas"/>
              </a:rPr>
              <a:t>n</a:t>
            </a:r>
            <a:r>
              <a:rPr lang="pt-BR" dirty="0">
                <a:solidFill>
                  <a:srgbClr val="000000"/>
                </a:solidFill>
                <a:latin typeface="Consolas"/>
              </a:rPr>
              <a:t>; d_ = </a:t>
            </a:r>
            <a:r>
              <a:rPr lang="pt-BR" dirty="0">
                <a:solidFill>
                  <a:srgbClr val="808080"/>
                </a:solidFill>
                <a:latin typeface="Consolas"/>
              </a:rPr>
              <a:t>d</a:t>
            </a:r>
            <a:r>
              <a:rPr lang="pt-BR" dirty="0">
                <a:solidFill>
                  <a:srgbClr val="000000"/>
                </a:solidFill>
                <a:latin typeface="Consolas"/>
              </a:rPr>
              <a:t>; };</a:t>
            </a:r>
          </a:p>
          <a:p>
            <a:r>
              <a:rPr lang="en-US" dirty="0" smtClean="0">
                <a:solidFill>
                  <a:srgbClr val="0000FF"/>
                </a:solidFill>
                <a:latin typeface="Consolas"/>
              </a:rPr>
              <a:t>  double</a:t>
            </a:r>
            <a:r>
              <a:rPr lang="en-US" dirty="0" smtClean="0">
                <a:solidFill>
                  <a:srgbClr val="000000"/>
                </a:solidFill>
                <a:latin typeface="Consolas"/>
              </a:rPr>
              <a:t> </a:t>
            </a:r>
            <a:r>
              <a:rPr lang="en-US" dirty="0" err="1">
                <a:solidFill>
                  <a:srgbClr val="000000"/>
                </a:solidFill>
                <a:latin typeface="Consolas"/>
              </a:rPr>
              <a:t>intersectWithRay</a:t>
            </a:r>
            <a:r>
              <a:rPr lang="en-US" dirty="0">
                <a:solidFill>
                  <a:srgbClr val="000000"/>
                </a:solidFill>
                <a:latin typeface="Consolas"/>
              </a:rPr>
              <a:t>(</a:t>
            </a:r>
            <a:r>
              <a:rPr lang="en-US" dirty="0">
                <a:solidFill>
                  <a:srgbClr val="2B91AF"/>
                </a:solidFill>
                <a:latin typeface="Consolas"/>
              </a:rPr>
              <a:t>Ray</a:t>
            </a:r>
            <a:r>
              <a:rPr lang="en-US" dirty="0">
                <a:solidFill>
                  <a:srgbClr val="000000"/>
                </a:solidFill>
                <a:latin typeface="Consolas"/>
              </a:rPr>
              <a:t>, Vector3&amp; </a:t>
            </a:r>
            <a:r>
              <a:rPr lang="en-US" dirty="0" err="1">
                <a:solidFill>
                  <a:srgbClr val="808080"/>
                </a:solidFill>
                <a:latin typeface="Consolas"/>
              </a:rPr>
              <a:t>pos</a:t>
            </a:r>
            <a:r>
              <a:rPr lang="en-US" dirty="0">
                <a:solidFill>
                  <a:srgbClr val="000000"/>
                </a:solidFill>
                <a:latin typeface="Consolas"/>
              </a:rPr>
              <a:t>, </a:t>
            </a:r>
            <a:endParaRPr lang="en-US" dirty="0" smtClean="0">
              <a:solidFill>
                <a:srgbClr val="000000"/>
              </a:solidFill>
              <a:latin typeface="Consolas"/>
            </a:endParaRPr>
          </a:p>
          <a:p>
            <a:r>
              <a:rPr lang="en-US" dirty="0">
                <a:solidFill>
                  <a:srgbClr val="000000"/>
                </a:solidFill>
                <a:latin typeface="Consolas"/>
              </a:rPr>
              <a:t> </a:t>
            </a:r>
            <a:r>
              <a:rPr lang="en-US" dirty="0" smtClean="0">
                <a:solidFill>
                  <a:srgbClr val="000000"/>
                </a:solidFill>
                <a:latin typeface="Consolas"/>
              </a:rPr>
              <a:t>                         Vector3</a:t>
            </a:r>
            <a:r>
              <a:rPr lang="en-US" dirty="0">
                <a:solidFill>
                  <a:srgbClr val="000000"/>
                </a:solidFill>
                <a:latin typeface="Consolas"/>
              </a:rPr>
              <a:t>&amp; </a:t>
            </a:r>
            <a:r>
              <a:rPr lang="en-US" dirty="0">
                <a:solidFill>
                  <a:srgbClr val="808080"/>
                </a:solidFill>
                <a:latin typeface="Consolas"/>
              </a:rPr>
              <a:t>normal</a:t>
            </a:r>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62634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a:t>
            </a:r>
            <a:endParaRPr lang="en-US" dirty="0"/>
          </a:p>
        </p:txBody>
      </p:sp>
      <p:sp>
        <p:nvSpPr>
          <p:cNvPr id="3" name="Content Placeholder 2"/>
          <p:cNvSpPr>
            <a:spLocks noGrp="1"/>
          </p:cNvSpPr>
          <p:nvPr>
            <p:ph idx="1"/>
          </p:nvPr>
        </p:nvSpPr>
        <p:spPr/>
        <p:txBody>
          <a:bodyPr/>
          <a:lstStyle/>
          <a:p>
            <a:r>
              <a:rPr lang="en-US" dirty="0" smtClean="0"/>
              <a:t>And because the function is virtual. You just need to implement the version for the plane</a:t>
            </a:r>
            <a:endParaRPr lang="en-US" dirty="0"/>
          </a:p>
        </p:txBody>
      </p:sp>
      <p:sp>
        <p:nvSpPr>
          <p:cNvPr id="4" name="TextBox 3"/>
          <p:cNvSpPr txBox="1"/>
          <p:nvPr/>
        </p:nvSpPr>
        <p:spPr>
          <a:xfrm>
            <a:off x="304800" y="2487881"/>
            <a:ext cx="7696200" cy="403187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a:solidFill>
                  <a:srgbClr val="0000FF"/>
                </a:solidFill>
                <a:latin typeface="Consolas"/>
              </a:rPr>
              <a:t>double</a:t>
            </a:r>
            <a:r>
              <a:rPr lang="en-US" sz="1600" dirty="0">
                <a:solidFill>
                  <a:srgbClr val="000000"/>
                </a:solidFill>
                <a:latin typeface="Consolas"/>
              </a:rPr>
              <a:t> </a:t>
            </a:r>
            <a:r>
              <a:rPr lang="en-US" sz="1600" dirty="0">
                <a:solidFill>
                  <a:srgbClr val="2B91AF"/>
                </a:solidFill>
                <a:latin typeface="Consolas"/>
              </a:rPr>
              <a:t>Plane</a:t>
            </a:r>
            <a:r>
              <a:rPr lang="en-US" sz="1600" dirty="0">
                <a:solidFill>
                  <a:srgbClr val="000000"/>
                </a:solidFill>
                <a:latin typeface="Consolas"/>
              </a:rPr>
              <a:t>::</a:t>
            </a:r>
            <a:r>
              <a:rPr lang="en-US" sz="1600" dirty="0" err="1">
                <a:solidFill>
                  <a:srgbClr val="000000"/>
                </a:solidFill>
                <a:latin typeface="Consolas"/>
              </a:rPr>
              <a:t>intersectWithRay</a:t>
            </a:r>
            <a:r>
              <a:rPr lang="en-US" sz="1600" dirty="0">
                <a:solidFill>
                  <a:srgbClr val="000000"/>
                </a:solidFill>
                <a:latin typeface="Consolas"/>
              </a:rPr>
              <a:t>(</a:t>
            </a:r>
            <a:r>
              <a:rPr lang="en-US" sz="1600" dirty="0">
                <a:solidFill>
                  <a:srgbClr val="2B91AF"/>
                </a:solidFill>
                <a:latin typeface="Consolas"/>
              </a:rPr>
              <a:t>Ray</a:t>
            </a:r>
            <a:r>
              <a:rPr lang="en-US" sz="1600" dirty="0">
                <a:solidFill>
                  <a:srgbClr val="000000"/>
                </a:solidFill>
                <a:latin typeface="Consolas"/>
              </a:rPr>
              <a:t> </a:t>
            </a:r>
            <a:r>
              <a:rPr lang="en-US" sz="1600" dirty="0">
                <a:solidFill>
                  <a:srgbClr val="808080"/>
                </a:solidFill>
                <a:latin typeface="Consolas"/>
              </a:rPr>
              <a:t>r</a:t>
            </a:r>
            <a:r>
              <a:rPr lang="en-US" sz="1600" dirty="0">
                <a:solidFill>
                  <a:srgbClr val="000000"/>
                </a:solidFill>
                <a:latin typeface="Consolas"/>
              </a:rPr>
              <a:t>, Vector3&amp; </a:t>
            </a:r>
            <a:r>
              <a:rPr lang="en-US" sz="1600" dirty="0">
                <a:solidFill>
                  <a:srgbClr val="808080"/>
                </a:solidFill>
                <a:latin typeface="Consolas"/>
              </a:rPr>
              <a:t>intersection</a:t>
            </a:r>
            <a:r>
              <a:rPr lang="en-US" sz="1600" dirty="0">
                <a:solidFill>
                  <a:srgbClr val="000000"/>
                </a:solidFill>
                <a:latin typeface="Consolas"/>
              </a:rPr>
              <a:t>, </a:t>
            </a:r>
            <a:endParaRPr lang="en-US" sz="1600" dirty="0" smtClean="0">
              <a:solidFill>
                <a:srgbClr val="000000"/>
              </a:solidFill>
              <a:latin typeface="Consolas"/>
            </a:endParaRPr>
          </a:p>
          <a:p>
            <a:r>
              <a:rPr lang="en-US" sz="1600" dirty="0">
                <a:solidFill>
                  <a:srgbClr val="000000"/>
                </a:solidFill>
                <a:latin typeface="Consolas"/>
              </a:rPr>
              <a:t> </a:t>
            </a:r>
            <a:r>
              <a:rPr lang="en-US" sz="1600" dirty="0" smtClean="0">
                <a:solidFill>
                  <a:srgbClr val="000000"/>
                </a:solidFill>
                <a:latin typeface="Consolas"/>
              </a:rPr>
              <a:t>                                     Vector3</a:t>
            </a:r>
            <a:r>
              <a:rPr lang="en-US" sz="1600" dirty="0">
                <a:solidFill>
                  <a:srgbClr val="000000"/>
                </a:solidFill>
                <a:latin typeface="Consolas"/>
              </a:rPr>
              <a:t>&amp; </a:t>
            </a:r>
            <a:r>
              <a:rPr lang="en-US" sz="1600" dirty="0">
                <a:solidFill>
                  <a:srgbClr val="808080"/>
                </a:solidFill>
                <a:latin typeface="Consolas"/>
              </a:rPr>
              <a:t>normal</a:t>
            </a:r>
            <a:r>
              <a:rPr lang="en-US" sz="1600" dirty="0">
                <a:solidFill>
                  <a:srgbClr val="000000"/>
                </a:solidFill>
                <a:latin typeface="Consolas"/>
              </a:rPr>
              <a:t>)</a:t>
            </a:r>
          </a:p>
          <a:p>
            <a:r>
              <a:rPr lang="en-US" sz="1600" dirty="0">
                <a:solidFill>
                  <a:srgbClr val="000000"/>
                </a:solidFill>
                <a:latin typeface="Consolas"/>
              </a:rPr>
              <a:t>{</a:t>
            </a:r>
          </a:p>
          <a:p>
            <a:r>
              <a:rPr lang="en-US" sz="1600" dirty="0" smtClean="0">
                <a:solidFill>
                  <a:srgbClr val="008000"/>
                </a:solidFill>
                <a:latin typeface="Consolas"/>
              </a:rPr>
              <a:t>  // </a:t>
            </a:r>
            <a:r>
              <a:rPr lang="en-US" sz="1600" dirty="0">
                <a:solidFill>
                  <a:srgbClr val="008000"/>
                </a:solidFill>
                <a:latin typeface="Consolas"/>
              </a:rPr>
              <a:t>l(t) = </a:t>
            </a:r>
            <a:r>
              <a:rPr lang="en-US" sz="1600" dirty="0" err="1">
                <a:solidFill>
                  <a:srgbClr val="008000"/>
                </a:solidFill>
                <a:latin typeface="Consolas"/>
              </a:rPr>
              <a:t>r.start</a:t>
            </a:r>
            <a:r>
              <a:rPr lang="en-US" sz="1600" dirty="0">
                <a:solidFill>
                  <a:srgbClr val="008000"/>
                </a:solidFill>
                <a:latin typeface="Consolas"/>
              </a:rPr>
              <a:t> + t * </a:t>
            </a:r>
            <a:r>
              <a:rPr lang="en-US" sz="1600" dirty="0" err="1">
                <a:solidFill>
                  <a:srgbClr val="008000"/>
                </a:solidFill>
                <a:latin typeface="Consolas"/>
              </a:rPr>
              <a:t>r.dir</a:t>
            </a:r>
            <a:endParaRPr lang="en-US" sz="1600" dirty="0">
              <a:solidFill>
                <a:srgbClr val="000000"/>
              </a:solidFill>
              <a:latin typeface="Consolas"/>
            </a:endParaRPr>
          </a:p>
          <a:p>
            <a:r>
              <a:rPr lang="de-DE" sz="1600" dirty="0" smtClean="0">
                <a:solidFill>
                  <a:srgbClr val="008000"/>
                </a:solidFill>
                <a:latin typeface="Consolas"/>
              </a:rPr>
              <a:t>  // </a:t>
            </a:r>
            <a:r>
              <a:rPr lang="de-DE" sz="1600" dirty="0">
                <a:solidFill>
                  <a:srgbClr val="008000"/>
                </a:solidFill>
                <a:latin typeface="Consolas"/>
              </a:rPr>
              <a:t>so l(t) . n = d     r.start.n + t * r.dir.n = d</a:t>
            </a:r>
            <a:endParaRPr lang="de-DE" sz="1600" dirty="0">
              <a:solidFill>
                <a:srgbClr val="000000"/>
              </a:solidFill>
              <a:latin typeface="Consolas"/>
            </a:endParaRPr>
          </a:p>
          <a:p>
            <a:r>
              <a:rPr lang="pt-BR" sz="1600" dirty="0" smtClean="0">
                <a:solidFill>
                  <a:srgbClr val="008000"/>
                </a:solidFill>
                <a:latin typeface="Consolas"/>
              </a:rPr>
              <a:t>  // </a:t>
            </a:r>
            <a:r>
              <a:rPr lang="pt-BR" sz="1600" dirty="0">
                <a:solidFill>
                  <a:srgbClr val="008000"/>
                </a:solidFill>
                <a:latin typeface="Consolas"/>
              </a:rPr>
              <a:t>t = (d-r.start dot n)/(r.dir dot n)</a:t>
            </a:r>
            <a:endParaRPr lang="pt-BR" sz="1600" dirty="0">
              <a:solidFill>
                <a:srgbClr val="000000"/>
              </a:solidFill>
              <a:latin typeface="Consolas"/>
            </a:endParaRPr>
          </a:p>
          <a:p>
            <a:endParaRPr lang="en-US" sz="1600" dirty="0">
              <a:solidFill>
                <a:srgbClr val="000000"/>
              </a:solidFill>
              <a:latin typeface="Consolas"/>
            </a:endParaRPr>
          </a:p>
          <a:p>
            <a:r>
              <a:rPr lang="fr-FR" sz="1600" dirty="0" smtClean="0">
                <a:solidFill>
                  <a:srgbClr val="0000FF"/>
                </a:solidFill>
                <a:latin typeface="Consolas"/>
              </a:rPr>
              <a:t>  double</a:t>
            </a:r>
            <a:r>
              <a:rPr lang="fr-FR" sz="1600" dirty="0" smtClean="0">
                <a:solidFill>
                  <a:srgbClr val="000000"/>
                </a:solidFill>
                <a:latin typeface="Consolas"/>
              </a:rPr>
              <a:t> </a:t>
            </a:r>
            <a:r>
              <a:rPr lang="fr-FR" sz="1600" dirty="0">
                <a:solidFill>
                  <a:srgbClr val="000000"/>
                </a:solidFill>
                <a:latin typeface="Consolas"/>
              </a:rPr>
              <a:t>t = (d_ - </a:t>
            </a:r>
            <a:r>
              <a:rPr lang="fr-FR" sz="1600" dirty="0" err="1">
                <a:solidFill>
                  <a:srgbClr val="000000"/>
                </a:solidFill>
                <a:latin typeface="Consolas"/>
              </a:rPr>
              <a:t>dot_prod</a:t>
            </a:r>
            <a:r>
              <a:rPr lang="fr-FR" sz="1600" dirty="0">
                <a:solidFill>
                  <a:srgbClr val="000000"/>
                </a:solidFill>
                <a:latin typeface="Consolas"/>
              </a:rPr>
              <a:t>(</a:t>
            </a:r>
            <a:r>
              <a:rPr lang="fr-FR" sz="1600" dirty="0" err="1">
                <a:solidFill>
                  <a:srgbClr val="808080"/>
                </a:solidFill>
                <a:latin typeface="Consolas"/>
              </a:rPr>
              <a:t>r</a:t>
            </a:r>
            <a:r>
              <a:rPr lang="fr-FR" sz="1600" dirty="0" err="1">
                <a:solidFill>
                  <a:srgbClr val="000000"/>
                </a:solidFill>
                <a:latin typeface="Consolas"/>
              </a:rPr>
              <a:t>.start</a:t>
            </a:r>
            <a:r>
              <a:rPr lang="fr-FR" sz="1600" dirty="0">
                <a:solidFill>
                  <a:srgbClr val="000000"/>
                </a:solidFill>
                <a:latin typeface="Consolas"/>
              </a:rPr>
              <a:t>, n_)) / (</a:t>
            </a:r>
            <a:r>
              <a:rPr lang="fr-FR" sz="1600" dirty="0" err="1">
                <a:solidFill>
                  <a:srgbClr val="000000"/>
                </a:solidFill>
                <a:latin typeface="Consolas"/>
              </a:rPr>
              <a:t>dot_prod</a:t>
            </a:r>
            <a:r>
              <a:rPr lang="fr-FR" sz="1600" dirty="0">
                <a:solidFill>
                  <a:srgbClr val="000000"/>
                </a:solidFill>
                <a:latin typeface="Consolas"/>
              </a:rPr>
              <a:t>(</a:t>
            </a:r>
            <a:r>
              <a:rPr lang="fr-FR" sz="1600" dirty="0" err="1">
                <a:solidFill>
                  <a:srgbClr val="808080"/>
                </a:solidFill>
                <a:latin typeface="Consolas"/>
              </a:rPr>
              <a:t>r</a:t>
            </a:r>
            <a:r>
              <a:rPr lang="fr-FR" sz="1600" dirty="0" err="1">
                <a:solidFill>
                  <a:srgbClr val="000000"/>
                </a:solidFill>
                <a:latin typeface="Consolas"/>
              </a:rPr>
              <a:t>.dir</a:t>
            </a:r>
            <a:r>
              <a:rPr lang="fr-FR" sz="1600" dirty="0">
                <a:solidFill>
                  <a:srgbClr val="000000"/>
                </a:solidFill>
                <a:latin typeface="Consolas"/>
              </a:rPr>
              <a:t>, n_));</a:t>
            </a:r>
          </a:p>
          <a:p>
            <a:endParaRPr lang="en-US" sz="1600" dirty="0">
              <a:solidFill>
                <a:srgbClr val="000000"/>
              </a:solidFill>
              <a:latin typeface="Consolas"/>
            </a:endParaRPr>
          </a:p>
          <a:p>
            <a:r>
              <a:rPr lang="en-US" sz="1600" dirty="0" smtClean="0">
                <a:solidFill>
                  <a:srgbClr val="808080"/>
                </a:solidFill>
                <a:latin typeface="Consolas"/>
              </a:rPr>
              <a:t>  intersection</a:t>
            </a:r>
            <a:r>
              <a:rPr lang="en-US" sz="1600" dirty="0" smtClean="0">
                <a:solidFill>
                  <a:srgbClr val="000000"/>
                </a:solidFill>
                <a:latin typeface="Consolas"/>
              </a:rPr>
              <a:t> </a:t>
            </a:r>
            <a:r>
              <a:rPr lang="en-US" sz="1600" dirty="0">
                <a:solidFill>
                  <a:srgbClr val="000000"/>
                </a:solidFill>
                <a:latin typeface="Consolas"/>
              </a:rPr>
              <a:t>= </a:t>
            </a:r>
            <a:r>
              <a:rPr lang="en-US" sz="1600" dirty="0" err="1">
                <a:solidFill>
                  <a:srgbClr val="808080"/>
                </a:solidFill>
                <a:latin typeface="Consolas"/>
              </a:rPr>
              <a:t>r</a:t>
            </a:r>
            <a:r>
              <a:rPr lang="en-US" sz="1600" dirty="0" err="1">
                <a:solidFill>
                  <a:srgbClr val="000000"/>
                </a:solidFill>
                <a:latin typeface="Consolas"/>
              </a:rPr>
              <a:t>.start</a:t>
            </a:r>
            <a:r>
              <a:rPr lang="en-US" sz="1600" dirty="0">
                <a:solidFill>
                  <a:srgbClr val="000000"/>
                </a:solidFill>
                <a:latin typeface="Consolas"/>
              </a:rPr>
              <a:t> + </a:t>
            </a:r>
            <a:r>
              <a:rPr lang="en-US" sz="1600" dirty="0" err="1">
                <a:solidFill>
                  <a:srgbClr val="808080"/>
                </a:solidFill>
                <a:latin typeface="Consolas"/>
              </a:rPr>
              <a:t>r</a:t>
            </a:r>
            <a:r>
              <a:rPr lang="en-US" sz="1600" dirty="0" err="1">
                <a:solidFill>
                  <a:srgbClr val="000000"/>
                </a:solidFill>
                <a:latin typeface="Consolas"/>
              </a:rPr>
              <a:t>.dir</a:t>
            </a:r>
            <a:r>
              <a:rPr lang="en-US" sz="1600" dirty="0">
                <a:solidFill>
                  <a:srgbClr val="000000"/>
                </a:solidFill>
                <a:latin typeface="Consolas"/>
              </a:rPr>
              <a:t> * t;</a:t>
            </a:r>
          </a:p>
          <a:p>
            <a:r>
              <a:rPr lang="en-US" sz="1600" dirty="0" smtClean="0">
                <a:solidFill>
                  <a:srgbClr val="0000FF"/>
                </a:solidFill>
                <a:latin typeface="Consolas"/>
              </a:rPr>
              <a:t>  if</a:t>
            </a:r>
            <a:r>
              <a:rPr lang="en-US" sz="1600" dirty="0" smtClean="0">
                <a:solidFill>
                  <a:srgbClr val="000000"/>
                </a:solidFill>
                <a:latin typeface="Consolas"/>
              </a:rPr>
              <a:t> </a:t>
            </a:r>
            <a:r>
              <a:rPr lang="en-US" sz="1600" dirty="0">
                <a:solidFill>
                  <a:srgbClr val="000000"/>
                </a:solidFill>
                <a:latin typeface="Consolas"/>
              </a:rPr>
              <a:t>(</a:t>
            </a:r>
            <a:r>
              <a:rPr lang="en-US" sz="1600" dirty="0" err="1">
                <a:solidFill>
                  <a:srgbClr val="000000"/>
                </a:solidFill>
                <a:latin typeface="Consolas"/>
              </a:rPr>
              <a:t>dot_prod</a:t>
            </a:r>
            <a:r>
              <a:rPr lang="en-US" sz="1600" dirty="0">
                <a:solidFill>
                  <a:srgbClr val="000000"/>
                </a:solidFill>
                <a:latin typeface="Consolas"/>
              </a:rPr>
              <a:t>(</a:t>
            </a:r>
            <a:r>
              <a:rPr lang="en-US" sz="1600" dirty="0" err="1">
                <a:solidFill>
                  <a:srgbClr val="808080"/>
                </a:solidFill>
                <a:latin typeface="Consolas"/>
              </a:rPr>
              <a:t>r</a:t>
            </a:r>
            <a:r>
              <a:rPr lang="en-US" sz="1600" dirty="0" err="1">
                <a:solidFill>
                  <a:srgbClr val="000000"/>
                </a:solidFill>
                <a:latin typeface="Consolas"/>
              </a:rPr>
              <a:t>.dir</a:t>
            </a:r>
            <a:r>
              <a:rPr lang="en-US" sz="1600" dirty="0">
                <a:solidFill>
                  <a:srgbClr val="000000"/>
                </a:solidFill>
                <a:latin typeface="Consolas"/>
              </a:rPr>
              <a:t>, n_) &gt; 0)</a:t>
            </a:r>
          </a:p>
          <a:p>
            <a:r>
              <a:rPr lang="en-US" sz="1600" dirty="0" smtClean="0">
                <a:solidFill>
                  <a:srgbClr val="808080"/>
                </a:solidFill>
                <a:latin typeface="Consolas"/>
              </a:rPr>
              <a:t>    normal</a:t>
            </a:r>
            <a:r>
              <a:rPr lang="en-US" sz="1600" dirty="0" smtClean="0">
                <a:solidFill>
                  <a:srgbClr val="000000"/>
                </a:solidFill>
                <a:latin typeface="Consolas"/>
              </a:rPr>
              <a:t> </a:t>
            </a:r>
            <a:r>
              <a:rPr lang="en-US" sz="1600" dirty="0">
                <a:solidFill>
                  <a:srgbClr val="000000"/>
                </a:solidFill>
                <a:latin typeface="Consolas"/>
              </a:rPr>
              <a:t>= -n_;</a:t>
            </a:r>
          </a:p>
          <a:p>
            <a:r>
              <a:rPr lang="en-US" sz="1600" dirty="0" smtClean="0">
                <a:solidFill>
                  <a:srgbClr val="0000FF"/>
                </a:solidFill>
                <a:latin typeface="Consolas"/>
              </a:rPr>
              <a:t>  else</a:t>
            </a:r>
            <a:endParaRPr lang="en-US" sz="1600" dirty="0">
              <a:solidFill>
                <a:srgbClr val="000000"/>
              </a:solidFill>
              <a:latin typeface="Consolas"/>
            </a:endParaRPr>
          </a:p>
          <a:p>
            <a:r>
              <a:rPr lang="en-US" sz="1600" dirty="0" smtClean="0">
                <a:solidFill>
                  <a:srgbClr val="808080"/>
                </a:solidFill>
                <a:latin typeface="Consolas"/>
              </a:rPr>
              <a:t>  normal</a:t>
            </a:r>
            <a:r>
              <a:rPr lang="en-US" sz="1600" dirty="0" smtClean="0">
                <a:solidFill>
                  <a:srgbClr val="000000"/>
                </a:solidFill>
                <a:latin typeface="Consolas"/>
              </a:rPr>
              <a:t> </a:t>
            </a:r>
            <a:r>
              <a:rPr lang="en-US" sz="1600" dirty="0">
                <a:solidFill>
                  <a:srgbClr val="000000"/>
                </a:solidFill>
                <a:latin typeface="Consolas"/>
              </a:rPr>
              <a:t>= n_;</a:t>
            </a:r>
          </a:p>
          <a:p>
            <a:r>
              <a:rPr lang="en-US" sz="1600" dirty="0" smtClean="0">
                <a:solidFill>
                  <a:srgbClr val="0000FF"/>
                </a:solidFill>
                <a:latin typeface="Consolas"/>
              </a:rPr>
              <a:t>    return</a:t>
            </a:r>
            <a:r>
              <a:rPr lang="en-US" sz="1600" dirty="0" smtClean="0">
                <a:solidFill>
                  <a:srgbClr val="000000"/>
                </a:solidFill>
                <a:latin typeface="Consolas"/>
              </a:rPr>
              <a:t> </a:t>
            </a:r>
            <a:r>
              <a:rPr lang="en-US" sz="1600" dirty="0">
                <a:solidFill>
                  <a:srgbClr val="000000"/>
                </a:solidFill>
                <a:latin typeface="Consolas"/>
              </a:rPr>
              <a:t>t;</a:t>
            </a:r>
          </a:p>
          <a:p>
            <a:r>
              <a:rPr lang="en-US" sz="1600" dirty="0" smtClean="0">
                <a:solidFill>
                  <a:srgbClr val="000000"/>
                </a:solidFill>
                <a:latin typeface="Consolas"/>
              </a:rPr>
              <a:t>} </a:t>
            </a:r>
            <a:endParaRPr lang="en-US" sz="1600" dirty="0"/>
          </a:p>
        </p:txBody>
      </p:sp>
    </p:spTree>
    <p:extLst>
      <p:ext uri="{BB962C8B-B14F-4D97-AF65-F5344CB8AC3E}">
        <p14:creationId xmlns:p14="http://schemas.microsoft.com/office/powerpoint/2010/main" val="899163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a:t>
            </a:r>
            <a:endParaRPr lang="en-US" dirty="0"/>
          </a:p>
        </p:txBody>
      </p:sp>
      <p:sp>
        <p:nvSpPr>
          <p:cNvPr id="3" name="Content Placeholder 2"/>
          <p:cNvSpPr>
            <a:spLocks noGrp="1"/>
          </p:cNvSpPr>
          <p:nvPr>
            <p:ph idx="1"/>
          </p:nvPr>
        </p:nvSpPr>
        <p:spPr/>
        <p:txBody>
          <a:bodyPr/>
          <a:lstStyle/>
          <a:p>
            <a:r>
              <a:rPr lang="en-US" dirty="0" smtClean="0"/>
              <a:t>Because the plane is explained in this slides, so plane is not counted as an extra feature.</a:t>
            </a:r>
          </a:p>
          <a:p>
            <a:r>
              <a:rPr lang="en-US" dirty="0" smtClean="0"/>
              <a:t>But you can implement</a:t>
            </a:r>
          </a:p>
          <a:p>
            <a:pPr lvl="1"/>
            <a:r>
              <a:rPr lang="en-US" dirty="0" smtClean="0"/>
              <a:t>Polygons</a:t>
            </a:r>
          </a:p>
          <a:p>
            <a:pPr lvl="1"/>
            <a:r>
              <a:rPr lang="en-US" dirty="0" smtClean="0"/>
              <a:t>Polytopes, such as cubes</a:t>
            </a:r>
          </a:p>
          <a:p>
            <a:pPr lvl="1"/>
            <a:r>
              <a:rPr lang="en-US" dirty="0" smtClean="0"/>
              <a:t>Conics, other than spheres and ellipsoids</a:t>
            </a:r>
          </a:p>
          <a:p>
            <a:pPr lvl="1"/>
            <a:r>
              <a:rPr lang="en-US" dirty="0" smtClean="0"/>
              <a:t>Or other implicit functions</a:t>
            </a:r>
          </a:p>
          <a:p>
            <a:pPr lvl="2"/>
            <a:r>
              <a:rPr lang="en-US" dirty="0" smtClean="0"/>
              <a:t>It may be surprising easier than you thought</a:t>
            </a:r>
          </a:p>
        </p:txBody>
      </p:sp>
    </p:spTree>
    <p:extLst>
      <p:ext uri="{BB962C8B-B14F-4D97-AF65-F5344CB8AC3E}">
        <p14:creationId xmlns:p14="http://schemas.microsoft.com/office/powerpoint/2010/main" val="3364960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Feature Suggestions</a:t>
            </a:r>
            <a:endParaRPr lang="en-US" dirty="0"/>
          </a:p>
        </p:txBody>
      </p:sp>
      <p:sp>
        <p:nvSpPr>
          <p:cNvPr id="3" name="Content Placeholder 2"/>
          <p:cNvSpPr>
            <a:spLocks noGrp="1"/>
          </p:cNvSpPr>
          <p:nvPr>
            <p:ph idx="1"/>
          </p:nvPr>
        </p:nvSpPr>
        <p:spPr/>
        <p:txBody>
          <a:bodyPr/>
          <a:lstStyle/>
          <a:p>
            <a:r>
              <a:rPr lang="en-US" dirty="0" smtClean="0"/>
              <a:t>Texture maps, bump maps, etc.</a:t>
            </a:r>
          </a:p>
          <a:p>
            <a:r>
              <a:rPr lang="en-US" dirty="0" smtClean="0"/>
              <a:t>Transparency</a:t>
            </a:r>
          </a:p>
          <a:p>
            <a:pPr lvl="1"/>
            <a:r>
              <a:rPr lang="en-US" dirty="0" smtClean="0"/>
              <a:t>Seemingly to be easy. But the difficulty lies at the numerical error of intersecting the same object.</a:t>
            </a:r>
            <a:endParaRPr lang="en-US" dirty="0"/>
          </a:p>
        </p:txBody>
      </p:sp>
    </p:spTree>
    <p:extLst>
      <p:ext uri="{BB962C8B-B14F-4D97-AF65-F5344CB8AC3E}">
        <p14:creationId xmlns:p14="http://schemas.microsoft.com/office/powerpoint/2010/main" val="3653744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27275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started</a:t>
            </a:r>
            <a:endParaRPr lang="en-US" dirty="0"/>
          </a:p>
        </p:txBody>
      </p:sp>
      <p:sp>
        <p:nvSpPr>
          <p:cNvPr id="3" name="Content Placeholder 2"/>
          <p:cNvSpPr>
            <a:spLocks noGrp="1"/>
          </p:cNvSpPr>
          <p:nvPr>
            <p:ph idx="1"/>
          </p:nvPr>
        </p:nvSpPr>
        <p:spPr/>
        <p:txBody>
          <a:bodyPr/>
          <a:lstStyle/>
          <a:p>
            <a:r>
              <a:rPr lang="en-US" dirty="0" smtClean="0"/>
              <a:t>We have set up some useful C++ Vector class for you</a:t>
            </a:r>
          </a:p>
          <a:p>
            <a:r>
              <a:rPr lang="en-US" dirty="0" smtClean="0"/>
              <a:t>For example, you can declare a vector v like this:</a:t>
            </a:r>
          </a:p>
          <a:p>
            <a:pPr marL="411480" lvl="1" indent="0">
              <a:buNone/>
            </a:pPr>
            <a:r>
              <a:rPr lang="en-US" dirty="0" smtClean="0">
                <a:latin typeface="Consolas" panose="020B0609020204030204" pitchFamily="49" charset="0"/>
                <a:cs typeface="Consolas" panose="020B0609020204030204" pitchFamily="49" charset="0"/>
              </a:rPr>
              <a:t>Vector3 v(0,0,1)</a:t>
            </a:r>
          </a:p>
          <a:p>
            <a:r>
              <a:rPr lang="en-US" dirty="0" smtClean="0"/>
              <a:t>And simple operations like</a:t>
            </a:r>
          </a:p>
          <a:p>
            <a:pPr marL="411480" lvl="1" indent="0">
              <a:buNone/>
            </a:pPr>
            <a:r>
              <a:rPr lang="en-US" dirty="0" smtClean="0">
                <a:latin typeface="Consolas" panose="020B0609020204030204" pitchFamily="49" charset="0"/>
                <a:cs typeface="Consolas" panose="020B0609020204030204" pitchFamily="49" charset="0"/>
              </a:rPr>
              <a:t>Vector3 a(0,0,1), b(1,1,0);</a:t>
            </a:r>
          </a:p>
          <a:p>
            <a:pPr marL="411480" lvl="1" indent="0">
              <a:buNone/>
            </a:pPr>
            <a:r>
              <a:rPr lang="en-US" dirty="0" smtClean="0">
                <a:latin typeface="Consolas" panose="020B0609020204030204" pitchFamily="49" charset="0"/>
                <a:cs typeface="Consolas" panose="020B0609020204030204" pitchFamily="49" charset="0"/>
              </a:rPr>
              <a:t>Vector3 c = a + b</a:t>
            </a:r>
          </a:p>
          <a:p>
            <a:r>
              <a:rPr lang="en-US" dirty="0" smtClean="0"/>
              <a:t>For more operations, please look up in the vector3D.h</a:t>
            </a:r>
            <a:endParaRPr lang="en-US" dirty="0"/>
          </a:p>
        </p:txBody>
      </p:sp>
    </p:spTree>
    <p:extLst>
      <p:ext uri="{BB962C8B-B14F-4D97-AF65-F5344CB8AC3E}">
        <p14:creationId xmlns:p14="http://schemas.microsoft.com/office/powerpoint/2010/main" val="3980473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Given Skeleton</a:t>
            </a:r>
          </a:p>
        </p:txBody>
      </p:sp>
      <p:sp>
        <p:nvSpPr>
          <p:cNvPr id="3" name="Content Placeholder 2"/>
          <p:cNvSpPr>
            <a:spLocks noGrp="1"/>
          </p:cNvSpPr>
          <p:nvPr>
            <p:ph idx="1"/>
          </p:nvPr>
        </p:nvSpPr>
        <p:spPr/>
        <p:txBody>
          <a:bodyPr/>
          <a:lstStyle/>
          <a:p>
            <a:r>
              <a:rPr lang="en-US" dirty="0"/>
              <a:t>There are two </a:t>
            </a:r>
            <a:r>
              <a:rPr lang="en-US" dirty="0" err="1"/>
              <a:t>cpp</a:t>
            </a:r>
            <a:r>
              <a:rPr lang="en-US" dirty="0"/>
              <a:t> files given in the solution file. One is the  main.cpp that contains all main operations for the ray tracer. </a:t>
            </a:r>
            <a:endParaRPr lang="en-US" dirty="0" smtClean="0"/>
          </a:p>
          <a:p>
            <a:endParaRPr lang="en-US" dirty="0"/>
          </a:p>
          <a:p>
            <a:r>
              <a:rPr lang="en-US" dirty="0" smtClean="0"/>
              <a:t>The </a:t>
            </a:r>
            <a:r>
              <a:rPr lang="en-US" dirty="0"/>
              <a:t>other is the vector3D.cpp (and vector3D.h) that contains a library for basic vector operations. For the usage of the vector package, you can get a kick start by looking at the function </a:t>
            </a:r>
            <a:r>
              <a:rPr lang="en-US" dirty="0" err="1"/>
              <a:t>renderScene</a:t>
            </a:r>
            <a:r>
              <a:rPr lang="en-US" dirty="0"/>
              <a:t>() in main.cpp.</a:t>
            </a:r>
          </a:p>
        </p:txBody>
      </p:sp>
    </p:spTree>
    <p:extLst>
      <p:ext uri="{BB962C8B-B14F-4D97-AF65-F5344CB8AC3E}">
        <p14:creationId xmlns:p14="http://schemas.microsoft.com/office/powerpoint/2010/main" val="3315113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Setting</a:t>
            </a:r>
          </a:p>
        </p:txBody>
      </p:sp>
      <p:sp>
        <p:nvSpPr>
          <p:cNvPr id="3" name="Content Placeholder 2"/>
          <p:cNvSpPr>
            <a:spLocks noGrp="1"/>
          </p:cNvSpPr>
          <p:nvPr>
            <p:ph idx="1"/>
          </p:nvPr>
        </p:nvSpPr>
        <p:spPr/>
        <p:txBody>
          <a:bodyPr>
            <a:normAutofit fontScale="85000" lnSpcReduction="20000"/>
          </a:bodyPr>
          <a:lstStyle/>
          <a:p>
            <a:r>
              <a:rPr lang="en-US" dirty="0"/>
              <a:t>In the beginning of main.cpp, you will see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There are two scenes (= </a:t>
            </a:r>
            <a:r>
              <a:rPr lang="en-US" dirty="0">
                <a:latin typeface="Courier New" panose="02070309020205020404" pitchFamily="49" charset="0"/>
                <a:cs typeface="Courier New" panose="02070309020205020404" pitchFamily="49" charset="0"/>
              </a:rPr>
              <a:t>NUM_SCENE</a:t>
            </a:r>
            <a:r>
              <a:rPr lang="en-US" dirty="0"/>
              <a:t>) and the number of objects in the scene is 4 (= </a:t>
            </a:r>
            <a:r>
              <a:rPr lang="en-US" dirty="0">
                <a:latin typeface="Courier New" panose="02070309020205020404" pitchFamily="49" charset="0"/>
                <a:cs typeface="Courier New" panose="02070309020205020404" pitchFamily="49" charset="0"/>
              </a:rPr>
              <a:t>NUM_OBJECTS</a:t>
            </a:r>
            <a:r>
              <a:rPr lang="en-US" dirty="0"/>
              <a:t>). </a:t>
            </a:r>
            <a:endParaRPr lang="en-US" dirty="0" smtClean="0"/>
          </a:p>
          <a:p>
            <a:r>
              <a:rPr lang="en-US" dirty="0" smtClean="0"/>
              <a:t>You </a:t>
            </a:r>
            <a:r>
              <a:rPr lang="en-US" dirty="0"/>
              <a:t>will create two pictures (= </a:t>
            </a:r>
            <a:r>
              <a:rPr lang="en-US" dirty="0">
                <a:latin typeface="Courier New" panose="02070309020205020404" pitchFamily="49" charset="0"/>
                <a:cs typeface="Courier New" panose="02070309020205020404" pitchFamily="49" charset="0"/>
              </a:rPr>
              <a:t>NUM_SCENE</a:t>
            </a:r>
            <a:r>
              <a:rPr lang="en-US" dirty="0"/>
              <a:t>) with the dimension of </a:t>
            </a:r>
            <a:r>
              <a:rPr lang="en-US" dirty="0">
                <a:latin typeface="Courier New" panose="02070309020205020404" pitchFamily="49" charset="0"/>
                <a:cs typeface="Courier New" panose="02070309020205020404" pitchFamily="49" charset="0"/>
              </a:rPr>
              <a:t>WINWIDTH</a:t>
            </a:r>
            <a:r>
              <a:rPr lang="en-US" dirty="0"/>
              <a:t> x </a:t>
            </a:r>
            <a:r>
              <a:rPr lang="en-US" dirty="0">
                <a:latin typeface="Courier New" panose="02070309020205020404" pitchFamily="49" charset="0"/>
                <a:cs typeface="Courier New" panose="02070309020205020404" pitchFamily="49" charset="0"/>
              </a:rPr>
              <a:t>WINHEIGHT</a:t>
            </a:r>
            <a:r>
              <a:rPr lang="en-US" dirty="0"/>
              <a:t> (600x400) and their RGB colors will be stored in the array pixel Buffer. </a:t>
            </a:r>
            <a:endParaRPr lang="en-US" dirty="0" smtClean="0"/>
          </a:p>
          <a:p>
            <a:r>
              <a:rPr lang="en-US" dirty="0" smtClean="0"/>
              <a:t>The </a:t>
            </a:r>
            <a:r>
              <a:rPr lang="en-US" dirty="0"/>
              <a:t>program will first use the ray tracer to generate the color of each pixel in the picture and store them in </a:t>
            </a:r>
            <a:r>
              <a:rPr lang="en-US" dirty="0" err="1">
                <a:latin typeface="Courier New" panose="02070309020205020404" pitchFamily="49" charset="0"/>
                <a:cs typeface="Courier New" panose="02070309020205020404" pitchFamily="49" charset="0"/>
              </a:rPr>
              <a:t>pixelBuffer</a:t>
            </a:r>
            <a:r>
              <a:rPr lang="en-US" dirty="0"/>
              <a:t>  first. And then the buffer will be copied to the screen and displayed by </a:t>
            </a:r>
            <a:r>
              <a:rPr lang="en-US" dirty="0" err="1">
                <a:latin typeface="Courier New" panose="02070309020205020404" pitchFamily="49" charset="0"/>
                <a:cs typeface="Courier New" panose="02070309020205020404" pitchFamily="49" charset="0"/>
              </a:rPr>
              <a:t>glDrawPixels</a:t>
            </a:r>
            <a:r>
              <a:rPr lang="en-US" dirty="0"/>
              <a:t>  in the function display. In order to store the color of a pixel into the pixel buffer, you should use the function  </a:t>
            </a:r>
            <a:r>
              <a:rPr lang="en-US" dirty="0" err="1">
                <a:latin typeface="Courier New" panose="02070309020205020404" pitchFamily="49" charset="0"/>
                <a:cs typeface="Courier New" panose="02070309020205020404" pitchFamily="49" charset="0"/>
              </a:rPr>
              <a:t>drawInPixelBuffer</a:t>
            </a:r>
            <a:r>
              <a:rPr lang="en-US" dirty="0"/>
              <a:t>() provided in the code. </a:t>
            </a:r>
          </a:p>
        </p:txBody>
      </p:sp>
      <p:sp>
        <p:nvSpPr>
          <p:cNvPr id="4" name="Text Box 2"/>
          <p:cNvSpPr txBox="1">
            <a:spLocks noChangeArrowheads="1"/>
          </p:cNvSpPr>
          <p:nvPr/>
        </p:nvSpPr>
        <p:spPr bwMode="auto">
          <a:xfrm>
            <a:off x="838200" y="1905000"/>
            <a:ext cx="6781800" cy="157889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15000"/>
              </a:lnSpc>
              <a:spcBef>
                <a:spcPts val="0"/>
              </a:spcBef>
              <a:spcAft>
                <a:spcPts val="0"/>
              </a:spcAft>
            </a:pPr>
            <a:r>
              <a:rPr lang="en-US" sz="1200" dirty="0">
                <a:solidFill>
                  <a:srgbClr val="808080"/>
                </a:solidFill>
                <a:effectLst/>
                <a:latin typeface="Consolas"/>
                <a:ea typeface="PMingLiU"/>
                <a:cs typeface="Times New Roman"/>
              </a:rPr>
              <a:t>#define</a:t>
            </a:r>
            <a:r>
              <a:rPr lang="en-US" sz="1200" dirty="0">
                <a:solidFill>
                  <a:srgbClr val="000000"/>
                </a:solidFill>
                <a:effectLst/>
                <a:latin typeface="Consolas"/>
                <a:ea typeface="PMingLiU"/>
                <a:cs typeface="Times New Roman"/>
              </a:rPr>
              <a:t> </a:t>
            </a:r>
            <a:r>
              <a:rPr lang="en-US" sz="1200" dirty="0">
                <a:solidFill>
                  <a:srgbClr val="6F008A"/>
                </a:solidFill>
                <a:effectLst/>
                <a:latin typeface="Consolas"/>
                <a:ea typeface="PMingLiU"/>
                <a:cs typeface="Times New Roman"/>
              </a:rPr>
              <a:t>WINWIDTH</a:t>
            </a:r>
            <a:r>
              <a:rPr lang="en-US" sz="1200" dirty="0">
                <a:solidFill>
                  <a:srgbClr val="000000"/>
                </a:solidFill>
                <a:effectLst/>
                <a:latin typeface="Consolas"/>
                <a:ea typeface="PMingLiU"/>
                <a:cs typeface="Times New Roman"/>
              </a:rPr>
              <a:t> 600</a:t>
            </a:r>
            <a:endParaRPr lang="en-US" sz="1200" dirty="0">
              <a:effectLst/>
              <a:latin typeface="Calibri"/>
              <a:ea typeface="PMingLiU"/>
              <a:cs typeface="Times New Roman"/>
            </a:endParaRPr>
          </a:p>
          <a:p>
            <a:pPr marL="0" marR="0">
              <a:lnSpc>
                <a:spcPct val="115000"/>
              </a:lnSpc>
              <a:spcBef>
                <a:spcPts val="0"/>
              </a:spcBef>
              <a:spcAft>
                <a:spcPts val="0"/>
              </a:spcAft>
            </a:pPr>
            <a:r>
              <a:rPr lang="en-US" sz="1200" dirty="0">
                <a:solidFill>
                  <a:srgbClr val="808080"/>
                </a:solidFill>
                <a:effectLst/>
                <a:latin typeface="Consolas"/>
                <a:ea typeface="PMingLiU"/>
                <a:cs typeface="Times New Roman"/>
              </a:rPr>
              <a:t>#define</a:t>
            </a:r>
            <a:r>
              <a:rPr lang="en-US" sz="1200" dirty="0">
                <a:solidFill>
                  <a:srgbClr val="000000"/>
                </a:solidFill>
                <a:effectLst/>
                <a:latin typeface="Consolas"/>
                <a:ea typeface="PMingLiU"/>
                <a:cs typeface="Times New Roman"/>
              </a:rPr>
              <a:t> </a:t>
            </a:r>
            <a:r>
              <a:rPr lang="en-US" sz="1200" dirty="0">
                <a:solidFill>
                  <a:srgbClr val="6F008A"/>
                </a:solidFill>
                <a:effectLst/>
                <a:latin typeface="Consolas"/>
                <a:ea typeface="PMingLiU"/>
                <a:cs typeface="Times New Roman"/>
              </a:rPr>
              <a:t>WINHEIGHT</a:t>
            </a:r>
            <a:r>
              <a:rPr lang="en-US" sz="1200" dirty="0">
                <a:solidFill>
                  <a:srgbClr val="000000"/>
                </a:solidFill>
                <a:effectLst/>
                <a:latin typeface="Consolas"/>
                <a:ea typeface="PMingLiU"/>
                <a:cs typeface="Times New Roman"/>
              </a:rPr>
              <a:t> 400</a:t>
            </a:r>
            <a:endParaRPr lang="en-US" sz="1200" dirty="0">
              <a:effectLst/>
              <a:latin typeface="Calibri"/>
              <a:ea typeface="PMingLiU"/>
              <a:cs typeface="Times New Roman"/>
            </a:endParaRPr>
          </a:p>
          <a:p>
            <a:pPr marL="0" marR="0">
              <a:lnSpc>
                <a:spcPct val="115000"/>
              </a:lnSpc>
              <a:spcBef>
                <a:spcPts val="0"/>
              </a:spcBef>
              <a:spcAft>
                <a:spcPts val="0"/>
              </a:spcAft>
            </a:pPr>
            <a:r>
              <a:rPr lang="en-US" sz="1200" dirty="0">
                <a:solidFill>
                  <a:srgbClr val="808080"/>
                </a:solidFill>
                <a:effectLst/>
                <a:latin typeface="Consolas"/>
                <a:ea typeface="PMingLiU"/>
                <a:cs typeface="Times New Roman"/>
              </a:rPr>
              <a:t>#define</a:t>
            </a:r>
            <a:r>
              <a:rPr lang="en-US" sz="1200" dirty="0">
                <a:solidFill>
                  <a:srgbClr val="000000"/>
                </a:solidFill>
                <a:effectLst/>
                <a:latin typeface="Consolas"/>
                <a:ea typeface="PMingLiU"/>
                <a:cs typeface="Times New Roman"/>
              </a:rPr>
              <a:t> </a:t>
            </a:r>
            <a:r>
              <a:rPr lang="en-US" sz="1200" dirty="0">
                <a:solidFill>
                  <a:srgbClr val="6F008A"/>
                </a:solidFill>
                <a:effectLst/>
                <a:latin typeface="Consolas"/>
                <a:ea typeface="PMingLiU"/>
                <a:cs typeface="Times New Roman"/>
              </a:rPr>
              <a:t>NUM_OBJECTS</a:t>
            </a:r>
            <a:r>
              <a:rPr lang="en-US" sz="1200" dirty="0">
                <a:solidFill>
                  <a:srgbClr val="000000"/>
                </a:solidFill>
                <a:effectLst/>
                <a:latin typeface="Consolas"/>
                <a:ea typeface="PMingLiU"/>
                <a:cs typeface="Times New Roman"/>
              </a:rPr>
              <a:t> 4</a:t>
            </a:r>
            <a:endParaRPr lang="en-US" sz="1200" dirty="0">
              <a:effectLst/>
              <a:latin typeface="Calibri"/>
              <a:ea typeface="PMingLiU"/>
              <a:cs typeface="Times New Roman"/>
            </a:endParaRPr>
          </a:p>
          <a:p>
            <a:pPr marL="0" marR="0">
              <a:lnSpc>
                <a:spcPct val="115000"/>
              </a:lnSpc>
              <a:spcBef>
                <a:spcPts val="0"/>
              </a:spcBef>
              <a:spcAft>
                <a:spcPts val="0"/>
              </a:spcAft>
            </a:pPr>
            <a:r>
              <a:rPr lang="en-US" sz="1200" dirty="0">
                <a:solidFill>
                  <a:srgbClr val="808080"/>
                </a:solidFill>
                <a:effectLst/>
                <a:latin typeface="Consolas"/>
                <a:ea typeface="PMingLiU"/>
                <a:cs typeface="Times New Roman"/>
              </a:rPr>
              <a:t>#define</a:t>
            </a:r>
            <a:r>
              <a:rPr lang="en-US" sz="1200" dirty="0">
                <a:solidFill>
                  <a:srgbClr val="000000"/>
                </a:solidFill>
                <a:effectLst/>
                <a:latin typeface="Consolas"/>
                <a:ea typeface="PMingLiU"/>
                <a:cs typeface="Times New Roman"/>
              </a:rPr>
              <a:t> </a:t>
            </a:r>
            <a:r>
              <a:rPr lang="en-US" sz="1200" dirty="0">
                <a:solidFill>
                  <a:srgbClr val="6F008A"/>
                </a:solidFill>
                <a:effectLst/>
                <a:latin typeface="Consolas"/>
                <a:ea typeface="PMingLiU"/>
                <a:cs typeface="Times New Roman"/>
              </a:rPr>
              <a:t>MAX_RT_LEVEL</a:t>
            </a:r>
            <a:r>
              <a:rPr lang="en-US" sz="1200" dirty="0">
                <a:solidFill>
                  <a:srgbClr val="000000"/>
                </a:solidFill>
                <a:effectLst/>
                <a:latin typeface="Consolas"/>
                <a:ea typeface="PMingLiU"/>
                <a:cs typeface="Times New Roman"/>
              </a:rPr>
              <a:t> 50</a:t>
            </a:r>
            <a:endParaRPr lang="en-US" sz="1200" dirty="0">
              <a:effectLst/>
              <a:latin typeface="Calibri"/>
              <a:ea typeface="PMingLiU"/>
              <a:cs typeface="Times New Roman"/>
            </a:endParaRPr>
          </a:p>
          <a:p>
            <a:pPr marL="0" marR="0">
              <a:lnSpc>
                <a:spcPct val="115000"/>
              </a:lnSpc>
              <a:spcBef>
                <a:spcPts val="0"/>
              </a:spcBef>
              <a:spcAft>
                <a:spcPts val="0"/>
              </a:spcAft>
            </a:pPr>
            <a:r>
              <a:rPr lang="en-US" sz="1200" dirty="0">
                <a:solidFill>
                  <a:srgbClr val="808080"/>
                </a:solidFill>
                <a:effectLst/>
                <a:latin typeface="Consolas"/>
                <a:ea typeface="PMingLiU"/>
                <a:cs typeface="Times New Roman"/>
              </a:rPr>
              <a:t>#define</a:t>
            </a:r>
            <a:r>
              <a:rPr lang="en-US" sz="1200" dirty="0">
                <a:solidFill>
                  <a:srgbClr val="000000"/>
                </a:solidFill>
                <a:effectLst/>
                <a:latin typeface="Consolas"/>
                <a:ea typeface="PMingLiU"/>
                <a:cs typeface="Times New Roman"/>
              </a:rPr>
              <a:t> </a:t>
            </a:r>
            <a:r>
              <a:rPr lang="en-US" sz="1200" dirty="0">
                <a:solidFill>
                  <a:srgbClr val="6F008A"/>
                </a:solidFill>
                <a:effectLst/>
                <a:latin typeface="Consolas"/>
                <a:ea typeface="PMingLiU"/>
                <a:cs typeface="Times New Roman"/>
              </a:rPr>
              <a:t>NUM_SCENE</a:t>
            </a:r>
            <a:r>
              <a:rPr lang="en-US" sz="1200" dirty="0">
                <a:solidFill>
                  <a:srgbClr val="000000"/>
                </a:solidFill>
                <a:effectLst/>
                <a:latin typeface="Consolas"/>
                <a:ea typeface="PMingLiU"/>
                <a:cs typeface="Times New Roman"/>
              </a:rPr>
              <a:t> 2</a:t>
            </a:r>
            <a:endParaRPr lang="en-US" sz="1200" dirty="0">
              <a:effectLst/>
              <a:latin typeface="Calibri"/>
              <a:ea typeface="PMingLiU"/>
              <a:cs typeface="Times New Roman"/>
            </a:endParaRPr>
          </a:p>
          <a:p>
            <a:pPr marL="0" marR="0">
              <a:lnSpc>
                <a:spcPct val="115000"/>
              </a:lnSpc>
              <a:spcBef>
                <a:spcPts val="0"/>
              </a:spcBef>
              <a:spcAft>
                <a:spcPts val="0"/>
              </a:spcAft>
            </a:pPr>
            <a:r>
              <a:rPr lang="en-US" sz="1200" dirty="0">
                <a:solidFill>
                  <a:srgbClr val="000000"/>
                </a:solidFill>
                <a:effectLst/>
                <a:latin typeface="Consolas"/>
                <a:ea typeface="PMingLiU"/>
                <a:cs typeface="Times New Roman"/>
              </a:rPr>
              <a:t> </a:t>
            </a:r>
            <a:endParaRPr lang="en-US" sz="1200" dirty="0">
              <a:effectLst/>
              <a:latin typeface="Calibri"/>
              <a:ea typeface="PMingLiU"/>
              <a:cs typeface="Times New Roman"/>
            </a:endParaRPr>
          </a:p>
          <a:p>
            <a:pPr marL="0" marR="0">
              <a:lnSpc>
                <a:spcPct val="115000"/>
              </a:lnSpc>
              <a:spcBef>
                <a:spcPts val="0"/>
              </a:spcBef>
              <a:spcAft>
                <a:spcPts val="1000"/>
              </a:spcAft>
            </a:pPr>
            <a:r>
              <a:rPr lang="en-US" sz="1200" dirty="0">
                <a:solidFill>
                  <a:srgbClr val="0000FF"/>
                </a:solidFill>
                <a:effectLst/>
                <a:latin typeface="Consolas"/>
                <a:ea typeface="PMingLiU"/>
                <a:cs typeface="Times New Roman"/>
              </a:rPr>
              <a:t>float</a:t>
            </a:r>
            <a:r>
              <a:rPr lang="en-US" sz="1200" dirty="0">
                <a:solidFill>
                  <a:srgbClr val="000000"/>
                </a:solidFill>
                <a:effectLst/>
                <a:latin typeface="Consolas"/>
                <a:ea typeface="PMingLiU"/>
                <a:cs typeface="Times New Roman"/>
              </a:rPr>
              <a:t>* </a:t>
            </a:r>
            <a:r>
              <a:rPr lang="en-US" sz="1200" dirty="0" err="1">
                <a:solidFill>
                  <a:srgbClr val="000000"/>
                </a:solidFill>
                <a:effectLst/>
                <a:latin typeface="Consolas"/>
                <a:ea typeface="PMingLiU"/>
                <a:cs typeface="Times New Roman"/>
              </a:rPr>
              <a:t>pixelBuffer</a:t>
            </a:r>
            <a:r>
              <a:rPr lang="en-US" sz="1200" dirty="0">
                <a:solidFill>
                  <a:srgbClr val="000000"/>
                </a:solidFill>
                <a:effectLst/>
                <a:latin typeface="Consolas"/>
                <a:ea typeface="PMingLiU"/>
                <a:cs typeface="Times New Roman"/>
              </a:rPr>
              <a:t> = </a:t>
            </a:r>
            <a:r>
              <a:rPr lang="en-US" sz="1200" dirty="0">
                <a:solidFill>
                  <a:srgbClr val="0000FF"/>
                </a:solidFill>
                <a:effectLst/>
                <a:latin typeface="Consolas"/>
                <a:ea typeface="PMingLiU"/>
                <a:cs typeface="Times New Roman"/>
              </a:rPr>
              <a:t>new</a:t>
            </a:r>
            <a:r>
              <a:rPr lang="en-US" sz="1200" dirty="0">
                <a:solidFill>
                  <a:srgbClr val="000000"/>
                </a:solidFill>
                <a:effectLst/>
                <a:latin typeface="Consolas"/>
                <a:ea typeface="PMingLiU"/>
                <a:cs typeface="Times New Roman"/>
              </a:rPr>
              <a:t> </a:t>
            </a:r>
            <a:r>
              <a:rPr lang="en-US" sz="1200" dirty="0">
                <a:solidFill>
                  <a:srgbClr val="0000FF"/>
                </a:solidFill>
                <a:effectLst/>
                <a:latin typeface="Consolas"/>
                <a:ea typeface="PMingLiU"/>
                <a:cs typeface="Times New Roman"/>
              </a:rPr>
              <a:t>float</a:t>
            </a:r>
            <a:r>
              <a:rPr lang="en-US" sz="1200" dirty="0">
                <a:solidFill>
                  <a:srgbClr val="000000"/>
                </a:solidFill>
                <a:effectLst/>
                <a:latin typeface="Consolas"/>
                <a:ea typeface="PMingLiU"/>
                <a:cs typeface="Times New Roman"/>
              </a:rPr>
              <a:t>[</a:t>
            </a:r>
            <a:r>
              <a:rPr lang="en-US" sz="1200" dirty="0">
                <a:solidFill>
                  <a:srgbClr val="6F008A"/>
                </a:solidFill>
                <a:effectLst/>
                <a:latin typeface="Consolas"/>
                <a:ea typeface="PMingLiU"/>
                <a:cs typeface="Times New Roman"/>
              </a:rPr>
              <a:t>WINWIDTH</a:t>
            </a:r>
            <a:r>
              <a:rPr lang="en-US" sz="1200" dirty="0">
                <a:solidFill>
                  <a:srgbClr val="000000"/>
                </a:solidFill>
                <a:effectLst/>
                <a:latin typeface="Consolas"/>
                <a:ea typeface="PMingLiU"/>
                <a:cs typeface="Times New Roman"/>
              </a:rPr>
              <a:t> * </a:t>
            </a:r>
            <a:r>
              <a:rPr lang="en-US" sz="1200" dirty="0">
                <a:solidFill>
                  <a:srgbClr val="6F008A"/>
                </a:solidFill>
                <a:effectLst/>
                <a:latin typeface="Consolas"/>
                <a:ea typeface="PMingLiU"/>
                <a:cs typeface="Times New Roman"/>
              </a:rPr>
              <a:t>WINHEIGHT</a:t>
            </a:r>
            <a:r>
              <a:rPr lang="en-US" sz="1200" dirty="0">
                <a:solidFill>
                  <a:srgbClr val="000000"/>
                </a:solidFill>
                <a:effectLst/>
                <a:latin typeface="Consolas"/>
                <a:ea typeface="PMingLiU"/>
                <a:cs typeface="Times New Roman"/>
              </a:rPr>
              <a:t> * 3];</a:t>
            </a:r>
            <a:endParaRPr lang="en-US" sz="1200" dirty="0">
              <a:effectLst/>
              <a:latin typeface="Calibri"/>
              <a:ea typeface="PMingLiU"/>
              <a:cs typeface="Times New Roman"/>
            </a:endParaRPr>
          </a:p>
        </p:txBody>
      </p:sp>
    </p:spTree>
    <p:extLst>
      <p:ext uri="{BB962C8B-B14F-4D97-AF65-F5344CB8AC3E}">
        <p14:creationId xmlns:p14="http://schemas.microsoft.com/office/powerpoint/2010/main" val="3058817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a:t>The function </a:t>
            </a:r>
            <a:r>
              <a:rPr lang="en-US" dirty="0" err="1" smtClean="0">
                <a:latin typeface="Courier New" panose="02070309020205020404" pitchFamily="49" charset="0"/>
                <a:cs typeface="Courier New" panose="02070309020205020404" pitchFamily="49" charset="0"/>
              </a:rPr>
              <a:t>intersectionWithRay</a:t>
            </a:r>
            <a:r>
              <a:rPr lang="en-US" dirty="0" smtClean="0"/>
              <a:t> </a:t>
            </a:r>
            <a:r>
              <a:rPr lang="en-US" dirty="0"/>
              <a:t>should compute the intersection between the ray and the sphere, and output the smallest positive value of </a:t>
            </a:r>
            <a:r>
              <a:rPr lang="en-US" i="1" dirty="0">
                <a:latin typeface="Times New Roman" panose="02020603050405020304" pitchFamily="18" charset="0"/>
                <a:cs typeface="Times New Roman" panose="02020603050405020304" pitchFamily="18" charset="0"/>
              </a:rPr>
              <a:t>t</a:t>
            </a:r>
            <a:r>
              <a:rPr lang="en-US" dirty="0"/>
              <a:t> according to the lecture notes.  </a:t>
            </a:r>
            <a:endParaRPr lang="en-US" dirty="0" smtClean="0"/>
          </a:p>
          <a:p>
            <a:r>
              <a:rPr lang="en-US" dirty="0" smtClean="0"/>
              <a:t>The </a:t>
            </a:r>
            <a:r>
              <a:rPr lang="en-US" dirty="0"/>
              <a:t>position of the intersection and the normal vector at the intersection should be returned through the parameters. If you do this part of code correctly, you should be able to find out all the intersection of the ray with the first sphere and colored the pixels with white (the coloring part is near the location of Step 2 in the code).</a:t>
            </a:r>
          </a:p>
        </p:txBody>
      </p:sp>
      <p:pic>
        <p:nvPicPr>
          <p:cNvPr id="4" name="Picture 3" descr="D:\courses\CS3241 NEW\Labs\ray tracing testbed\Scene0blackandwhiteOneSphere.PNG"/>
          <p:cNvPicPr/>
          <p:nvPr/>
        </p:nvPicPr>
        <p:blipFill>
          <a:blip r:embed="rId2">
            <a:extLst>
              <a:ext uri="{28A0092B-C50C-407E-A947-70E740481C1C}">
                <a14:useLocalDpi xmlns:a14="http://schemas.microsoft.com/office/drawing/2010/main" val="0"/>
              </a:ext>
            </a:extLst>
          </a:blip>
          <a:srcRect/>
          <a:stretch>
            <a:fillRect/>
          </a:stretch>
        </p:blipFill>
        <p:spPr bwMode="auto">
          <a:xfrm>
            <a:off x="5506278" y="4800600"/>
            <a:ext cx="2743200" cy="1838325"/>
          </a:xfrm>
          <a:prstGeom prst="rect">
            <a:avLst/>
          </a:prstGeom>
          <a:noFill/>
          <a:ln>
            <a:noFill/>
          </a:ln>
        </p:spPr>
      </p:pic>
    </p:spTree>
    <p:extLst>
      <p:ext uri="{BB962C8B-B14F-4D97-AF65-F5344CB8AC3E}">
        <p14:creationId xmlns:p14="http://schemas.microsoft.com/office/powerpoint/2010/main" val="3162542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Light Ray Equation</a:t>
            </a:r>
            <a:endParaRPr lang="en-US" dirty="0"/>
          </a:p>
        </p:txBody>
      </p:sp>
      <p:sp>
        <p:nvSpPr>
          <p:cNvPr id="3" name="Content Placeholder 2"/>
          <p:cNvSpPr>
            <a:spLocks noGrp="1"/>
          </p:cNvSpPr>
          <p:nvPr>
            <p:ph idx="1"/>
          </p:nvPr>
        </p:nvSpPr>
        <p:spPr/>
        <p:txBody>
          <a:bodyPr/>
          <a:lstStyle/>
          <a:p>
            <a:r>
              <a:rPr lang="en-US" dirty="0" smtClean="0">
                <a:cs typeface="Times New Roman" pitchFamily="18" charset="0"/>
              </a:rPr>
              <a:t>Express the ray using a parameter </a:t>
            </a:r>
            <a:r>
              <a:rPr lang="en-US" i="1" dirty="0" smtClean="0">
                <a:cs typeface="Times New Roman" pitchFamily="18" charset="0"/>
              </a:rPr>
              <a:t>t </a:t>
            </a:r>
            <a:r>
              <a:rPr lang="en-US" dirty="0" smtClean="0">
                <a:cs typeface="Times New Roman" pitchFamily="18" charset="0"/>
              </a:rPr>
              <a:t>:</a:t>
            </a:r>
          </a:p>
          <a:p>
            <a:pPr algn="ctr">
              <a:buNone/>
            </a:pPr>
            <a:r>
              <a:rPr lang="en-US" i="1" dirty="0" smtClean="0">
                <a:latin typeface="Times New Roman" pitchFamily="18" charset="0"/>
                <a:cs typeface="Times New Roman" pitchFamily="18" charset="0"/>
              </a:rPr>
              <a:t>l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  p</a:t>
            </a:r>
            <a:r>
              <a:rPr lang="en-US" i="1" baseline="-30000"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 d t</a:t>
            </a:r>
          </a:p>
          <a:p>
            <a:pPr>
              <a:lnSpc>
                <a:spcPct val="70000"/>
              </a:lnSpc>
              <a:spcBef>
                <a:spcPct val="50000"/>
              </a:spcBef>
            </a:pPr>
            <a:r>
              <a:rPr lang="en-US" i="1" dirty="0" smtClean="0">
                <a:latin typeface="Times New Roman" pitchFamily="18" charset="0"/>
                <a:cs typeface="Times New Roman" pitchFamily="18" charset="0"/>
              </a:rPr>
              <a:t>l</a:t>
            </a:r>
            <a:r>
              <a:rPr lang="en-US" i="1" baseline="-30000" dirty="0" smtClean="0">
                <a:latin typeface="Times New Roman" pitchFamily="18" charset="0"/>
                <a:cs typeface="Times New Roman" pitchFamily="18" charset="0"/>
              </a:rPr>
              <a:t>0  </a:t>
            </a:r>
            <a:r>
              <a:rPr lang="en-US" i="1" dirty="0" smtClean="0">
                <a:latin typeface="Times New Roman" pitchFamily="18" charset="0"/>
                <a:cs typeface="Times New Roman" pitchFamily="18" charset="0"/>
              </a:rPr>
              <a:t>= l</a:t>
            </a:r>
            <a:r>
              <a:rPr lang="en-US" dirty="0" smtClean="0">
                <a:latin typeface="Times New Roman" pitchFamily="18" charset="0"/>
                <a:cs typeface="Times New Roman" pitchFamily="18" charset="0"/>
              </a:rPr>
              <a:t>(0) </a:t>
            </a:r>
            <a:r>
              <a:rPr lang="en-US" i="1" dirty="0" smtClean="0">
                <a:latin typeface="Times New Roman" pitchFamily="18" charset="0"/>
                <a:cs typeface="Times New Roman" pitchFamily="18" charset="0"/>
              </a:rPr>
              <a:t>= p</a:t>
            </a:r>
            <a:r>
              <a:rPr lang="en-US" dirty="0" smtClean="0">
                <a:cs typeface="Times New Roman" pitchFamily="18" charset="0"/>
              </a:rPr>
              <a:t>:    origin of the ray,</a:t>
            </a:r>
            <a:endParaRPr lang="en-US" dirty="0" smtClean="0">
              <a:latin typeface="MS Sans Serif" charset="0"/>
              <a:cs typeface="Times New Roman" pitchFamily="18" charset="0"/>
            </a:endParaRPr>
          </a:p>
          <a:p>
            <a:pPr>
              <a:lnSpc>
                <a:spcPct val="70000"/>
              </a:lnSpc>
              <a:spcBef>
                <a:spcPct val="50000"/>
              </a:spcBef>
            </a:pPr>
            <a:r>
              <a:rPr lang="en-US" i="1" dirty="0" smtClean="0">
                <a:latin typeface="Times New Roman" pitchFamily="18" charset="0"/>
                <a:cs typeface="Times New Roman" pitchFamily="18" charset="0"/>
              </a:rPr>
              <a:t>d</a:t>
            </a:r>
            <a:r>
              <a:rPr lang="en-US" i="1" dirty="0" smtClean="0">
                <a:cs typeface="Times New Roman" pitchFamily="18" charset="0"/>
              </a:rPr>
              <a:t> </a:t>
            </a:r>
            <a:r>
              <a:rPr lang="en-US" dirty="0" smtClean="0">
                <a:cs typeface="Times New Roman" pitchFamily="18" charset="0"/>
              </a:rPr>
              <a:t>   :  direction vector of the ray, typically normalized,  </a:t>
            </a:r>
            <a:endParaRPr lang="en-US" dirty="0" smtClean="0">
              <a:latin typeface="MS Sans Serif" charset="0"/>
              <a:cs typeface="Times New Roman" pitchFamily="18" charset="0"/>
            </a:endParaRPr>
          </a:p>
          <a:p>
            <a:pPr>
              <a:lnSpc>
                <a:spcPct val="70000"/>
              </a:lnSpc>
              <a:spcBef>
                <a:spcPct val="50000"/>
              </a:spcBef>
            </a:pP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cs typeface="Times New Roman" pitchFamily="18" charset="0"/>
              </a:rPr>
              <a:t> </a:t>
            </a:r>
            <a:r>
              <a:rPr lang="en-US" dirty="0" smtClean="0">
                <a:cs typeface="Times New Roman" pitchFamily="18" charset="0"/>
              </a:rPr>
              <a:t>:</a:t>
            </a:r>
            <a:r>
              <a:rPr lang="en-US" i="1" dirty="0" smtClean="0">
                <a:cs typeface="Times New Roman" pitchFamily="18" charset="0"/>
              </a:rPr>
              <a:t> </a:t>
            </a:r>
            <a:r>
              <a:rPr lang="en-US" dirty="0" smtClean="0">
                <a:cs typeface="Times New Roman" pitchFamily="18" charset="0"/>
              </a:rPr>
              <a:t> a set of points on the ray.</a:t>
            </a:r>
            <a:endParaRPr lang="en-US" dirty="0" smtClean="0"/>
          </a:p>
          <a:p>
            <a:endParaRPr lang="en-US" dirty="0"/>
          </a:p>
        </p:txBody>
      </p:sp>
      <p:grpSp>
        <p:nvGrpSpPr>
          <p:cNvPr id="13" name="Group 50"/>
          <p:cNvGrpSpPr>
            <a:grpSpLocks/>
          </p:cNvGrpSpPr>
          <p:nvPr/>
        </p:nvGrpSpPr>
        <p:grpSpPr bwMode="auto">
          <a:xfrm>
            <a:off x="3441700" y="4935537"/>
            <a:ext cx="1625600" cy="1647825"/>
            <a:chOff x="1192" y="2666"/>
            <a:chExt cx="1024" cy="1038"/>
          </a:xfrm>
        </p:grpSpPr>
        <p:sp>
          <p:nvSpPr>
            <p:cNvPr id="14" name="Text Box 51"/>
            <p:cNvSpPr txBox="1">
              <a:spLocks noChangeArrowheads="1"/>
            </p:cNvSpPr>
            <p:nvPr/>
          </p:nvSpPr>
          <p:spPr bwMode="auto">
            <a:xfrm>
              <a:off x="1880" y="2666"/>
              <a:ext cx="336" cy="272"/>
            </a:xfrm>
            <a:prstGeom prst="rect">
              <a:avLst/>
            </a:prstGeom>
            <a:noFill/>
            <a:ln w="9525">
              <a:noFill/>
              <a:miter lim="800000"/>
              <a:headEnd/>
              <a:tailEnd/>
            </a:ln>
          </p:spPr>
          <p:txBody>
            <a:bodyPr/>
            <a:lstStyle/>
            <a:p>
              <a:pPr eaLnBrk="0" hangingPunct="0"/>
              <a:r>
                <a:rPr lang="en-US" sz="1800" b="1" i="1" dirty="0" smtClean="0"/>
                <a:t>p</a:t>
              </a:r>
              <a:endParaRPr lang="en-US" sz="1800" b="1" i="1" baseline="-25000" dirty="0"/>
            </a:p>
          </p:txBody>
        </p:sp>
        <p:sp>
          <p:nvSpPr>
            <p:cNvPr id="15" name="Text Box 52"/>
            <p:cNvSpPr txBox="1">
              <a:spLocks noChangeArrowheads="1"/>
            </p:cNvSpPr>
            <p:nvPr/>
          </p:nvSpPr>
          <p:spPr bwMode="auto">
            <a:xfrm>
              <a:off x="1232" y="3296"/>
              <a:ext cx="336" cy="272"/>
            </a:xfrm>
            <a:prstGeom prst="rect">
              <a:avLst/>
            </a:prstGeom>
            <a:noFill/>
            <a:ln w="9525">
              <a:noFill/>
              <a:miter lim="800000"/>
              <a:headEnd/>
              <a:tailEnd/>
            </a:ln>
          </p:spPr>
          <p:txBody>
            <a:bodyPr/>
            <a:lstStyle/>
            <a:p>
              <a:pPr eaLnBrk="0" hangingPunct="0"/>
              <a:r>
                <a:rPr lang="en-US" sz="1800" i="1" dirty="0"/>
                <a:t>O</a:t>
              </a:r>
              <a:r>
                <a:rPr lang="en-US" sz="1800" i="1" baseline="-25000" dirty="0"/>
                <a:t>W</a:t>
              </a:r>
            </a:p>
          </p:txBody>
        </p:sp>
        <p:sp>
          <p:nvSpPr>
            <p:cNvPr id="16" name="Oval 53"/>
            <p:cNvSpPr>
              <a:spLocks noChangeArrowheads="1"/>
            </p:cNvSpPr>
            <p:nvPr/>
          </p:nvSpPr>
          <p:spPr bwMode="auto">
            <a:xfrm>
              <a:off x="2048" y="2773"/>
              <a:ext cx="57" cy="57"/>
            </a:xfrm>
            <a:prstGeom prst="ellipse">
              <a:avLst/>
            </a:prstGeom>
            <a:solidFill>
              <a:srgbClr val="FFFF00"/>
            </a:solidFill>
            <a:ln w="9525">
              <a:solidFill>
                <a:srgbClr val="000000"/>
              </a:solidFill>
              <a:round/>
              <a:headEnd/>
              <a:tailEnd/>
            </a:ln>
          </p:spPr>
          <p:txBody>
            <a:bodyPr/>
            <a:lstStyle/>
            <a:p>
              <a:endParaRPr lang="en-US"/>
            </a:p>
          </p:txBody>
        </p:sp>
        <p:sp>
          <p:nvSpPr>
            <p:cNvPr id="17" name="Line 54"/>
            <p:cNvSpPr>
              <a:spLocks noChangeShapeType="1"/>
            </p:cNvSpPr>
            <p:nvPr/>
          </p:nvSpPr>
          <p:spPr bwMode="auto">
            <a:xfrm>
              <a:off x="1544" y="2720"/>
              <a:ext cx="0" cy="736"/>
            </a:xfrm>
            <a:prstGeom prst="line">
              <a:avLst/>
            </a:prstGeom>
            <a:noFill/>
            <a:ln w="9525">
              <a:solidFill>
                <a:schemeClr val="tx1"/>
              </a:solidFill>
              <a:round/>
              <a:headEnd/>
              <a:tailEnd/>
            </a:ln>
          </p:spPr>
          <p:txBody>
            <a:bodyPr/>
            <a:lstStyle/>
            <a:p>
              <a:endParaRPr lang="en-US"/>
            </a:p>
          </p:txBody>
        </p:sp>
        <p:sp>
          <p:nvSpPr>
            <p:cNvPr id="18" name="Line 55"/>
            <p:cNvSpPr>
              <a:spLocks noChangeShapeType="1"/>
            </p:cNvSpPr>
            <p:nvPr/>
          </p:nvSpPr>
          <p:spPr bwMode="auto">
            <a:xfrm flipH="1">
              <a:off x="1192" y="3456"/>
              <a:ext cx="344" cy="224"/>
            </a:xfrm>
            <a:prstGeom prst="line">
              <a:avLst/>
            </a:prstGeom>
            <a:noFill/>
            <a:ln w="9525">
              <a:solidFill>
                <a:schemeClr val="tx1"/>
              </a:solidFill>
              <a:round/>
              <a:headEnd/>
              <a:tailEnd/>
            </a:ln>
          </p:spPr>
          <p:txBody>
            <a:bodyPr/>
            <a:lstStyle/>
            <a:p>
              <a:endParaRPr lang="en-US"/>
            </a:p>
          </p:txBody>
        </p:sp>
        <p:sp>
          <p:nvSpPr>
            <p:cNvPr id="19" name="Line 56"/>
            <p:cNvSpPr>
              <a:spLocks noChangeShapeType="1"/>
            </p:cNvSpPr>
            <p:nvPr/>
          </p:nvSpPr>
          <p:spPr bwMode="auto">
            <a:xfrm>
              <a:off x="1552" y="3456"/>
              <a:ext cx="584" cy="248"/>
            </a:xfrm>
            <a:prstGeom prst="line">
              <a:avLst/>
            </a:prstGeom>
            <a:noFill/>
            <a:ln w="9525">
              <a:solidFill>
                <a:schemeClr val="tx1"/>
              </a:solidFill>
              <a:round/>
              <a:headEnd/>
              <a:tailEnd/>
            </a:ln>
          </p:spPr>
          <p:txBody>
            <a:bodyPr/>
            <a:lstStyle/>
            <a:p>
              <a:endParaRPr lang="en-US"/>
            </a:p>
          </p:txBody>
        </p:sp>
      </p:grpSp>
      <p:grpSp>
        <p:nvGrpSpPr>
          <p:cNvPr id="21" name="Group 58"/>
          <p:cNvGrpSpPr>
            <a:grpSpLocks/>
          </p:cNvGrpSpPr>
          <p:nvPr/>
        </p:nvGrpSpPr>
        <p:grpSpPr bwMode="auto">
          <a:xfrm>
            <a:off x="4851400" y="4051301"/>
            <a:ext cx="3911600" cy="1079500"/>
            <a:chOff x="2080" y="2109"/>
            <a:chExt cx="2464" cy="680"/>
          </a:xfrm>
        </p:grpSpPr>
        <p:sp>
          <p:nvSpPr>
            <p:cNvPr id="22" name="Line 59"/>
            <p:cNvSpPr>
              <a:spLocks noChangeShapeType="1"/>
            </p:cNvSpPr>
            <p:nvPr/>
          </p:nvSpPr>
          <p:spPr bwMode="auto">
            <a:xfrm flipV="1">
              <a:off x="2080" y="2109"/>
              <a:ext cx="2464" cy="680"/>
            </a:xfrm>
            <a:prstGeom prst="line">
              <a:avLst/>
            </a:prstGeom>
            <a:noFill/>
            <a:ln w="9525">
              <a:solidFill>
                <a:srgbClr val="FF0000"/>
              </a:solidFill>
              <a:round/>
              <a:headEnd/>
              <a:tailEnd type="triangle" w="med" len="med"/>
            </a:ln>
          </p:spPr>
          <p:txBody>
            <a:bodyPr/>
            <a:lstStyle/>
            <a:p>
              <a:endParaRPr lang="en-US"/>
            </a:p>
          </p:txBody>
        </p:sp>
        <p:sp>
          <p:nvSpPr>
            <p:cNvPr id="24" name="Oval 61"/>
            <p:cNvSpPr>
              <a:spLocks noChangeArrowheads="1"/>
            </p:cNvSpPr>
            <p:nvPr/>
          </p:nvSpPr>
          <p:spPr bwMode="auto">
            <a:xfrm>
              <a:off x="2800" y="2556"/>
              <a:ext cx="57" cy="58"/>
            </a:xfrm>
            <a:prstGeom prst="ellipse">
              <a:avLst/>
            </a:prstGeom>
            <a:solidFill>
              <a:srgbClr val="FFFF00"/>
            </a:solidFill>
            <a:ln w="9525">
              <a:solidFill>
                <a:srgbClr val="000000"/>
              </a:solidFill>
              <a:round/>
              <a:headEnd/>
              <a:tailEnd/>
            </a:ln>
          </p:spPr>
          <p:txBody>
            <a:bodyPr/>
            <a:lstStyle/>
            <a:p>
              <a:endParaRPr lang="en-US"/>
            </a:p>
          </p:txBody>
        </p:sp>
      </p:grpSp>
      <p:grpSp>
        <p:nvGrpSpPr>
          <p:cNvPr id="32" name="Group 69"/>
          <p:cNvGrpSpPr>
            <a:grpSpLocks/>
          </p:cNvGrpSpPr>
          <p:nvPr/>
        </p:nvGrpSpPr>
        <p:grpSpPr bwMode="auto">
          <a:xfrm>
            <a:off x="3600450" y="4360862"/>
            <a:ext cx="1809750" cy="914400"/>
            <a:chOff x="1292" y="2304"/>
            <a:chExt cx="1140" cy="576"/>
          </a:xfrm>
        </p:grpSpPr>
        <p:sp>
          <p:nvSpPr>
            <p:cNvPr id="33" name="Text Box 70"/>
            <p:cNvSpPr txBox="1">
              <a:spLocks noChangeArrowheads="1"/>
            </p:cNvSpPr>
            <p:nvPr/>
          </p:nvSpPr>
          <p:spPr bwMode="auto">
            <a:xfrm>
              <a:off x="1292" y="2304"/>
              <a:ext cx="1140" cy="272"/>
            </a:xfrm>
            <a:prstGeom prst="rect">
              <a:avLst/>
            </a:prstGeom>
            <a:noFill/>
            <a:ln w="9525">
              <a:noFill/>
              <a:miter lim="800000"/>
              <a:headEnd/>
              <a:tailEnd/>
            </a:ln>
          </p:spPr>
          <p:txBody>
            <a:bodyPr/>
            <a:lstStyle/>
            <a:p>
              <a:pPr eaLnBrk="0" hangingPunct="0"/>
              <a:r>
                <a:rPr lang="en-US" sz="1800" b="1" i="1" dirty="0" smtClean="0">
                  <a:solidFill>
                    <a:srgbClr val="FF0000"/>
                  </a:solidFill>
                  <a:latin typeface="Times New Roman" pitchFamily="18" charset="0"/>
                  <a:cs typeface="Times New Roman" pitchFamily="18" charset="0"/>
                </a:rPr>
                <a:t>l </a:t>
              </a:r>
              <a:r>
                <a:rPr lang="en-US" sz="1800" i="1" dirty="0">
                  <a:solidFill>
                    <a:srgbClr val="FF0000"/>
                  </a:solidFill>
                  <a:latin typeface="Times New Roman" pitchFamily="18" charset="0"/>
                  <a:cs typeface="Times New Roman" pitchFamily="18" charset="0"/>
                </a:rPr>
                <a:t>(t)</a:t>
              </a:r>
              <a:r>
                <a:rPr lang="en-US" sz="1800" b="1" i="1" dirty="0">
                  <a:solidFill>
                    <a:srgbClr val="FF0000"/>
                  </a:solidFill>
                  <a:latin typeface="Times New Roman" pitchFamily="18" charset="0"/>
                  <a:cs typeface="Times New Roman" pitchFamily="18" charset="0"/>
                </a:rPr>
                <a:t> = </a:t>
              </a:r>
              <a:r>
                <a:rPr lang="en-US" sz="1800" b="1" i="1" dirty="0" smtClean="0">
                  <a:solidFill>
                    <a:srgbClr val="FF0000"/>
                  </a:solidFill>
                  <a:latin typeface="Times New Roman" pitchFamily="18" charset="0"/>
                  <a:cs typeface="Times New Roman" pitchFamily="18" charset="0"/>
                </a:rPr>
                <a:t>p </a:t>
              </a:r>
              <a:r>
                <a:rPr lang="en-US" sz="1800" i="1" dirty="0">
                  <a:solidFill>
                    <a:srgbClr val="FF0000"/>
                  </a:solidFill>
                  <a:latin typeface="Times New Roman" pitchFamily="18" charset="0"/>
                  <a:cs typeface="Times New Roman" pitchFamily="18" charset="0"/>
                </a:rPr>
                <a:t>+ </a:t>
              </a:r>
              <a:r>
                <a:rPr lang="en-US" sz="1800" b="1" i="1" dirty="0" smtClean="0">
                  <a:solidFill>
                    <a:srgbClr val="FF0000"/>
                  </a:solidFill>
                  <a:latin typeface="Times New Roman" pitchFamily="18" charset="0"/>
                  <a:cs typeface="Times New Roman" pitchFamily="18" charset="0"/>
                </a:rPr>
                <a:t>d </a:t>
              </a:r>
              <a:r>
                <a:rPr lang="en-US" sz="1800" i="1" dirty="0">
                  <a:solidFill>
                    <a:srgbClr val="FF0000"/>
                  </a:solidFill>
                  <a:latin typeface="Times New Roman" pitchFamily="18" charset="0"/>
                  <a:cs typeface="Times New Roman" pitchFamily="18" charset="0"/>
                </a:rPr>
                <a:t>t </a:t>
              </a:r>
            </a:p>
          </p:txBody>
        </p:sp>
        <p:sp>
          <p:nvSpPr>
            <p:cNvPr id="35" name="Line 72"/>
            <p:cNvSpPr>
              <a:spLocks noChangeShapeType="1"/>
            </p:cNvSpPr>
            <p:nvPr/>
          </p:nvSpPr>
          <p:spPr bwMode="auto">
            <a:xfrm>
              <a:off x="2316" y="2844"/>
              <a:ext cx="52" cy="36"/>
            </a:xfrm>
            <a:prstGeom prst="line">
              <a:avLst/>
            </a:prstGeom>
            <a:noFill/>
            <a:ln w="12700">
              <a:solidFill>
                <a:srgbClr val="FFFF00"/>
              </a:solidFill>
              <a:round/>
              <a:headEnd/>
              <a:tailEnd/>
            </a:ln>
            <a:effectLst/>
          </p:spPr>
          <p:txBody>
            <a:bodyPr/>
            <a:lstStyle/>
            <a:p>
              <a:endParaRPr lang="en-US"/>
            </a:p>
          </p:txBody>
        </p:sp>
      </p:grpSp>
      <p:cxnSp>
        <p:nvCxnSpPr>
          <p:cNvPr id="41" name="Straight Arrow Connector 40"/>
          <p:cNvCxnSpPr>
            <a:stCxn id="16" idx="7"/>
          </p:cNvCxnSpPr>
          <p:nvPr/>
        </p:nvCxnSpPr>
        <p:spPr>
          <a:xfrm rot="5400000" flipH="1" flipV="1">
            <a:off x="5137392" y="4693444"/>
            <a:ext cx="165652" cy="6847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181600" y="4648200"/>
            <a:ext cx="609600" cy="369332"/>
          </a:xfrm>
          <a:prstGeom prst="rect">
            <a:avLst/>
          </a:prstGeom>
          <a:noFill/>
        </p:spPr>
        <p:txBody>
          <a:bodyPr wrap="square" rtlCol="0">
            <a:spAutoFit/>
          </a:bodyPr>
          <a:lstStyle/>
          <a:p>
            <a:r>
              <a:rPr lang="en-US" i="1" dirty="0" smtClean="0"/>
              <a:t>d</a:t>
            </a:r>
            <a:endParaRPr lang="en-US" i="1" dirty="0"/>
          </a:p>
        </p:txBody>
      </p:sp>
    </p:spTree>
    <p:extLst>
      <p:ext uri="{BB962C8B-B14F-4D97-AF65-F5344CB8AC3E}">
        <p14:creationId xmlns:p14="http://schemas.microsoft.com/office/powerpoint/2010/main" val="270897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Intersect with a Sphere</a:t>
            </a:r>
            <a:endParaRPr lang="en-US" dirty="0"/>
          </a:p>
        </p:txBody>
      </p:sp>
      <p:sp>
        <p:nvSpPr>
          <p:cNvPr id="3" name="Content Placeholder 2"/>
          <p:cNvSpPr>
            <a:spLocks noGrp="1"/>
          </p:cNvSpPr>
          <p:nvPr>
            <p:ph idx="1"/>
          </p:nvPr>
        </p:nvSpPr>
        <p:spPr/>
        <p:txBody>
          <a:bodyPr/>
          <a:lstStyle/>
          <a:p>
            <a:r>
              <a:rPr lang="en-US" dirty="0" smtClean="0">
                <a:cs typeface="Times New Roman" pitchFamily="18" charset="0"/>
              </a:rPr>
              <a:t>Define a sphere with center </a:t>
            </a:r>
            <a:r>
              <a:rPr lang="en-US" i="1" dirty="0" smtClean="0">
                <a:latin typeface="Times New Roman" pitchFamily="18" charset="0"/>
                <a:cs typeface="Times New Roman" pitchFamily="18" charset="0"/>
              </a:rPr>
              <a:t>c =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i="1" baseline="-30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 ,Y</a:t>
            </a:r>
            <a:r>
              <a:rPr lang="en-US" i="1" baseline="-30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 ,Z</a:t>
            </a:r>
            <a:r>
              <a:rPr lang="en-US" i="1" baseline="-30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a:t>
            </a:r>
            <a:r>
              <a:rPr lang="en-US" dirty="0" smtClean="0">
                <a:cs typeface="Times New Roman" pitchFamily="18" charset="0"/>
              </a:rPr>
              <a:t>and radius</a:t>
            </a:r>
            <a:r>
              <a:rPr lang="en-US" i="1" dirty="0" smtClean="0">
                <a:cs typeface="Times New Roman" pitchFamily="18" charset="0"/>
              </a:rPr>
              <a:t> r</a:t>
            </a:r>
            <a:r>
              <a:rPr lang="en-US" dirty="0" smtClean="0">
                <a:cs typeface="Times New Roman" pitchFamily="18" charset="0"/>
              </a:rPr>
              <a:t>.  </a:t>
            </a:r>
          </a:p>
          <a:p>
            <a:r>
              <a:rPr lang="en-US" dirty="0" smtClean="0">
                <a:cs typeface="Times New Roman" pitchFamily="18" charset="0"/>
              </a:rPr>
              <a:t>Points lying on the sphere is given by:</a:t>
            </a:r>
          </a:p>
          <a:p>
            <a:pPr algn="ctr">
              <a:buNone/>
            </a:pPr>
            <a:r>
              <a:rPr lang="en-US" i="1" dirty="0" smtClean="0">
                <a:cs typeface="Times New Roman" pitchFamily="18" charset="0"/>
              </a:rPr>
              <a:t>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x - X</a:t>
            </a:r>
            <a:r>
              <a:rPr lang="en-US" i="1" baseline="-30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a:t>
            </a:r>
            <a:r>
              <a:rPr lang="en-US" i="1" baseline="30000" dirty="0" smtClean="0">
                <a:latin typeface="Times New Roman" pitchFamily="18" charset="0"/>
                <a:cs typeface="Times New Roman" pitchFamily="18" charset="0"/>
              </a:rPr>
              <a:t>2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y – Y</a:t>
            </a:r>
            <a:r>
              <a:rPr lang="en-US" i="1" baseline="-30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a:t>
            </a:r>
            <a:r>
              <a:rPr lang="en-US" i="1" baseline="30000" dirty="0" smtClean="0">
                <a:latin typeface="Times New Roman" pitchFamily="18" charset="0"/>
                <a:cs typeface="Times New Roman" pitchFamily="18" charset="0"/>
              </a:rPr>
              <a:t>2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z – Z</a:t>
            </a:r>
            <a:r>
              <a:rPr lang="en-US" i="1" baseline="-30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a:t>
            </a:r>
            <a:r>
              <a:rPr lang="en-US" i="1" baseline="30000" dirty="0" smtClean="0">
                <a:latin typeface="Times New Roman" pitchFamily="18" charset="0"/>
                <a:cs typeface="Times New Roman" pitchFamily="18" charset="0"/>
              </a:rPr>
              <a:t>2 </a:t>
            </a:r>
            <a:r>
              <a:rPr lang="en-US" i="1" dirty="0" smtClean="0">
                <a:latin typeface="Times New Roman" pitchFamily="18" charset="0"/>
                <a:cs typeface="Times New Roman" pitchFamily="18" charset="0"/>
              </a:rPr>
              <a:t> =  r </a:t>
            </a:r>
            <a:r>
              <a:rPr lang="en-US" i="1" baseline="30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          </a:t>
            </a:r>
            <a:r>
              <a:rPr lang="en-US" i="1" dirty="0" smtClean="0">
                <a:cs typeface="Times New Roman" pitchFamily="18" charset="0"/>
              </a:rPr>
              <a:t>( 2 )</a:t>
            </a:r>
            <a:endParaRPr lang="en-US" dirty="0" smtClean="0"/>
          </a:p>
          <a:p>
            <a:endParaRPr lang="en-US" dirty="0"/>
          </a:p>
        </p:txBody>
      </p:sp>
      <p:grpSp>
        <p:nvGrpSpPr>
          <p:cNvPr id="4" name="Group 38"/>
          <p:cNvGrpSpPr>
            <a:grpSpLocks/>
          </p:cNvGrpSpPr>
          <p:nvPr/>
        </p:nvGrpSpPr>
        <p:grpSpPr bwMode="auto">
          <a:xfrm>
            <a:off x="4419600" y="4114800"/>
            <a:ext cx="1803400" cy="1714500"/>
            <a:chOff x="2816" y="2157"/>
            <a:chExt cx="1136" cy="1080"/>
          </a:xfrm>
        </p:grpSpPr>
        <p:sp>
          <p:nvSpPr>
            <p:cNvPr id="5" name="Oval 39"/>
            <p:cNvSpPr>
              <a:spLocks noChangeArrowheads="1"/>
            </p:cNvSpPr>
            <p:nvPr/>
          </p:nvSpPr>
          <p:spPr bwMode="auto">
            <a:xfrm>
              <a:off x="2816" y="2157"/>
              <a:ext cx="1136" cy="1080"/>
            </a:xfrm>
            <a:prstGeom prst="ellipse">
              <a:avLst/>
            </a:prstGeom>
            <a:solidFill>
              <a:srgbClr val="00B0F0"/>
            </a:solidFill>
            <a:ln w="9525">
              <a:solidFill>
                <a:srgbClr val="000000"/>
              </a:solidFill>
              <a:round/>
              <a:headEnd/>
              <a:tailEnd/>
            </a:ln>
          </p:spPr>
          <p:txBody>
            <a:bodyPr/>
            <a:lstStyle/>
            <a:p>
              <a:endParaRPr lang="en-US"/>
            </a:p>
          </p:txBody>
        </p:sp>
        <p:sp>
          <p:nvSpPr>
            <p:cNvPr id="6" name="Line 40"/>
            <p:cNvSpPr>
              <a:spLocks noChangeShapeType="1"/>
            </p:cNvSpPr>
            <p:nvPr/>
          </p:nvSpPr>
          <p:spPr bwMode="auto">
            <a:xfrm>
              <a:off x="3376" y="2701"/>
              <a:ext cx="432" cy="376"/>
            </a:xfrm>
            <a:prstGeom prst="line">
              <a:avLst/>
            </a:prstGeom>
            <a:noFill/>
            <a:ln w="9525">
              <a:solidFill>
                <a:srgbClr val="000000"/>
              </a:solidFill>
              <a:prstDash val="dash"/>
              <a:round/>
              <a:headEnd/>
              <a:tailEnd/>
            </a:ln>
          </p:spPr>
          <p:txBody>
            <a:bodyPr/>
            <a:lstStyle/>
            <a:p>
              <a:endParaRPr lang="en-US"/>
            </a:p>
          </p:txBody>
        </p:sp>
        <p:sp>
          <p:nvSpPr>
            <p:cNvPr id="7" name="Text Box 41"/>
            <p:cNvSpPr txBox="1">
              <a:spLocks noChangeArrowheads="1"/>
            </p:cNvSpPr>
            <p:nvPr/>
          </p:nvSpPr>
          <p:spPr bwMode="auto">
            <a:xfrm>
              <a:off x="3488" y="2877"/>
              <a:ext cx="192" cy="224"/>
            </a:xfrm>
            <a:prstGeom prst="rect">
              <a:avLst/>
            </a:prstGeom>
            <a:noFill/>
            <a:ln w="9525">
              <a:noFill/>
              <a:miter lim="800000"/>
              <a:headEnd/>
              <a:tailEnd/>
            </a:ln>
          </p:spPr>
          <p:txBody>
            <a:bodyPr/>
            <a:lstStyle/>
            <a:p>
              <a:pPr eaLnBrk="0" hangingPunct="0"/>
              <a:r>
                <a:rPr lang="en-US" sz="1600" i="1" dirty="0" smtClean="0"/>
                <a:t>r</a:t>
              </a:r>
              <a:endParaRPr lang="en-US" sz="1600" i="1" dirty="0"/>
            </a:p>
          </p:txBody>
        </p:sp>
        <p:sp>
          <p:nvSpPr>
            <p:cNvPr id="8" name="Oval 42"/>
            <p:cNvSpPr>
              <a:spLocks noChangeArrowheads="1"/>
            </p:cNvSpPr>
            <p:nvPr/>
          </p:nvSpPr>
          <p:spPr bwMode="auto">
            <a:xfrm>
              <a:off x="3344" y="2669"/>
              <a:ext cx="57" cy="57"/>
            </a:xfrm>
            <a:prstGeom prst="ellipse">
              <a:avLst/>
            </a:prstGeom>
            <a:solidFill>
              <a:srgbClr val="000000"/>
            </a:solidFill>
            <a:ln w="9525">
              <a:solidFill>
                <a:srgbClr val="000000"/>
              </a:solidFill>
              <a:round/>
              <a:headEnd/>
              <a:tailEnd/>
            </a:ln>
          </p:spPr>
          <p:txBody>
            <a:bodyPr/>
            <a:lstStyle/>
            <a:p>
              <a:endParaRPr lang="en-US"/>
            </a:p>
          </p:txBody>
        </p:sp>
      </p:grpSp>
      <p:sp>
        <p:nvSpPr>
          <p:cNvPr id="9" name="Oval 46"/>
          <p:cNvSpPr>
            <a:spLocks noChangeArrowheads="1"/>
          </p:cNvSpPr>
          <p:nvPr/>
        </p:nvSpPr>
        <p:spPr bwMode="auto">
          <a:xfrm>
            <a:off x="3200400" y="5092700"/>
            <a:ext cx="90488" cy="90487"/>
          </a:xfrm>
          <a:prstGeom prst="ellipse">
            <a:avLst/>
          </a:prstGeom>
          <a:solidFill>
            <a:srgbClr val="FF0000"/>
          </a:solidFill>
          <a:ln w="9525">
            <a:solidFill>
              <a:srgbClr val="000000"/>
            </a:solidFill>
            <a:round/>
            <a:headEnd/>
            <a:tailEnd/>
          </a:ln>
        </p:spPr>
        <p:txBody>
          <a:bodyPr/>
          <a:lstStyle/>
          <a:p>
            <a:endParaRPr lang="en-US"/>
          </a:p>
        </p:txBody>
      </p:sp>
      <p:grpSp>
        <p:nvGrpSpPr>
          <p:cNvPr id="10" name="Group 47"/>
          <p:cNvGrpSpPr>
            <a:grpSpLocks/>
          </p:cNvGrpSpPr>
          <p:nvPr/>
        </p:nvGrpSpPr>
        <p:grpSpPr bwMode="auto">
          <a:xfrm>
            <a:off x="5715000" y="3916362"/>
            <a:ext cx="901700" cy="504825"/>
            <a:chOff x="3632" y="2032"/>
            <a:chExt cx="568" cy="318"/>
          </a:xfrm>
        </p:grpSpPr>
        <p:sp>
          <p:nvSpPr>
            <p:cNvPr id="11" name="Text Box 48"/>
            <p:cNvSpPr txBox="1">
              <a:spLocks noChangeArrowheads="1"/>
            </p:cNvSpPr>
            <p:nvPr/>
          </p:nvSpPr>
          <p:spPr bwMode="auto">
            <a:xfrm>
              <a:off x="3632" y="2032"/>
              <a:ext cx="568" cy="272"/>
            </a:xfrm>
            <a:prstGeom prst="rect">
              <a:avLst/>
            </a:prstGeom>
            <a:noFill/>
            <a:ln w="9525">
              <a:noFill/>
              <a:miter lim="800000"/>
              <a:headEnd/>
              <a:tailEnd/>
            </a:ln>
          </p:spPr>
          <p:txBody>
            <a:bodyPr/>
            <a:lstStyle/>
            <a:p>
              <a:pPr eaLnBrk="0" hangingPunct="0"/>
              <a:r>
                <a:rPr lang="en-US" sz="1800" b="1" i="1" dirty="0" smtClean="0">
                  <a:solidFill>
                    <a:srgbClr val="FF0066"/>
                  </a:solidFill>
                  <a:latin typeface="Times New Roman" pitchFamily="18" charset="0"/>
                  <a:cs typeface="Times New Roman" pitchFamily="18" charset="0"/>
                </a:rPr>
                <a:t>l </a:t>
              </a:r>
              <a:r>
                <a:rPr lang="en-US" sz="1800" dirty="0" smtClean="0">
                  <a:solidFill>
                    <a:srgbClr val="FF0066"/>
                  </a:solidFill>
                  <a:latin typeface="Times New Roman" pitchFamily="18" charset="0"/>
                  <a:cs typeface="Times New Roman" pitchFamily="18" charset="0"/>
                </a:rPr>
                <a:t>(</a:t>
              </a:r>
              <a:r>
                <a:rPr lang="en-US" sz="1800" i="1" dirty="0" smtClean="0">
                  <a:solidFill>
                    <a:srgbClr val="FF0066"/>
                  </a:solidFill>
                  <a:latin typeface="Times New Roman" pitchFamily="18" charset="0"/>
                  <a:cs typeface="Times New Roman" pitchFamily="18" charset="0"/>
                </a:rPr>
                <a:t>t</a:t>
              </a:r>
              <a:r>
                <a:rPr lang="en-US" sz="1800" i="1" baseline="-25000" dirty="0" smtClean="0">
                  <a:solidFill>
                    <a:srgbClr val="FF0066"/>
                  </a:solidFill>
                  <a:latin typeface="Times New Roman" pitchFamily="18" charset="0"/>
                  <a:cs typeface="Times New Roman" pitchFamily="18" charset="0"/>
                </a:rPr>
                <a:t>2 </a:t>
              </a:r>
              <a:r>
                <a:rPr lang="en-US" sz="1800" dirty="0">
                  <a:solidFill>
                    <a:srgbClr val="FF0066"/>
                  </a:solidFill>
                  <a:latin typeface="Times New Roman" pitchFamily="18" charset="0"/>
                  <a:cs typeface="Times New Roman" pitchFamily="18" charset="0"/>
                </a:rPr>
                <a:t>)</a:t>
              </a:r>
              <a:r>
                <a:rPr lang="en-US" sz="1800" b="1" i="1" dirty="0">
                  <a:latin typeface="Times New Roman" pitchFamily="18" charset="0"/>
                  <a:cs typeface="Times New Roman" pitchFamily="18" charset="0"/>
                </a:rPr>
                <a:t> </a:t>
              </a:r>
              <a:endParaRPr lang="en-US" sz="1800" i="1" baseline="-25000" dirty="0">
                <a:latin typeface="Times New Roman" pitchFamily="18" charset="0"/>
                <a:cs typeface="Times New Roman" pitchFamily="18" charset="0"/>
              </a:endParaRPr>
            </a:p>
          </p:txBody>
        </p:sp>
        <p:sp>
          <p:nvSpPr>
            <p:cNvPr id="12" name="Oval 49"/>
            <p:cNvSpPr>
              <a:spLocks noChangeArrowheads="1"/>
            </p:cNvSpPr>
            <p:nvPr/>
          </p:nvSpPr>
          <p:spPr bwMode="auto">
            <a:xfrm>
              <a:off x="3760" y="2293"/>
              <a:ext cx="57" cy="57"/>
            </a:xfrm>
            <a:prstGeom prst="ellipse">
              <a:avLst/>
            </a:prstGeom>
            <a:solidFill>
              <a:srgbClr val="FF0000"/>
            </a:solidFill>
            <a:ln w="9525">
              <a:solidFill>
                <a:srgbClr val="000000"/>
              </a:solidFill>
              <a:round/>
              <a:headEnd/>
              <a:tailEnd/>
            </a:ln>
          </p:spPr>
          <p:txBody>
            <a:bodyPr/>
            <a:lstStyle/>
            <a:p>
              <a:endParaRPr lang="en-US"/>
            </a:p>
          </p:txBody>
        </p:sp>
      </p:grpSp>
      <p:grpSp>
        <p:nvGrpSpPr>
          <p:cNvPr id="13" name="Group 50"/>
          <p:cNvGrpSpPr>
            <a:grpSpLocks/>
          </p:cNvGrpSpPr>
          <p:nvPr/>
        </p:nvGrpSpPr>
        <p:grpSpPr bwMode="auto">
          <a:xfrm>
            <a:off x="1841500" y="5008562"/>
            <a:ext cx="1784350" cy="1562100"/>
            <a:chOff x="1192" y="2720"/>
            <a:chExt cx="1124" cy="984"/>
          </a:xfrm>
        </p:grpSpPr>
        <p:sp>
          <p:nvSpPr>
            <p:cNvPr id="14" name="Text Box 51"/>
            <p:cNvSpPr txBox="1">
              <a:spLocks noChangeArrowheads="1"/>
            </p:cNvSpPr>
            <p:nvPr/>
          </p:nvSpPr>
          <p:spPr bwMode="auto">
            <a:xfrm>
              <a:off x="1980" y="2801"/>
              <a:ext cx="336" cy="272"/>
            </a:xfrm>
            <a:prstGeom prst="rect">
              <a:avLst/>
            </a:prstGeom>
            <a:noFill/>
            <a:ln w="9525">
              <a:noFill/>
              <a:miter lim="800000"/>
              <a:headEnd/>
              <a:tailEnd/>
            </a:ln>
          </p:spPr>
          <p:txBody>
            <a:bodyPr/>
            <a:lstStyle/>
            <a:p>
              <a:pPr eaLnBrk="0" hangingPunct="0"/>
              <a:r>
                <a:rPr lang="en-US" sz="1800" b="1" i="1" dirty="0" smtClean="0"/>
                <a:t>p</a:t>
              </a:r>
              <a:endParaRPr lang="en-US" sz="1800" b="1" i="1" baseline="-25000" dirty="0"/>
            </a:p>
          </p:txBody>
        </p:sp>
        <p:sp>
          <p:nvSpPr>
            <p:cNvPr id="15" name="Text Box 52"/>
            <p:cNvSpPr txBox="1">
              <a:spLocks noChangeArrowheads="1"/>
            </p:cNvSpPr>
            <p:nvPr/>
          </p:nvSpPr>
          <p:spPr bwMode="auto">
            <a:xfrm>
              <a:off x="1232" y="3296"/>
              <a:ext cx="336" cy="272"/>
            </a:xfrm>
            <a:prstGeom prst="rect">
              <a:avLst/>
            </a:prstGeom>
            <a:noFill/>
            <a:ln w="9525">
              <a:noFill/>
              <a:miter lim="800000"/>
              <a:headEnd/>
              <a:tailEnd/>
            </a:ln>
          </p:spPr>
          <p:txBody>
            <a:bodyPr/>
            <a:lstStyle/>
            <a:p>
              <a:pPr eaLnBrk="0" hangingPunct="0"/>
              <a:r>
                <a:rPr lang="en-US" sz="1800" i="1" dirty="0"/>
                <a:t>O</a:t>
              </a:r>
              <a:r>
                <a:rPr lang="en-US" sz="1800" i="1" baseline="-25000" dirty="0"/>
                <a:t>W</a:t>
              </a:r>
            </a:p>
          </p:txBody>
        </p:sp>
        <p:sp>
          <p:nvSpPr>
            <p:cNvPr id="16" name="Oval 53"/>
            <p:cNvSpPr>
              <a:spLocks noChangeArrowheads="1"/>
            </p:cNvSpPr>
            <p:nvPr/>
          </p:nvSpPr>
          <p:spPr bwMode="auto">
            <a:xfrm>
              <a:off x="2048" y="2773"/>
              <a:ext cx="57" cy="57"/>
            </a:xfrm>
            <a:prstGeom prst="ellipse">
              <a:avLst/>
            </a:prstGeom>
            <a:solidFill>
              <a:srgbClr val="FFFF00"/>
            </a:solidFill>
            <a:ln w="9525">
              <a:solidFill>
                <a:srgbClr val="000000"/>
              </a:solidFill>
              <a:round/>
              <a:headEnd/>
              <a:tailEnd/>
            </a:ln>
          </p:spPr>
          <p:txBody>
            <a:bodyPr/>
            <a:lstStyle/>
            <a:p>
              <a:endParaRPr lang="en-US"/>
            </a:p>
          </p:txBody>
        </p:sp>
        <p:sp>
          <p:nvSpPr>
            <p:cNvPr id="17" name="Line 54"/>
            <p:cNvSpPr>
              <a:spLocks noChangeShapeType="1"/>
            </p:cNvSpPr>
            <p:nvPr/>
          </p:nvSpPr>
          <p:spPr bwMode="auto">
            <a:xfrm>
              <a:off x="1544" y="2720"/>
              <a:ext cx="0" cy="736"/>
            </a:xfrm>
            <a:prstGeom prst="line">
              <a:avLst/>
            </a:prstGeom>
            <a:noFill/>
            <a:ln w="9525">
              <a:solidFill>
                <a:schemeClr val="tx1"/>
              </a:solidFill>
              <a:round/>
              <a:headEnd/>
              <a:tailEnd/>
            </a:ln>
          </p:spPr>
          <p:txBody>
            <a:bodyPr/>
            <a:lstStyle/>
            <a:p>
              <a:endParaRPr lang="en-US"/>
            </a:p>
          </p:txBody>
        </p:sp>
        <p:sp>
          <p:nvSpPr>
            <p:cNvPr id="18" name="Line 55"/>
            <p:cNvSpPr>
              <a:spLocks noChangeShapeType="1"/>
            </p:cNvSpPr>
            <p:nvPr/>
          </p:nvSpPr>
          <p:spPr bwMode="auto">
            <a:xfrm flipH="1">
              <a:off x="1192" y="3456"/>
              <a:ext cx="344" cy="224"/>
            </a:xfrm>
            <a:prstGeom prst="line">
              <a:avLst/>
            </a:prstGeom>
            <a:noFill/>
            <a:ln w="9525">
              <a:solidFill>
                <a:schemeClr val="tx1"/>
              </a:solidFill>
              <a:round/>
              <a:headEnd/>
              <a:tailEnd/>
            </a:ln>
          </p:spPr>
          <p:txBody>
            <a:bodyPr/>
            <a:lstStyle/>
            <a:p>
              <a:endParaRPr lang="en-US"/>
            </a:p>
          </p:txBody>
        </p:sp>
        <p:sp>
          <p:nvSpPr>
            <p:cNvPr id="19" name="Line 56"/>
            <p:cNvSpPr>
              <a:spLocks noChangeShapeType="1"/>
            </p:cNvSpPr>
            <p:nvPr/>
          </p:nvSpPr>
          <p:spPr bwMode="auto">
            <a:xfrm>
              <a:off x="1552" y="3456"/>
              <a:ext cx="584" cy="248"/>
            </a:xfrm>
            <a:prstGeom prst="line">
              <a:avLst/>
            </a:prstGeom>
            <a:noFill/>
            <a:ln w="9525">
              <a:solidFill>
                <a:schemeClr val="tx1"/>
              </a:solidFill>
              <a:round/>
              <a:headEnd/>
              <a:tailEnd/>
            </a:ln>
          </p:spPr>
          <p:txBody>
            <a:bodyPr/>
            <a:lstStyle/>
            <a:p>
              <a:endParaRPr lang="en-US"/>
            </a:p>
          </p:txBody>
        </p:sp>
      </p:grpSp>
      <p:grpSp>
        <p:nvGrpSpPr>
          <p:cNvPr id="21" name="Group 58"/>
          <p:cNvGrpSpPr>
            <a:grpSpLocks/>
          </p:cNvGrpSpPr>
          <p:nvPr/>
        </p:nvGrpSpPr>
        <p:grpSpPr bwMode="auto">
          <a:xfrm>
            <a:off x="3251200" y="4038601"/>
            <a:ext cx="3911600" cy="1079500"/>
            <a:chOff x="2080" y="2109"/>
            <a:chExt cx="2464" cy="680"/>
          </a:xfrm>
        </p:grpSpPr>
        <p:sp>
          <p:nvSpPr>
            <p:cNvPr id="22" name="Line 59"/>
            <p:cNvSpPr>
              <a:spLocks noChangeShapeType="1"/>
            </p:cNvSpPr>
            <p:nvPr/>
          </p:nvSpPr>
          <p:spPr bwMode="auto">
            <a:xfrm flipV="1">
              <a:off x="2080" y="2109"/>
              <a:ext cx="2464" cy="680"/>
            </a:xfrm>
            <a:prstGeom prst="line">
              <a:avLst/>
            </a:prstGeom>
            <a:noFill/>
            <a:ln w="9525">
              <a:solidFill>
                <a:srgbClr val="FF0000"/>
              </a:solidFill>
              <a:round/>
              <a:headEnd/>
              <a:tailEnd type="triangle" w="med" len="med"/>
            </a:ln>
          </p:spPr>
          <p:txBody>
            <a:bodyPr/>
            <a:lstStyle/>
            <a:p>
              <a:endParaRPr lang="en-US"/>
            </a:p>
          </p:txBody>
        </p:sp>
        <p:sp>
          <p:nvSpPr>
            <p:cNvPr id="24" name="Oval 61"/>
            <p:cNvSpPr>
              <a:spLocks noChangeArrowheads="1"/>
            </p:cNvSpPr>
            <p:nvPr/>
          </p:nvSpPr>
          <p:spPr bwMode="auto">
            <a:xfrm>
              <a:off x="2800" y="2556"/>
              <a:ext cx="57" cy="58"/>
            </a:xfrm>
            <a:prstGeom prst="ellipse">
              <a:avLst/>
            </a:prstGeom>
            <a:solidFill>
              <a:srgbClr val="FFFF00"/>
            </a:solidFill>
            <a:ln w="9525">
              <a:solidFill>
                <a:srgbClr val="000000"/>
              </a:solidFill>
              <a:round/>
              <a:headEnd/>
              <a:tailEnd/>
            </a:ln>
          </p:spPr>
          <p:txBody>
            <a:bodyPr/>
            <a:lstStyle/>
            <a:p>
              <a:endParaRPr lang="en-US"/>
            </a:p>
          </p:txBody>
        </p:sp>
      </p:grpSp>
      <p:grpSp>
        <p:nvGrpSpPr>
          <p:cNvPr id="25" name="Group 62"/>
          <p:cNvGrpSpPr>
            <a:grpSpLocks/>
          </p:cNvGrpSpPr>
          <p:nvPr/>
        </p:nvGrpSpPr>
        <p:grpSpPr bwMode="auto">
          <a:xfrm>
            <a:off x="5257800" y="4733927"/>
            <a:ext cx="533400" cy="381000"/>
            <a:chOff x="3344" y="2547"/>
            <a:chExt cx="336" cy="240"/>
          </a:xfrm>
        </p:grpSpPr>
        <p:sp>
          <p:nvSpPr>
            <p:cNvPr id="26" name="Oval 63"/>
            <p:cNvSpPr>
              <a:spLocks noChangeArrowheads="1"/>
            </p:cNvSpPr>
            <p:nvPr/>
          </p:nvSpPr>
          <p:spPr bwMode="auto">
            <a:xfrm>
              <a:off x="3344" y="2669"/>
              <a:ext cx="57" cy="57"/>
            </a:xfrm>
            <a:prstGeom prst="ellipse">
              <a:avLst/>
            </a:prstGeom>
            <a:solidFill>
              <a:srgbClr val="000000"/>
            </a:solidFill>
            <a:ln w="9525">
              <a:solidFill>
                <a:srgbClr val="000000"/>
              </a:solidFill>
              <a:round/>
              <a:headEnd/>
              <a:tailEnd/>
            </a:ln>
          </p:spPr>
          <p:txBody>
            <a:bodyPr/>
            <a:lstStyle/>
            <a:p>
              <a:endParaRPr lang="en-US"/>
            </a:p>
          </p:txBody>
        </p:sp>
        <p:sp>
          <p:nvSpPr>
            <p:cNvPr id="27" name="Text Box 64"/>
            <p:cNvSpPr txBox="1">
              <a:spLocks noChangeArrowheads="1"/>
            </p:cNvSpPr>
            <p:nvPr/>
          </p:nvSpPr>
          <p:spPr bwMode="auto">
            <a:xfrm>
              <a:off x="3384" y="2547"/>
              <a:ext cx="296" cy="240"/>
            </a:xfrm>
            <a:prstGeom prst="rect">
              <a:avLst/>
            </a:prstGeom>
            <a:noFill/>
            <a:ln w="9525">
              <a:noFill/>
              <a:miter lim="800000"/>
              <a:headEnd/>
              <a:tailEnd/>
            </a:ln>
          </p:spPr>
          <p:txBody>
            <a:bodyPr/>
            <a:lstStyle/>
            <a:p>
              <a:pPr eaLnBrk="0" hangingPunct="0"/>
              <a:r>
                <a:rPr lang="en-US" sz="1600" b="1" i="1" dirty="0" smtClean="0">
                  <a:solidFill>
                    <a:srgbClr val="00FF00"/>
                  </a:solidFill>
                </a:rPr>
                <a:t>c</a:t>
              </a:r>
              <a:r>
                <a:rPr lang="en-US" sz="1600" i="1" baseline="-25000" dirty="0" smtClean="0">
                  <a:solidFill>
                    <a:srgbClr val="00FF00"/>
                  </a:solidFill>
                </a:rPr>
                <a:t> </a:t>
              </a:r>
              <a:endParaRPr lang="en-US" sz="1600" i="1" dirty="0">
                <a:solidFill>
                  <a:srgbClr val="00FF00"/>
                </a:solidFill>
              </a:endParaRPr>
            </a:p>
          </p:txBody>
        </p:sp>
      </p:grpSp>
      <p:grpSp>
        <p:nvGrpSpPr>
          <p:cNvPr id="29" name="Group 66"/>
          <p:cNvGrpSpPr>
            <a:grpSpLocks/>
          </p:cNvGrpSpPr>
          <p:nvPr/>
        </p:nvGrpSpPr>
        <p:grpSpPr bwMode="auto">
          <a:xfrm>
            <a:off x="3752850" y="4348162"/>
            <a:ext cx="939800" cy="492125"/>
            <a:chOff x="2396" y="2304"/>
            <a:chExt cx="592" cy="310"/>
          </a:xfrm>
        </p:grpSpPr>
        <p:sp>
          <p:nvSpPr>
            <p:cNvPr id="30" name="Oval 67"/>
            <p:cNvSpPr>
              <a:spLocks noChangeArrowheads="1"/>
            </p:cNvSpPr>
            <p:nvPr/>
          </p:nvSpPr>
          <p:spPr bwMode="auto">
            <a:xfrm>
              <a:off x="2800" y="2556"/>
              <a:ext cx="57" cy="58"/>
            </a:xfrm>
            <a:prstGeom prst="ellipse">
              <a:avLst/>
            </a:prstGeom>
            <a:solidFill>
              <a:srgbClr val="FF0000"/>
            </a:solidFill>
            <a:ln w="9525">
              <a:solidFill>
                <a:srgbClr val="000000"/>
              </a:solidFill>
              <a:round/>
              <a:headEnd/>
              <a:tailEnd/>
            </a:ln>
          </p:spPr>
          <p:txBody>
            <a:bodyPr/>
            <a:lstStyle/>
            <a:p>
              <a:endParaRPr lang="en-US"/>
            </a:p>
          </p:txBody>
        </p:sp>
        <p:sp>
          <p:nvSpPr>
            <p:cNvPr id="31" name="Text Box 68"/>
            <p:cNvSpPr txBox="1">
              <a:spLocks noChangeArrowheads="1"/>
            </p:cNvSpPr>
            <p:nvPr/>
          </p:nvSpPr>
          <p:spPr bwMode="auto">
            <a:xfrm>
              <a:off x="2396" y="2304"/>
              <a:ext cx="592" cy="256"/>
            </a:xfrm>
            <a:prstGeom prst="rect">
              <a:avLst/>
            </a:prstGeom>
            <a:noFill/>
            <a:ln w="9525">
              <a:noFill/>
              <a:miter lim="800000"/>
              <a:headEnd/>
              <a:tailEnd/>
            </a:ln>
          </p:spPr>
          <p:txBody>
            <a:bodyPr/>
            <a:lstStyle/>
            <a:p>
              <a:pPr eaLnBrk="0" hangingPunct="0"/>
              <a:r>
                <a:rPr lang="en-US" sz="1800" b="1" i="1" dirty="0" smtClean="0">
                  <a:solidFill>
                    <a:srgbClr val="FF0066"/>
                  </a:solidFill>
                  <a:latin typeface="Times New Roman" pitchFamily="18" charset="0"/>
                  <a:cs typeface="Times New Roman" pitchFamily="18" charset="0"/>
                </a:rPr>
                <a:t>l </a:t>
              </a:r>
              <a:r>
                <a:rPr lang="en-US" sz="1800" dirty="0" smtClean="0">
                  <a:solidFill>
                    <a:srgbClr val="FF0066"/>
                  </a:solidFill>
                  <a:latin typeface="Times New Roman" pitchFamily="18" charset="0"/>
                  <a:cs typeface="Times New Roman" pitchFamily="18" charset="0"/>
                </a:rPr>
                <a:t>(</a:t>
              </a:r>
              <a:r>
                <a:rPr lang="en-US" sz="1800" i="1" dirty="0" smtClean="0">
                  <a:solidFill>
                    <a:srgbClr val="FF0066"/>
                  </a:solidFill>
                  <a:latin typeface="Times New Roman" pitchFamily="18" charset="0"/>
                  <a:cs typeface="Times New Roman" pitchFamily="18" charset="0"/>
                </a:rPr>
                <a:t>t</a:t>
              </a:r>
              <a:r>
                <a:rPr lang="en-US" sz="1800" i="1" baseline="-25000" dirty="0" smtClean="0">
                  <a:solidFill>
                    <a:srgbClr val="FF0066"/>
                  </a:solidFill>
                  <a:latin typeface="Times New Roman" pitchFamily="18" charset="0"/>
                  <a:cs typeface="Times New Roman" pitchFamily="18" charset="0"/>
                </a:rPr>
                <a:t>1</a:t>
              </a:r>
              <a:r>
                <a:rPr lang="en-US" sz="1800" dirty="0">
                  <a:solidFill>
                    <a:srgbClr val="FF0066"/>
                  </a:solidFill>
                  <a:latin typeface="Times New Roman" pitchFamily="18" charset="0"/>
                  <a:cs typeface="Times New Roman" pitchFamily="18" charset="0"/>
                </a:rPr>
                <a:t>)</a:t>
              </a:r>
              <a:r>
                <a:rPr lang="en-US" sz="1800" b="1" i="1" dirty="0">
                  <a:latin typeface="Times New Roman" pitchFamily="18" charset="0"/>
                  <a:cs typeface="Times New Roman" pitchFamily="18" charset="0"/>
                </a:rPr>
                <a:t> </a:t>
              </a:r>
              <a:endParaRPr lang="en-US" sz="1800" i="1" baseline="-25000" dirty="0">
                <a:latin typeface="Times New Roman" pitchFamily="18" charset="0"/>
                <a:cs typeface="Times New Roman" pitchFamily="18" charset="0"/>
              </a:endParaRPr>
            </a:p>
          </p:txBody>
        </p:sp>
      </p:grpSp>
      <p:grpSp>
        <p:nvGrpSpPr>
          <p:cNvPr id="32" name="Group 69"/>
          <p:cNvGrpSpPr>
            <a:grpSpLocks/>
          </p:cNvGrpSpPr>
          <p:nvPr/>
        </p:nvGrpSpPr>
        <p:grpSpPr bwMode="auto">
          <a:xfrm>
            <a:off x="1816100" y="4376737"/>
            <a:ext cx="1949450" cy="879475"/>
            <a:chOff x="1176" y="2322"/>
            <a:chExt cx="1228" cy="554"/>
          </a:xfrm>
        </p:grpSpPr>
        <p:sp>
          <p:nvSpPr>
            <p:cNvPr id="33" name="Text Box 70"/>
            <p:cNvSpPr txBox="1">
              <a:spLocks noChangeArrowheads="1"/>
            </p:cNvSpPr>
            <p:nvPr/>
          </p:nvSpPr>
          <p:spPr bwMode="auto">
            <a:xfrm>
              <a:off x="1176" y="2322"/>
              <a:ext cx="1140" cy="272"/>
            </a:xfrm>
            <a:prstGeom prst="rect">
              <a:avLst/>
            </a:prstGeom>
            <a:noFill/>
            <a:ln w="9525">
              <a:noFill/>
              <a:miter lim="800000"/>
              <a:headEnd/>
              <a:tailEnd/>
            </a:ln>
          </p:spPr>
          <p:txBody>
            <a:bodyPr/>
            <a:lstStyle/>
            <a:p>
              <a:pPr eaLnBrk="0" hangingPunct="0"/>
              <a:r>
                <a:rPr lang="en-US" sz="1800" b="1" i="1" dirty="0" smtClean="0">
                  <a:solidFill>
                    <a:srgbClr val="FF0000"/>
                  </a:solidFill>
                  <a:latin typeface="Times New Roman" pitchFamily="18" charset="0"/>
                  <a:cs typeface="Times New Roman" pitchFamily="18" charset="0"/>
                </a:rPr>
                <a:t>l </a:t>
              </a:r>
              <a:r>
                <a:rPr lang="en-US" sz="1800" dirty="0">
                  <a:solidFill>
                    <a:srgbClr val="FF0000"/>
                  </a:solidFill>
                  <a:latin typeface="Times New Roman" pitchFamily="18" charset="0"/>
                  <a:cs typeface="Times New Roman" pitchFamily="18" charset="0"/>
                </a:rPr>
                <a:t>(</a:t>
              </a:r>
              <a:r>
                <a:rPr lang="en-US" sz="1800" i="1" dirty="0">
                  <a:solidFill>
                    <a:srgbClr val="FF0000"/>
                  </a:solidFill>
                  <a:latin typeface="Times New Roman" pitchFamily="18" charset="0"/>
                  <a:cs typeface="Times New Roman" pitchFamily="18" charset="0"/>
                </a:rPr>
                <a:t>t</a:t>
              </a:r>
              <a:r>
                <a:rPr lang="en-US" sz="1800" dirty="0">
                  <a:solidFill>
                    <a:srgbClr val="FF0000"/>
                  </a:solidFill>
                  <a:latin typeface="Times New Roman" pitchFamily="18" charset="0"/>
                  <a:cs typeface="Times New Roman" pitchFamily="18" charset="0"/>
                </a:rPr>
                <a:t>)</a:t>
              </a:r>
              <a:r>
                <a:rPr lang="en-US" sz="1800" b="1" i="1" dirty="0">
                  <a:solidFill>
                    <a:srgbClr val="FF0000"/>
                  </a:solidFill>
                  <a:latin typeface="Times New Roman" pitchFamily="18" charset="0"/>
                  <a:cs typeface="Times New Roman" pitchFamily="18" charset="0"/>
                </a:rPr>
                <a:t> = </a:t>
              </a:r>
              <a:r>
                <a:rPr lang="en-US" sz="1800" b="1" i="1" dirty="0" smtClean="0">
                  <a:solidFill>
                    <a:srgbClr val="FF0000"/>
                  </a:solidFill>
                  <a:latin typeface="Times New Roman" pitchFamily="18" charset="0"/>
                  <a:cs typeface="Times New Roman" pitchFamily="18" charset="0"/>
                </a:rPr>
                <a:t>p</a:t>
              </a:r>
              <a:r>
                <a:rPr lang="en-US" sz="1800" b="1" i="1" baseline="-30000" dirty="0" smtClean="0">
                  <a:solidFill>
                    <a:srgbClr val="FF0000"/>
                  </a:solidFill>
                  <a:latin typeface="Times New Roman" pitchFamily="18" charset="0"/>
                  <a:cs typeface="Times New Roman" pitchFamily="18" charset="0"/>
                </a:rPr>
                <a:t> </a:t>
              </a:r>
              <a:r>
                <a:rPr lang="en-US" sz="1800" b="1" i="1" dirty="0" smtClean="0">
                  <a:solidFill>
                    <a:srgbClr val="FF0000"/>
                  </a:solidFill>
                  <a:latin typeface="Times New Roman" pitchFamily="18" charset="0"/>
                  <a:cs typeface="Times New Roman" pitchFamily="18" charset="0"/>
                </a:rPr>
                <a:t> </a:t>
              </a:r>
              <a:r>
                <a:rPr lang="en-US" sz="1800" i="1" dirty="0">
                  <a:solidFill>
                    <a:srgbClr val="FF0000"/>
                  </a:solidFill>
                  <a:latin typeface="Times New Roman" pitchFamily="18" charset="0"/>
                  <a:cs typeface="Times New Roman" pitchFamily="18" charset="0"/>
                </a:rPr>
                <a:t>+ </a:t>
              </a:r>
              <a:r>
                <a:rPr lang="en-US" sz="1800" b="1" i="1" dirty="0" smtClean="0">
                  <a:solidFill>
                    <a:srgbClr val="FF0000"/>
                  </a:solidFill>
                  <a:latin typeface="Times New Roman" pitchFamily="18" charset="0"/>
                  <a:cs typeface="Times New Roman" pitchFamily="18" charset="0"/>
                </a:rPr>
                <a:t>d </a:t>
              </a:r>
              <a:r>
                <a:rPr lang="en-US" sz="1800" i="1" dirty="0">
                  <a:solidFill>
                    <a:srgbClr val="FF0000"/>
                  </a:solidFill>
                  <a:latin typeface="Times New Roman" pitchFamily="18" charset="0"/>
                  <a:cs typeface="Times New Roman" pitchFamily="18" charset="0"/>
                </a:rPr>
                <a:t>t </a:t>
              </a:r>
            </a:p>
          </p:txBody>
        </p:sp>
        <p:sp>
          <p:nvSpPr>
            <p:cNvPr id="36" name="Line 73"/>
            <p:cNvSpPr>
              <a:spLocks noChangeShapeType="1"/>
            </p:cNvSpPr>
            <p:nvPr/>
          </p:nvSpPr>
          <p:spPr bwMode="auto">
            <a:xfrm flipV="1">
              <a:off x="2364" y="2832"/>
              <a:ext cx="40" cy="44"/>
            </a:xfrm>
            <a:prstGeom prst="line">
              <a:avLst/>
            </a:prstGeom>
            <a:noFill/>
            <a:ln w="12700">
              <a:solidFill>
                <a:srgbClr val="FFFF00"/>
              </a:solidFill>
              <a:round/>
              <a:headEnd/>
              <a:tailEnd/>
            </a:ln>
            <a:effectLst/>
          </p:spPr>
          <p:txBody>
            <a:bodyPr/>
            <a:lstStyle/>
            <a:p>
              <a:endParaRPr lang="en-US"/>
            </a:p>
          </p:txBody>
        </p:sp>
      </p:grpSp>
      <p:cxnSp>
        <p:nvCxnSpPr>
          <p:cNvPr id="41" name="Straight Arrow Connector 40"/>
          <p:cNvCxnSpPr/>
          <p:nvPr/>
        </p:nvCxnSpPr>
        <p:spPr>
          <a:xfrm>
            <a:off x="3200400" y="4733927"/>
            <a:ext cx="336430" cy="244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92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dissolv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Equation</a:t>
            </a:r>
            <a:endParaRPr lang="en-US" dirty="0"/>
          </a:p>
        </p:txBody>
      </p:sp>
      <p:sp>
        <p:nvSpPr>
          <p:cNvPr id="3" name="Content Placeholder 2"/>
          <p:cNvSpPr>
            <a:spLocks noGrp="1"/>
          </p:cNvSpPr>
          <p:nvPr>
            <p:ph idx="1"/>
          </p:nvPr>
        </p:nvSpPr>
        <p:spPr/>
        <p:txBody>
          <a:bodyPr/>
          <a:lstStyle/>
          <a:p>
            <a:r>
              <a:rPr lang="en-US" dirty="0" smtClean="0"/>
              <a:t>Substituting (1) into (2), the values of </a:t>
            </a:r>
            <a:r>
              <a:rPr lang="en-US" i="1" dirty="0" smtClean="0"/>
              <a:t>t </a:t>
            </a:r>
            <a:r>
              <a:rPr lang="en-US" dirty="0" smtClean="0"/>
              <a:t>at the points of intersection are obtained by solving the quadratic equation:</a:t>
            </a:r>
          </a:p>
          <a:p>
            <a:pPr algn="ctr">
              <a:buNone/>
            </a:pPr>
            <a:r>
              <a:rPr lang="el-GR" i="1" dirty="0" smtClean="0">
                <a:latin typeface="Times New Roman" pitchFamily="18" charset="0"/>
                <a:cs typeface="Times New Roman" pitchFamily="18" charset="0"/>
              </a:rPr>
              <a:t>α</a:t>
            </a:r>
            <a:r>
              <a:rPr lang="en-US" i="1" dirty="0" smtClean="0">
                <a:latin typeface="Times New Roman" pitchFamily="18" charset="0"/>
                <a:cs typeface="Times New Roman" pitchFamily="18" charset="0"/>
              </a:rPr>
              <a:t> t </a:t>
            </a:r>
            <a:r>
              <a:rPr lang="en-US" i="1" baseline="30000" dirty="0" smtClean="0">
                <a:latin typeface="Times New Roman" pitchFamily="18" charset="0"/>
                <a:cs typeface="Times New Roman" pitchFamily="18" charset="0"/>
              </a:rPr>
              <a:t>2 </a:t>
            </a:r>
            <a:r>
              <a:rPr lang="en-US" i="1" dirty="0" smtClean="0">
                <a:latin typeface="Times New Roman" pitchFamily="18" charset="0"/>
                <a:cs typeface="Times New Roman" pitchFamily="18" charset="0"/>
              </a:rPr>
              <a:t> + </a:t>
            </a:r>
            <a:r>
              <a:rPr lang="el-GR" i="1" dirty="0" smtClean="0">
                <a:latin typeface="Times New Roman" pitchFamily="18" charset="0"/>
                <a:cs typeface="Times New Roman" pitchFamily="18" charset="0"/>
              </a:rPr>
              <a:t>β</a:t>
            </a:r>
            <a:r>
              <a:rPr lang="en-US" i="1" dirty="0" smtClean="0">
                <a:latin typeface="Times New Roman" pitchFamily="18" charset="0"/>
                <a:cs typeface="Times New Roman" pitchFamily="18" charset="0"/>
              </a:rPr>
              <a:t> t + </a:t>
            </a:r>
            <a:r>
              <a:rPr lang="el-GR" i="1" dirty="0" smtClean="0">
                <a:latin typeface="Times New Roman" pitchFamily="18" charset="0"/>
                <a:cs typeface="Times New Roman" pitchFamily="18" charset="0"/>
              </a:rPr>
              <a:t>γ</a:t>
            </a:r>
            <a:r>
              <a:rPr lang="en-US" i="1" dirty="0" smtClean="0">
                <a:latin typeface="Times New Roman" pitchFamily="18" charset="0"/>
                <a:cs typeface="Times New Roman" pitchFamily="18" charset="0"/>
              </a:rPr>
              <a:t>  =  0</a:t>
            </a:r>
            <a:r>
              <a:rPr lang="en-US" i="1" dirty="0" smtClean="0">
                <a:cs typeface="Times New Roman" pitchFamily="18" charset="0"/>
              </a:rPr>
              <a:t>                    </a:t>
            </a:r>
            <a:r>
              <a:rPr lang="en-US" dirty="0" smtClean="0">
                <a:cs typeface="Times New Roman" pitchFamily="18" charset="0"/>
              </a:rPr>
              <a:t>(</a:t>
            </a:r>
            <a:r>
              <a:rPr lang="en-US" i="1" dirty="0" smtClean="0">
                <a:cs typeface="Times New Roman" pitchFamily="18" charset="0"/>
              </a:rPr>
              <a:t>3</a:t>
            </a:r>
            <a:r>
              <a:rPr lang="en-US" dirty="0" smtClean="0">
                <a:cs typeface="Times New Roman" pitchFamily="18" charset="0"/>
              </a:rPr>
              <a:t>)</a:t>
            </a:r>
            <a:endParaRPr lang="en-US" dirty="0" smtClean="0"/>
          </a:p>
          <a:p>
            <a:pPr>
              <a:lnSpc>
                <a:spcPct val="50000"/>
              </a:lnSpc>
              <a:spcBef>
                <a:spcPct val="50000"/>
              </a:spcBef>
            </a:pPr>
            <a:endParaRPr lang="en-US" sz="2800" dirty="0" smtClean="0">
              <a:cs typeface="Times New Roman" pitchFamily="18" charset="0"/>
            </a:endParaRPr>
          </a:p>
          <a:p>
            <a:pPr>
              <a:lnSpc>
                <a:spcPct val="50000"/>
              </a:lnSpc>
              <a:spcBef>
                <a:spcPct val="50000"/>
              </a:spcBef>
            </a:pPr>
            <a:r>
              <a:rPr lang="en-US" sz="2800" dirty="0" smtClean="0">
                <a:cs typeface="Times New Roman" pitchFamily="18" charset="0"/>
              </a:rPr>
              <a:t>Where     </a:t>
            </a:r>
          </a:p>
          <a:p>
            <a:pPr lvl="1">
              <a:lnSpc>
                <a:spcPct val="50000"/>
              </a:lnSpc>
              <a:spcBef>
                <a:spcPct val="50000"/>
              </a:spcBef>
            </a:pPr>
            <a:r>
              <a:rPr lang="el-GR" i="1" dirty="0" smtClean="0">
                <a:latin typeface="Times New Roman" pitchFamily="18" charset="0"/>
                <a:cs typeface="Times New Roman" pitchFamily="18" charset="0"/>
              </a:rPr>
              <a:t>α</a:t>
            </a:r>
            <a:r>
              <a:rPr lang="en-US" i="1"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d</a:t>
            </a:r>
            <a:r>
              <a:rPr lang="en-US" i="1" dirty="0" err="1" smtClean="0">
                <a:latin typeface="Lucida Sans Unicode"/>
                <a:cs typeface="Lucida Sans Unicode"/>
                <a:sym typeface="Symbol" pitchFamily="18" charset="2"/>
              </a:rPr>
              <a:t>·</a:t>
            </a:r>
            <a:r>
              <a:rPr lang="en-US" i="1" dirty="0" err="1">
                <a:latin typeface="Times New Roman" pitchFamily="18" charset="0"/>
                <a:cs typeface="Times New Roman" pitchFamily="18" charset="0"/>
                <a:sym typeface="Symbol" pitchFamily="18" charset="2"/>
              </a:rPr>
              <a:t>d</a:t>
            </a:r>
            <a:endParaRPr lang="en-US" dirty="0" smtClean="0">
              <a:latin typeface="Times New Roman" pitchFamily="18" charset="0"/>
              <a:cs typeface="Times New Roman" pitchFamily="18" charset="0"/>
            </a:endParaRPr>
          </a:p>
          <a:p>
            <a:pPr lvl="1">
              <a:lnSpc>
                <a:spcPct val="50000"/>
              </a:lnSpc>
              <a:spcBef>
                <a:spcPct val="50000"/>
              </a:spcBef>
            </a:pPr>
            <a:r>
              <a:rPr lang="el-GR" i="1" dirty="0" smtClean="0">
                <a:latin typeface="Times New Roman" pitchFamily="18" charset="0"/>
                <a:cs typeface="Times New Roman" pitchFamily="18" charset="0"/>
              </a:rPr>
              <a:t>β</a:t>
            </a:r>
            <a:r>
              <a:rPr lang="en-US" i="1" dirty="0" smtClean="0">
                <a:latin typeface="Times New Roman" pitchFamily="18" charset="0"/>
                <a:cs typeface="Times New Roman" pitchFamily="18" charset="0"/>
              </a:rPr>
              <a:t> = 2 d</a:t>
            </a:r>
            <a:r>
              <a:rPr lang="en-US" i="1" dirty="0" smtClean="0">
                <a:latin typeface="Lucida Sans Unicode"/>
                <a:cs typeface="Lucida Sans Unicode"/>
                <a:sym typeface="Symbol" pitchFamily="18" charset="2"/>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p</a:t>
            </a:r>
            <a:r>
              <a:rPr lang="en-US" i="1" baseline="-30000"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 c </a:t>
            </a:r>
            <a:r>
              <a:rPr lang="en-US" dirty="0" smtClean="0">
                <a:latin typeface="Times New Roman" pitchFamily="18" charset="0"/>
                <a:cs typeface="Times New Roman" pitchFamily="18" charset="0"/>
              </a:rPr>
              <a:t>)</a:t>
            </a:r>
          </a:p>
          <a:p>
            <a:pPr lvl="1">
              <a:lnSpc>
                <a:spcPct val="50000"/>
              </a:lnSpc>
              <a:spcBef>
                <a:spcPct val="50000"/>
              </a:spcBef>
            </a:pPr>
            <a:r>
              <a:rPr lang="el-GR" i="1" dirty="0" smtClean="0">
                <a:latin typeface="Times New Roman" pitchFamily="18" charset="0"/>
                <a:cs typeface="Times New Roman" pitchFamily="18" charset="0"/>
              </a:rPr>
              <a:t>γ</a:t>
            </a:r>
            <a:r>
              <a:rPr lang="en-US" i="1" dirty="0" smtClean="0">
                <a:latin typeface="Times New Roman" pitchFamily="18" charset="0"/>
                <a:cs typeface="Times New Roman" pitchFamily="18" charset="0"/>
              </a:rPr>
              <a:t> = </a:t>
            </a:r>
            <a:r>
              <a:rPr lang="en-US" dirty="0">
                <a:latin typeface="Times New Roman" pitchFamily="18" charset="0"/>
                <a:cs typeface="Times New Roman" pitchFamily="18" charset="0"/>
              </a:rPr>
              <a:t>|</a:t>
            </a:r>
            <a:r>
              <a:rPr lang="en-US" i="1" dirty="0" smtClean="0">
                <a:latin typeface="Times New Roman" pitchFamily="18" charset="0"/>
                <a:cs typeface="Times New Roman" pitchFamily="18" charset="0"/>
              </a:rPr>
              <a:t> p</a:t>
            </a:r>
            <a:r>
              <a:rPr lang="en-US" i="1" baseline="-30000"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 c |</a:t>
            </a:r>
            <a:r>
              <a:rPr lang="en-US" i="1" baseline="30000" dirty="0">
                <a:latin typeface="Times New Roman" pitchFamily="18" charset="0"/>
                <a:cs typeface="Times New Roman" pitchFamily="18" charset="0"/>
              </a:rPr>
              <a:t> 2</a:t>
            </a:r>
            <a:r>
              <a:rPr lang="en-US" i="1" dirty="0" smtClean="0">
                <a:latin typeface="Times New Roman" pitchFamily="18" charset="0"/>
                <a:cs typeface="Times New Roman" pitchFamily="18" charset="0"/>
              </a:rPr>
              <a:t> - r</a:t>
            </a:r>
            <a:r>
              <a:rPr lang="en-US" i="1" baseline="30000" dirty="0" smtClean="0">
                <a:latin typeface="Times New Roman" pitchFamily="18" charset="0"/>
                <a:cs typeface="Times New Roman" pitchFamily="18" charset="0"/>
              </a:rPr>
              <a:t> 2</a:t>
            </a:r>
            <a:r>
              <a:rPr lang="en-US" i="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9174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TotalTime>
  <Words>1306</Words>
  <Application>Microsoft Office PowerPoint</Application>
  <PresentationFormat>On-screen Show (4:3)</PresentationFormat>
  <Paragraphs>148</Paragraphs>
  <Slides>24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Adjacency</vt:lpstr>
      <vt:lpstr>Equation</vt:lpstr>
      <vt:lpstr>Lab 5 Ray Tracing</vt:lpstr>
      <vt:lpstr>Goal</vt:lpstr>
      <vt:lpstr>Before We started</vt:lpstr>
      <vt:lpstr>Structure of the Given Skeleton</vt:lpstr>
      <vt:lpstr>Default Setting</vt:lpstr>
      <vt:lpstr>Step 1</vt:lpstr>
      <vt:lpstr>Step 1: Light Ray Equation</vt:lpstr>
      <vt:lpstr>Example: Intersect with a Sphere</vt:lpstr>
      <vt:lpstr>Solving the Equation</vt:lpstr>
      <vt:lpstr>Possibilities of Intersection</vt:lpstr>
      <vt:lpstr>Step 2</vt:lpstr>
      <vt:lpstr>Step 2</vt:lpstr>
      <vt:lpstr>Step 3: Illumination</vt:lpstr>
      <vt:lpstr>Phong Illumination Equation (PIE)</vt:lpstr>
      <vt:lpstr>Step  4: Ray Tracing</vt:lpstr>
      <vt:lpstr>Step 5: Add another scene</vt:lpstr>
      <vt:lpstr>Submission</vt:lpstr>
      <vt:lpstr>Extra Feature Suggestions</vt:lpstr>
      <vt:lpstr>Extra Feature Suggestions</vt:lpstr>
      <vt:lpstr>Extra Feature</vt:lpstr>
      <vt:lpstr>Extra Feature</vt:lpstr>
      <vt:lpstr>Extra Feature</vt:lpstr>
      <vt:lpstr>Extra Feature Suggestions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5 Ray Tracing</dc:title>
  <dc:creator>Cheng Holun</dc:creator>
  <cp:lastModifiedBy>Cheng Holun</cp:lastModifiedBy>
  <cp:revision>17</cp:revision>
  <dcterms:created xsi:type="dcterms:W3CDTF">2006-08-16T00:00:00Z</dcterms:created>
  <dcterms:modified xsi:type="dcterms:W3CDTF">2017-11-06T02:16:39Z</dcterms:modified>
</cp:coreProperties>
</file>