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57" r:id="rId3"/>
    <p:sldId id="258" r:id="rId4"/>
    <p:sldId id="259" r:id="rId5"/>
    <p:sldId id="260" r:id="rId6"/>
    <p:sldId id="261" r:id="rId7"/>
    <p:sldId id="262" r:id="rId8"/>
    <p:sldId id="264" r:id="rId9"/>
    <p:sldId id="263" r:id="rId10"/>
    <p:sldId id="271"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5FF30B-87E7-4225-A7FA-7D69D8871E1D}" type="datetimeFigureOut">
              <a:rPr lang="en-ID" smtClean="0"/>
              <a:t>20/12/2022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1670C3F-4D2C-443D-81E8-BCD62770E3EC}" type="slidenum">
              <a:rPr lang="en-ID" smtClean="0"/>
              <a:t>‹#›</a:t>
            </a:fld>
            <a:endParaRPr lang="en-ID"/>
          </a:p>
        </p:txBody>
      </p:sp>
    </p:spTree>
    <p:extLst>
      <p:ext uri="{BB962C8B-B14F-4D97-AF65-F5344CB8AC3E}">
        <p14:creationId xmlns:p14="http://schemas.microsoft.com/office/powerpoint/2010/main" val="111483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5FF30B-87E7-4225-A7FA-7D69D8871E1D}" type="datetimeFigureOut">
              <a:rPr lang="en-ID" smtClean="0"/>
              <a:t>20/12/2022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1670C3F-4D2C-443D-81E8-BCD62770E3EC}" type="slidenum">
              <a:rPr lang="en-ID" smtClean="0"/>
              <a:t>‹#›</a:t>
            </a:fld>
            <a:endParaRPr lang="en-ID"/>
          </a:p>
        </p:txBody>
      </p:sp>
    </p:spTree>
    <p:extLst>
      <p:ext uri="{BB962C8B-B14F-4D97-AF65-F5344CB8AC3E}">
        <p14:creationId xmlns:p14="http://schemas.microsoft.com/office/powerpoint/2010/main" val="605885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5FF30B-87E7-4225-A7FA-7D69D8871E1D}" type="datetimeFigureOut">
              <a:rPr lang="en-ID" smtClean="0"/>
              <a:t>20/12/2022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1670C3F-4D2C-443D-81E8-BCD62770E3EC}" type="slidenum">
              <a:rPr lang="en-ID" smtClean="0"/>
              <a:t>‹#›</a:t>
            </a:fld>
            <a:endParaRPr lang="en-ID"/>
          </a:p>
        </p:txBody>
      </p:sp>
    </p:spTree>
    <p:extLst>
      <p:ext uri="{BB962C8B-B14F-4D97-AF65-F5344CB8AC3E}">
        <p14:creationId xmlns:p14="http://schemas.microsoft.com/office/powerpoint/2010/main" val="1071411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5FF30B-87E7-4225-A7FA-7D69D8871E1D}" type="datetimeFigureOut">
              <a:rPr lang="en-ID" smtClean="0"/>
              <a:t>20/12/2022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1670C3F-4D2C-443D-81E8-BCD62770E3EC}" type="slidenum">
              <a:rPr lang="en-ID" smtClean="0"/>
              <a:t>‹#›</a:t>
            </a:fld>
            <a:endParaRPr lang="en-ID"/>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61537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5FF30B-87E7-4225-A7FA-7D69D8871E1D}" type="datetimeFigureOut">
              <a:rPr lang="en-ID" smtClean="0"/>
              <a:t>20/12/2022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1670C3F-4D2C-443D-81E8-BCD62770E3EC}" type="slidenum">
              <a:rPr lang="en-ID" smtClean="0"/>
              <a:t>‹#›</a:t>
            </a:fld>
            <a:endParaRPr lang="en-ID"/>
          </a:p>
        </p:txBody>
      </p:sp>
    </p:spTree>
    <p:extLst>
      <p:ext uri="{BB962C8B-B14F-4D97-AF65-F5344CB8AC3E}">
        <p14:creationId xmlns:p14="http://schemas.microsoft.com/office/powerpoint/2010/main" val="2501484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5FF30B-87E7-4225-A7FA-7D69D8871E1D}" type="datetimeFigureOut">
              <a:rPr lang="en-ID" smtClean="0"/>
              <a:t>20/12/2022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01670C3F-4D2C-443D-81E8-BCD62770E3EC}" type="slidenum">
              <a:rPr lang="en-ID" smtClean="0"/>
              <a:t>‹#›</a:t>
            </a:fld>
            <a:endParaRPr lang="en-ID"/>
          </a:p>
        </p:txBody>
      </p:sp>
    </p:spTree>
    <p:extLst>
      <p:ext uri="{BB962C8B-B14F-4D97-AF65-F5344CB8AC3E}">
        <p14:creationId xmlns:p14="http://schemas.microsoft.com/office/powerpoint/2010/main" val="338675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5FF30B-87E7-4225-A7FA-7D69D8871E1D}" type="datetimeFigureOut">
              <a:rPr lang="en-ID" smtClean="0"/>
              <a:t>20/12/2022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01670C3F-4D2C-443D-81E8-BCD62770E3EC}" type="slidenum">
              <a:rPr lang="en-ID" smtClean="0"/>
              <a:t>‹#›</a:t>
            </a:fld>
            <a:endParaRPr lang="en-ID"/>
          </a:p>
        </p:txBody>
      </p:sp>
    </p:spTree>
    <p:extLst>
      <p:ext uri="{BB962C8B-B14F-4D97-AF65-F5344CB8AC3E}">
        <p14:creationId xmlns:p14="http://schemas.microsoft.com/office/powerpoint/2010/main" val="1701762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5FF30B-87E7-4225-A7FA-7D69D8871E1D}" type="datetimeFigureOut">
              <a:rPr lang="en-ID" smtClean="0"/>
              <a:t>20/12/2022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1670C3F-4D2C-443D-81E8-BCD62770E3EC}" type="slidenum">
              <a:rPr lang="en-ID" smtClean="0"/>
              <a:t>‹#›</a:t>
            </a:fld>
            <a:endParaRPr lang="en-ID"/>
          </a:p>
        </p:txBody>
      </p:sp>
    </p:spTree>
    <p:extLst>
      <p:ext uri="{BB962C8B-B14F-4D97-AF65-F5344CB8AC3E}">
        <p14:creationId xmlns:p14="http://schemas.microsoft.com/office/powerpoint/2010/main" val="411045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5FF30B-87E7-4225-A7FA-7D69D8871E1D}" type="datetimeFigureOut">
              <a:rPr lang="en-ID" smtClean="0"/>
              <a:t>20/12/2022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1670C3F-4D2C-443D-81E8-BCD62770E3EC}" type="slidenum">
              <a:rPr lang="en-ID" smtClean="0"/>
              <a:t>‹#›</a:t>
            </a:fld>
            <a:endParaRPr lang="en-ID"/>
          </a:p>
        </p:txBody>
      </p:sp>
    </p:spTree>
    <p:extLst>
      <p:ext uri="{BB962C8B-B14F-4D97-AF65-F5344CB8AC3E}">
        <p14:creationId xmlns:p14="http://schemas.microsoft.com/office/powerpoint/2010/main" val="504554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5FF30B-87E7-4225-A7FA-7D69D8871E1D}" type="datetimeFigureOut">
              <a:rPr lang="en-ID" smtClean="0"/>
              <a:t>20/12/2022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1670C3F-4D2C-443D-81E8-BCD62770E3EC}" type="slidenum">
              <a:rPr lang="en-ID" smtClean="0"/>
              <a:t>‹#›</a:t>
            </a:fld>
            <a:endParaRPr lang="en-ID"/>
          </a:p>
        </p:txBody>
      </p:sp>
    </p:spTree>
    <p:extLst>
      <p:ext uri="{BB962C8B-B14F-4D97-AF65-F5344CB8AC3E}">
        <p14:creationId xmlns:p14="http://schemas.microsoft.com/office/powerpoint/2010/main" val="57992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5FF30B-87E7-4225-A7FA-7D69D8871E1D}" type="datetimeFigureOut">
              <a:rPr lang="en-ID" smtClean="0"/>
              <a:t>20/12/2022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1670C3F-4D2C-443D-81E8-BCD62770E3EC}" type="slidenum">
              <a:rPr lang="en-ID" smtClean="0"/>
              <a:t>‹#›</a:t>
            </a:fld>
            <a:endParaRPr lang="en-ID"/>
          </a:p>
        </p:txBody>
      </p:sp>
    </p:spTree>
    <p:extLst>
      <p:ext uri="{BB962C8B-B14F-4D97-AF65-F5344CB8AC3E}">
        <p14:creationId xmlns:p14="http://schemas.microsoft.com/office/powerpoint/2010/main" val="308187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5FF30B-87E7-4225-A7FA-7D69D8871E1D}" type="datetimeFigureOut">
              <a:rPr lang="en-ID" smtClean="0"/>
              <a:t>20/12/2022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1670C3F-4D2C-443D-81E8-BCD62770E3EC}" type="slidenum">
              <a:rPr lang="en-ID" smtClean="0"/>
              <a:t>‹#›</a:t>
            </a:fld>
            <a:endParaRPr lang="en-ID"/>
          </a:p>
        </p:txBody>
      </p:sp>
    </p:spTree>
    <p:extLst>
      <p:ext uri="{BB962C8B-B14F-4D97-AF65-F5344CB8AC3E}">
        <p14:creationId xmlns:p14="http://schemas.microsoft.com/office/powerpoint/2010/main" val="4111467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5FF30B-87E7-4225-A7FA-7D69D8871E1D}" type="datetimeFigureOut">
              <a:rPr lang="en-ID" smtClean="0"/>
              <a:t>20/12/2022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01670C3F-4D2C-443D-81E8-BCD62770E3EC}" type="slidenum">
              <a:rPr lang="en-ID" smtClean="0"/>
              <a:t>‹#›</a:t>
            </a:fld>
            <a:endParaRPr lang="en-ID"/>
          </a:p>
        </p:txBody>
      </p:sp>
    </p:spTree>
    <p:extLst>
      <p:ext uri="{BB962C8B-B14F-4D97-AF65-F5344CB8AC3E}">
        <p14:creationId xmlns:p14="http://schemas.microsoft.com/office/powerpoint/2010/main" val="4113466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5FF30B-87E7-4225-A7FA-7D69D8871E1D}" type="datetimeFigureOut">
              <a:rPr lang="en-ID" smtClean="0"/>
              <a:t>20/12/2022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01670C3F-4D2C-443D-81E8-BCD62770E3EC}" type="slidenum">
              <a:rPr lang="en-ID" smtClean="0"/>
              <a:t>‹#›</a:t>
            </a:fld>
            <a:endParaRPr lang="en-ID"/>
          </a:p>
        </p:txBody>
      </p:sp>
    </p:spTree>
    <p:extLst>
      <p:ext uri="{BB962C8B-B14F-4D97-AF65-F5344CB8AC3E}">
        <p14:creationId xmlns:p14="http://schemas.microsoft.com/office/powerpoint/2010/main" val="1997351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D5FF30B-87E7-4225-A7FA-7D69D8871E1D}" type="datetimeFigureOut">
              <a:rPr lang="en-ID" smtClean="0"/>
              <a:t>20/12/2022</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01670C3F-4D2C-443D-81E8-BCD62770E3EC}" type="slidenum">
              <a:rPr lang="en-ID" smtClean="0"/>
              <a:t>‹#›</a:t>
            </a:fld>
            <a:endParaRPr lang="en-ID"/>
          </a:p>
        </p:txBody>
      </p:sp>
    </p:spTree>
    <p:extLst>
      <p:ext uri="{BB962C8B-B14F-4D97-AF65-F5344CB8AC3E}">
        <p14:creationId xmlns:p14="http://schemas.microsoft.com/office/powerpoint/2010/main" val="3017114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5FF30B-87E7-4225-A7FA-7D69D8871E1D}" type="datetimeFigureOut">
              <a:rPr lang="en-ID" smtClean="0"/>
              <a:t>20/12/2022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1670C3F-4D2C-443D-81E8-BCD62770E3EC}" type="slidenum">
              <a:rPr lang="en-ID" smtClean="0"/>
              <a:t>‹#›</a:t>
            </a:fld>
            <a:endParaRPr lang="en-ID"/>
          </a:p>
        </p:txBody>
      </p:sp>
    </p:spTree>
    <p:extLst>
      <p:ext uri="{BB962C8B-B14F-4D97-AF65-F5344CB8AC3E}">
        <p14:creationId xmlns:p14="http://schemas.microsoft.com/office/powerpoint/2010/main" val="173898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5FF30B-87E7-4225-A7FA-7D69D8871E1D}" type="datetimeFigureOut">
              <a:rPr lang="en-ID" smtClean="0"/>
              <a:t>20/12/2022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1670C3F-4D2C-443D-81E8-BCD62770E3EC}" type="slidenum">
              <a:rPr lang="en-ID" smtClean="0"/>
              <a:t>‹#›</a:t>
            </a:fld>
            <a:endParaRPr lang="en-ID"/>
          </a:p>
        </p:txBody>
      </p:sp>
    </p:spTree>
    <p:extLst>
      <p:ext uri="{BB962C8B-B14F-4D97-AF65-F5344CB8AC3E}">
        <p14:creationId xmlns:p14="http://schemas.microsoft.com/office/powerpoint/2010/main" val="3614941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D5FF30B-87E7-4225-A7FA-7D69D8871E1D}" type="datetimeFigureOut">
              <a:rPr lang="en-ID" smtClean="0"/>
              <a:t>20/12/2022</a:t>
            </a:fld>
            <a:endParaRPr lang="en-ID"/>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D"/>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1670C3F-4D2C-443D-81E8-BCD62770E3EC}" type="slidenum">
              <a:rPr lang="en-ID" smtClean="0"/>
              <a:t>‹#›</a:t>
            </a:fld>
            <a:endParaRPr lang="en-ID"/>
          </a:p>
        </p:txBody>
      </p:sp>
    </p:spTree>
    <p:extLst>
      <p:ext uri="{BB962C8B-B14F-4D97-AF65-F5344CB8AC3E}">
        <p14:creationId xmlns:p14="http://schemas.microsoft.com/office/powerpoint/2010/main" val="4254790084"/>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24C9-4992-A63F-95E9-5C6F95DC85F3}"/>
              </a:ext>
            </a:extLst>
          </p:cNvPr>
          <p:cNvSpPr>
            <a:spLocks noGrp="1"/>
          </p:cNvSpPr>
          <p:nvPr>
            <p:ph type="ctrTitle"/>
          </p:nvPr>
        </p:nvSpPr>
        <p:spPr>
          <a:xfrm>
            <a:off x="1524000" y="402930"/>
            <a:ext cx="9144000" cy="1096899"/>
          </a:xfrm>
        </p:spPr>
        <p:txBody>
          <a:bodyPr>
            <a:noAutofit/>
          </a:bodyPr>
          <a:lstStyle/>
          <a:p>
            <a:pPr algn="ctr"/>
            <a:r>
              <a:rPr lang="en-US" sz="4000" b="1" dirty="0"/>
              <a:t>Bab I</a:t>
            </a:r>
            <a:br>
              <a:rPr lang="en-US" sz="4000" b="1" dirty="0"/>
            </a:br>
            <a:r>
              <a:rPr lang="en-US" sz="4000" b="1" noProof="1"/>
              <a:t>Pendahuluan</a:t>
            </a:r>
          </a:p>
        </p:txBody>
      </p:sp>
      <p:sp>
        <p:nvSpPr>
          <p:cNvPr id="3" name="Subtitle 2">
            <a:extLst>
              <a:ext uri="{FF2B5EF4-FFF2-40B4-BE49-F238E27FC236}">
                <a16:creationId xmlns:a16="http://schemas.microsoft.com/office/drawing/2014/main" id="{059720CE-8085-3710-55A5-DF938BA8CC87}"/>
              </a:ext>
            </a:extLst>
          </p:cNvPr>
          <p:cNvSpPr>
            <a:spLocks noGrp="1"/>
          </p:cNvSpPr>
          <p:nvPr>
            <p:ph type="subTitle" idx="1"/>
          </p:nvPr>
        </p:nvSpPr>
        <p:spPr>
          <a:xfrm>
            <a:off x="1524000" y="1938131"/>
            <a:ext cx="8689976" cy="2024269"/>
          </a:xfrm>
        </p:spPr>
        <p:txBody>
          <a:bodyPr>
            <a:normAutofit lnSpcReduction="10000"/>
          </a:bodyPr>
          <a:lstStyle/>
          <a:p>
            <a:pPr marL="342900" indent="-342900" algn="l">
              <a:buFont typeface="Arial" panose="020B0604020202020204" pitchFamily="34" charset="0"/>
              <a:buChar char="•"/>
            </a:pPr>
            <a:r>
              <a:rPr lang="en-US" b="1" noProof="1">
                <a:solidFill>
                  <a:schemeClr val="tx1"/>
                </a:solidFill>
              </a:rPr>
              <a:t>Latar belakang</a:t>
            </a:r>
          </a:p>
          <a:p>
            <a:pPr marL="342900" indent="-342900" algn="l">
              <a:buFont typeface="Arial" panose="020B0604020202020204" pitchFamily="34" charset="0"/>
              <a:buChar char="•"/>
            </a:pPr>
            <a:r>
              <a:rPr lang="en-US" b="1" noProof="1">
                <a:solidFill>
                  <a:schemeClr val="tx1"/>
                </a:solidFill>
              </a:rPr>
              <a:t>Masalah </a:t>
            </a:r>
          </a:p>
          <a:p>
            <a:pPr marL="342900" indent="-342900" algn="l">
              <a:buFont typeface="Arial" panose="020B0604020202020204" pitchFamily="34" charset="0"/>
              <a:buChar char="•"/>
            </a:pPr>
            <a:r>
              <a:rPr lang="en-US" b="1" noProof="1">
                <a:solidFill>
                  <a:schemeClr val="tx1"/>
                </a:solidFill>
              </a:rPr>
              <a:t>Maksud dan tujuan</a:t>
            </a:r>
          </a:p>
          <a:p>
            <a:pPr marL="342900" indent="-342900" algn="l">
              <a:buFont typeface="Arial" panose="020B0604020202020204" pitchFamily="34" charset="0"/>
              <a:buChar char="•"/>
            </a:pPr>
            <a:r>
              <a:rPr lang="en-US" b="1" noProof="1">
                <a:solidFill>
                  <a:schemeClr val="tx1"/>
                </a:solidFill>
              </a:rPr>
              <a:t>Ruang lingkup</a:t>
            </a:r>
          </a:p>
        </p:txBody>
      </p:sp>
    </p:spTree>
    <p:extLst>
      <p:ext uri="{BB962C8B-B14F-4D97-AF65-F5344CB8AC3E}">
        <p14:creationId xmlns:p14="http://schemas.microsoft.com/office/powerpoint/2010/main" val="1874000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025E13-8375-6CE6-71DA-796E2CFE115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67747" y="447868"/>
            <a:ext cx="10440955" cy="6204857"/>
          </a:xfrm>
        </p:spPr>
      </p:pic>
    </p:spTree>
    <p:extLst>
      <p:ext uri="{BB962C8B-B14F-4D97-AF65-F5344CB8AC3E}">
        <p14:creationId xmlns:p14="http://schemas.microsoft.com/office/powerpoint/2010/main" val="12765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53">
            <a:extLst>
              <a:ext uri="{FF2B5EF4-FFF2-40B4-BE49-F238E27FC236}">
                <a16:creationId xmlns:a16="http://schemas.microsoft.com/office/drawing/2014/main" id="{6F494879-3F73-BCDC-AF83-8761C2ECFFAA}"/>
              </a:ext>
            </a:extLst>
          </p:cNvPr>
          <p:cNvSpPr>
            <a:spLocks noGrp="1"/>
          </p:cNvSpPr>
          <p:nvPr>
            <p:ph type="title"/>
          </p:nvPr>
        </p:nvSpPr>
        <p:spPr>
          <a:xfrm>
            <a:off x="913774" y="0"/>
            <a:ext cx="10364451" cy="1596177"/>
          </a:xfrm>
        </p:spPr>
        <p:txBody>
          <a:bodyPr/>
          <a:lstStyle/>
          <a:p>
            <a:r>
              <a:rPr lang="en-US" dirty="0"/>
              <a:t>Hasil running program</a:t>
            </a:r>
            <a:br>
              <a:rPr lang="en-US" dirty="0"/>
            </a:br>
            <a:endParaRPr lang="en-ID" dirty="0"/>
          </a:p>
        </p:txBody>
      </p:sp>
      <p:pic>
        <p:nvPicPr>
          <p:cNvPr id="156" name="Content Placeholder 155">
            <a:extLst>
              <a:ext uri="{FF2B5EF4-FFF2-40B4-BE49-F238E27FC236}">
                <a16:creationId xmlns:a16="http://schemas.microsoft.com/office/drawing/2014/main" id="{E0D5F74A-4897-27C6-6D16-2D2E1199D3D2}"/>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t="4289" b="5962"/>
          <a:stretch/>
        </p:blipFill>
        <p:spPr bwMode="auto">
          <a:xfrm>
            <a:off x="0" y="1052945"/>
            <a:ext cx="12192000" cy="58093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38120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50DC103-6641-AD7C-7170-8710CAC51739}"/>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1113" t="4619" r="1107" b="5958"/>
          <a:stretch/>
        </p:blipFill>
        <p:spPr bwMode="auto">
          <a:xfrm>
            <a:off x="0" y="0"/>
            <a:ext cx="12192000" cy="69499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14213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E6FE20-4407-7116-9999-47C77D3781B8}"/>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t="5246" b="6317"/>
          <a:stretch/>
        </p:blipFill>
        <p:spPr bwMode="auto">
          <a:xfrm>
            <a:off x="-207603" y="0"/>
            <a:ext cx="12399603" cy="6858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2344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D17F-3549-907F-5676-6539F19E2328}"/>
              </a:ext>
            </a:extLst>
          </p:cNvPr>
          <p:cNvSpPr>
            <a:spLocks noGrp="1"/>
          </p:cNvSpPr>
          <p:nvPr>
            <p:ph type="title"/>
          </p:nvPr>
        </p:nvSpPr>
        <p:spPr/>
        <p:txBody>
          <a:bodyPr/>
          <a:lstStyle/>
          <a:p>
            <a:r>
              <a:rPr lang="en-US" b="1" dirty="0"/>
              <a:t>Bab iii</a:t>
            </a:r>
            <a:br>
              <a:rPr lang="en-US" dirty="0"/>
            </a:br>
            <a:endParaRPr lang="en-ID" dirty="0"/>
          </a:p>
        </p:txBody>
      </p:sp>
      <p:sp>
        <p:nvSpPr>
          <p:cNvPr id="3" name="Content Placeholder 2">
            <a:extLst>
              <a:ext uri="{FF2B5EF4-FFF2-40B4-BE49-F238E27FC236}">
                <a16:creationId xmlns:a16="http://schemas.microsoft.com/office/drawing/2014/main" id="{23957025-72A6-E2B9-F54D-75E8B30398EE}"/>
              </a:ext>
            </a:extLst>
          </p:cNvPr>
          <p:cNvSpPr>
            <a:spLocks noGrp="1"/>
          </p:cNvSpPr>
          <p:nvPr>
            <p:ph sz="quarter" idx="13"/>
          </p:nvPr>
        </p:nvSpPr>
        <p:spPr/>
        <p:txBody>
          <a:bodyPr>
            <a:normAutofit/>
          </a:bodyPr>
          <a:lstStyle/>
          <a:p>
            <a:pPr marL="0" indent="0" algn="ctr">
              <a:buNone/>
            </a:pPr>
            <a:r>
              <a:rPr lang="en-US" sz="3600" b="1" noProof="1"/>
              <a:t>kesimpulan</a:t>
            </a:r>
            <a:r>
              <a:rPr lang="en-US" sz="3600" b="1" dirty="0"/>
              <a:t> dan saran</a:t>
            </a:r>
          </a:p>
          <a:p>
            <a:pPr marL="0" indent="0" algn="ctr">
              <a:buNone/>
            </a:pPr>
            <a:endParaRPr lang="en-US" sz="3600" dirty="0"/>
          </a:p>
        </p:txBody>
      </p:sp>
    </p:spTree>
    <p:extLst>
      <p:ext uri="{BB962C8B-B14F-4D97-AF65-F5344CB8AC3E}">
        <p14:creationId xmlns:p14="http://schemas.microsoft.com/office/powerpoint/2010/main" val="2790273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29AC4-3E60-10F8-A7ED-710C2AD3BDC9}"/>
              </a:ext>
            </a:extLst>
          </p:cNvPr>
          <p:cNvSpPr>
            <a:spLocks noGrp="1"/>
          </p:cNvSpPr>
          <p:nvPr>
            <p:ph type="title"/>
          </p:nvPr>
        </p:nvSpPr>
        <p:spPr>
          <a:xfrm>
            <a:off x="913774" y="92044"/>
            <a:ext cx="10364451" cy="1596177"/>
          </a:xfrm>
        </p:spPr>
        <p:txBody>
          <a:bodyPr/>
          <a:lstStyle/>
          <a:p>
            <a:r>
              <a:rPr lang="en-US" dirty="0"/>
              <a:t>Kesimpulan</a:t>
            </a:r>
            <a:endParaRPr lang="en-ID" dirty="0"/>
          </a:p>
        </p:txBody>
      </p:sp>
      <p:sp>
        <p:nvSpPr>
          <p:cNvPr id="3" name="Content Placeholder 2">
            <a:extLst>
              <a:ext uri="{FF2B5EF4-FFF2-40B4-BE49-F238E27FC236}">
                <a16:creationId xmlns:a16="http://schemas.microsoft.com/office/drawing/2014/main" id="{EED2BD9A-EB8B-8E8B-7FB1-D843EE347FD2}"/>
              </a:ext>
            </a:extLst>
          </p:cNvPr>
          <p:cNvSpPr>
            <a:spLocks noGrp="1"/>
          </p:cNvSpPr>
          <p:nvPr>
            <p:ph sz="quarter" idx="13"/>
          </p:nvPr>
        </p:nvSpPr>
        <p:spPr>
          <a:xfrm>
            <a:off x="913774" y="2090001"/>
            <a:ext cx="10363826" cy="3872391"/>
          </a:xfrm>
        </p:spPr>
        <p:txBody>
          <a:bodyPr>
            <a:noAutofit/>
          </a:bodyPr>
          <a:lstStyle/>
          <a:p>
            <a:pPr marL="0" indent="0">
              <a:lnSpc>
                <a:spcPct val="200000"/>
              </a:lnSpc>
              <a:buNone/>
            </a:pPr>
            <a:r>
              <a:rPr lang="en-US" b="1" cap="none" noProof="1">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noProof="1">
                <a:effectLst/>
                <a:latin typeface="Times New Roman" panose="02020603050405020304" pitchFamily="18" charset="0"/>
                <a:ea typeface="Calibri" panose="020F0502020204030204" pitchFamily="34" charset="0"/>
                <a:cs typeface="Times New Roman" panose="02020603050405020304" pitchFamily="18" charset="0"/>
              </a:rPr>
              <a:t>Dari program kasir sederhana yang dibuat, dapat disimpulkan bahwa program tersebut dapat mengelola transaksi penjualan dan menghitung penjualan secara otomatis. Progam ini dapat meningkatkan efisiensi dan akurasi dalam proses penjualan, sehingga dapat memudahkan pekerjaan kasir dan meningkatkan kepuasan pelanggan. Namun untuk menjamin kinerja progam yang optimal, perlu dilakukan pengujian dan perbaikan secara berkala agar program tersebut dapat terus berkembang sesui dengan kebutuhan .</a:t>
            </a:r>
            <a:endParaRPr lang="en-US" cap="none" noProof="1">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200000"/>
              </a:lnSpc>
              <a:buNone/>
            </a:pPr>
            <a:r>
              <a:rPr lang="en-US" cap="none" noProof="1">
                <a:effectLst/>
                <a:latin typeface="Times New Roman" panose="02020603050405020304" pitchFamily="18" charset="0"/>
                <a:ea typeface="Calibri" panose="020F0502020204030204" pitchFamily="34" charset="0"/>
                <a:cs typeface="Times New Roman" panose="02020603050405020304" pitchFamily="18" charset="0"/>
              </a:rPr>
              <a:t> </a:t>
            </a:r>
            <a:endParaRPr lang="en-US" cap="none" noProof="1">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pPr>
            <a:endParaRPr lang="en-US" cap="none" noProof="1"/>
          </a:p>
        </p:txBody>
      </p:sp>
    </p:spTree>
    <p:extLst>
      <p:ext uri="{BB962C8B-B14F-4D97-AF65-F5344CB8AC3E}">
        <p14:creationId xmlns:p14="http://schemas.microsoft.com/office/powerpoint/2010/main" val="987848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B0F27-2AF8-8595-E92D-F87BD34FFD0C}"/>
              </a:ext>
            </a:extLst>
          </p:cNvPr>
          <p:cNvSpPr>
            <a:spLocks noGrp="1"/>
          </p:cNvSpPr>
          <p:nvPr>
            <p:ph type="title"/>
          </p:nvPr>
        </p:nvSpPr>
        <p:spPr>
          <a:xfrm>
            <a:off x="913774" y="0"/>
            <a:ext cx="10364451" cy="1596177"/>
          </a:xfrm>
        </p:spPr>
        <p:txBody>
          <a:bodyPr/>
          <a:lstStyle/>
          <a:p>
            <a:r>
              <a:rPr lang="en-US" dirty="0"/>
              <a:t>Saran</a:t>
            </a:r>
            <a:endParaRPr lang="en-ID" dirty="0"/>
          </a:p>
        </p:txBody>
      </p:sp>
      <p:sp>
        <p:nvSpPr>
          <p:cNvPr id="3" name="Content Placeholder 2">
            <a:extLst>
              <a:ext uri="{FF2B5EF4-FFF2-40B4-BE49-F238E27FC236}">
                <a16:creationId xmlns:a16="http://schemas.microsoft.com/office/drawing/2014/main" id="{CB955FCF-A545-847F-C6B0-C7BC55AB9D42}"/>
              </a:ext>
            </a:extLst>
          </p:cNvPr>
          <p:cNvSpPr>
            <a:spLocks noGrp="1"/>
          </p:cNvSpPr>
          <p:nvPr>
            <p:ph sz="quarter" idx="13"/>
          </p:nvPr>
        </p:nvSpPr>
        <p:spPr>
          <a:xfrm>
            <a:off x="913774" y="1596177"/>
            <a:ext cx="10363826" cy="4804623"/>
          </a:xfrm>
        </p:spPr>
        <p:txBody>
          <a:bodyPr>
            <a:noAutofit/>
          </a:bodyPr>
          <a:lstStyle/>
          <a:p>
            <a:pPr marL="0" indent="0">
              <a:lnSpc>
                <a:spcPct val="150000"/>
              </a:lnSpc>
              <a:buNone/>
            </a:pPr>
            <a:r>
              <a:rPr lang="en-US" sz="1500" cap="none" noProof="1">
                <a:effectLst/>
                <a:latin typeface="Times New Roman" panose="02020603050405020304" pitchFamily="18" charset="0"/>
                <a:ea typeface="Calibri" panose="020F0502020204030204" pitchFamily="34" charset="0"/>
                <a:cs typeface="Times New Roman" panose="02020603050405020304" pitchFamily="18" charset="0"/>
              </a:rPr>
              <a:t>Berdasarkan hasil dari program kasir sederhana yang telah dibuat, berikut adalah beberapa saran yang dapat diberikan :</a:t>
            </a:r>
            <a:endParaRPr lang="en-US" sz="1500" cap="none" noProof="1">
              <a:effectLst/>
              <a:latin typeface="Calibri" panose="020F0502020204030204" pitchFamily="34" charset="0"/>
              <a:ea typeface="Calibri" panose="020F0502020204030204" pitchFamily="34" charset="0"/>
              <a:cs typeface="Times New Roman" panose="02020603050405020304" pitchFamily="18" charset="0"/>
            </a:endParaRPr>
          </a:p>
          <a:p>
            <a:pPr marL="722313" lvl="6">
              <a:lnSpc>
                <a:spcPct val="150000"/>
              </a:lnSpc>
              <a:buFont typeface="+mj-lt"/>
              <a:buAutoNum type="arabicPeriod"/>
            </a:pPr>
            <a:r>
              <a:rPr lang="en-US" sz="1500" cap="none" noProof="1">
                <a:effectLst/>
                <a:latin typeface="Times New Roman" panose="02020603050405020304" pitchFamily="18" charset="0"/>
                <a:ea typeface="Calibri" panose="020F0502020204030204" pitchFamily="34" charset="0"/>
                <a:cs typeface="Times New Roman" panose="02020603050405020304" pitchFamily="18" charset="0"/>
              </a:rPr>
              <a:t>Perlu dikembangkan fitur – fitur tambahan yang dapat membantu mengelola transaksi penjualan, seperti mengelola stok barang dan menghitung keuntungan</a:t>
            </a:r>
            <a:endParaRPr lang="en-US" sz="1500" cap="none" noProof="1">
              <a:effectLst/>
              <a:latin typeface="Calibri" panose="020F0502020204030204" pitchFamily="34" charset="0"/>
              <a:ea typeface="Calibri" panose="020F0502020204030204" pitchFamily="34" charset="0"/>
              <a:cs typeface="Times New Roman" panose="02020603050405020304" pitchFamily="18" charset="0"/>
            </a:endParaRPr>
          </a:p>
          <a:p>
            <a:pPr marL="722313" lvl="6" indent="-176213">
              <a:lnSpc>
                <a:spcPct val="150000"/>
              </a:lnSpc>
              <a:buFont typeface="+mj-lt"/>
              <a:buAutoNum type="arabicPeriod"/>
            </a:pPr>
            <a:r>
              <a:rPr lang="en-US" sz="1500" cap="none" noProof="1">
                <a:effectLst/>
                <a:latin typeface="Times New Roman" panose="02020603050405020304" pitchFamily="18" charset="0"/>
                <a:ea typeface="Calibri" panose="020F0502020204030204" pitchFamily="34" charset="0"/>
                <a:cs typeface="Times New Roman" panose="02020603050405020304" pitchFamily="18" charset="0"/>
              </a:rPr>
              <a:t>Perlu dilakukan pengujian dan evaluasi secara berkala untuk memastikan bahwa program tersebut bekerja dengan benar sehingga dapat diandalkan.</a:t>
            </a:r>
            <a:endParaRPr lang="en-US" sz="1500" cap="none" noProof="1">
              <a:effectLst/>
              <a:latin typeface="Calibri" panose="020F0502020204030204" pitchFamily="34" charset="0"/>
              <a:ea typeface="Calibri" panose="020F0502020204030204" pitchFamily="34" charset="0"/>
              <a:cs typeface="Times New Roman" panose="02020603050405020304" pitchFamily="18" charset="0"/>
            </a:endParaRPr>
          </a:p>
          <a:p>
            <a:pPr marL="722313" lvl="6" indent="-176213">
              <a:lnSpc>
                <a:spcPct val="150000"/>
              </a:lnSpc>
              <a:buFont typeface="+mj-lt"/>
              <a:buAutoNum type="arabicPeriod"/>
            </a:pPr>
            <a:r>
              <a:rPr lang="en-US" sz="1500" cap="none" noProof="1">
                <a:effectLst/>
                <a:latin typeface="Times New Roman" panose="02020603050405020304" pitchFamily="18" charset="0"/>
                <a:ea typeface="Calibri" panose="020F0502020204030204" pitchFamily="34" charset="0"/>
                <a:cs typeface="Times New Roman" panose="02020603050405020304" pitchFamily="18" charset="0"/>
              </a:rPr>
              <a:t>Perlu dilakukan pemeliharan dan perbaikan secara berkala untuk mengatasi masalah yang muncul selama penggunaan program, seperti kesalahan sintaks, dan memori.</a:t>
            </a:r>
            <a:endParaRPr lang="en-US" sz="1500" cap="none" noProof="1">
              <a:effectLst/>
              <a:latin typeface="Calibri" panose="020F0502020204030204" pitchFamily="34" charset="0"/>
              <a:ea typeface="Calibri" panose="020F0502020204030204" pitchFamily="34" charset="0"/>
              <a:cs typeface="Times New Roman" panose="02020603050405020304" pitchFamily="18" charset="0"/>
            </a:endParaRPr>
          </a:p>
          <a:p>
            <a:pPr marL="722313" lvl="6" indent="-176213">
              <a:lnSpc>
                <a:spcPct val="150000"/>
              </a:lnSpc>
              <a:buFont typeface="+mj-lt"/>
              <a:buAutoNum type="arabicPeriod"/>
            </a:pPr>
            <a:r>
              <a:rPr lang="en-US" sz="1500" cap="none" noProof="1">
                <a:effectLst/>
                <a:latin typeface="Times New Roman" panose="02020603050405020304" pitchFamily="18" charset="0"/>
                <a:ea typeface="Calibri" panose="020F0502020204030204" pitchFamily="34" charset="0"/>
                <a:cs typeface="Times New Roman" panose="02020603050405020304" pitchFamily="18" charset="0"/>
              </a:rPr>
              <a:t>Perlu diberikan pelatihan kepada kasir yang akan menggunakan program, agar dapat menggunakan program dengan benar dan efisien.</a:t>
            </a:r>
            <a:endParaRPr lang="en-US" sz="1500" cap="none" noProof="1">
              <a:effectLst/>
              <a:latin typeface="Calibri" panose="020F0502020204030204" pitchFamily="34" charset="0"/>
              <a:ea typeface="Calibri" panose="020F0502020204030204" pitchFamily="34" charset="0"/>
              <a:cs typeface="Times New Roman" panose="02020603050405020304" pitchFamily="18" charset="0"/>
            </a:endParaRPr>
          </a:p>
          <a:p>
            <a:pPr marL="722313" lvl="3" indent="-176213">
              <a:lnSpc>
                <a:spcPct val="150000"/>
              </a:lnSpc>
              <a:buNone/>
            </a:pPr>
            <a:r>
              <a:rPr lang="en-US" sz="1500" cap="none" noProof="1">
                <a:effectLst/>
                <a:latin typeface="Times New Roman" panose="02020603050405020304" pitchFamily="18" charset="0"/>
                <a:ea typeface="Calibri" panose="020F0502020204030204" pitchFamily="34" charset="0"/>
                <a:cs typeface="Times New Roman" panose="02020603050405020304" pitchFamily="18" charset="0"/>
              </a:rPr>
              <a:t>5.  Perlu dilakukan komunikasi yang efektif antara tim pengembang dan kasir yang menggunakan program, agar dapat menangkap masukan dan kebutuhan dari kedua belah pihak dan mengembangkan program sesuai dengan kebutuhan tersebut.</a:t>
            </a:r>
            <a:endParaRPr lang="en-US" sz="1500" cap="none" noProof="1">
              <a:effectLst/>
              <a:latin typeface="Calibri" panose="020F0502020204030204" pitchFamily="34" charset="0"/>
              <a:ea typeface="Calibri" panose="020F0502020204030204" pitchFamily="34" charset="0"/>
              <a:cs typeface="Times New Roman" panose="02020603050405020304" pitchFamily="18" charset="0"/>
            </a:endParaRPr>
          </a:p>
          <a:p>
            <a:endParaRPr lang="en-US" sz="1500" cap="none" noProof="1"/>
          </a:p>
        </p:txBody>
      </p:sp>
    </p:spTree>
    <p:extLst>
      <p:ext uri="{BB962C8B-B14F-4D97-AF65-F5344CB8AC3E}">
        <p14:creationId xmlns:p14="http://schemas.microsoft.com/office/powerpoint/2010/main" val="2753608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F2C3D-5AF6-46A1-C75A-F1D50240C91D}"/>
              </a:ext>
            </a:extLst>
          </p:cNvPr>
          <p:cNvSpPr>
            <a:spLocks noGrp="1"/>
          </p:cNvSpPr>
          <p:nvPr>
            <p:ph type="title"/>
          </p:nvPr>
        </p:nvSpPr>
        <p:spPr>
          <a:xfrm>
            <a:off x="913774" y="618517"/>
            <a:ext cx="10364451" cy="1596177"/>
          </a:xfrm>
        </p:spPr>
        <p:txBody>
          <a:bodyPr/>
          <a:lstStyle/>
          <a:p>
            <a:r>
              <a:rPr lang="en-US" noProof="1"/>
              <a:t>Latar belakang</a:t>
            </a:r>
          </a:p>
        </p:txBody>
      </p:sp>
      <p:sp>
        <p:nvSpPr>
          <p:cNvPr id="3" name="Content Placeholder 2">
            <a:extLst>
              <a:ext uri="{FF2B5EF4-FFF2-40B4-BE49-F238E27FC236}">
                <a16:creationId xmlns:a16="http://schemas.microsoft.com/office/drawing/2014/main" id="{0C61879A-2E55-20E8-5784-CC52FE5797DB}"/>
              </a:ext>
            </a:extLst>
          </p:cNvPr>
          <p:cNvSpPr>
            <a:spLocks noGrp="1"/>
          </p:cNvSpPr>
          <p:nvPr>
            <p:ph sz="quarter" idx="13"/>
          </p:nvPr>
        </p:nvSpPr>
        <p:spPr>
          <a:xfrm>
            <a:off x="913774" y="2367092"/>
            <a:ext cx="10363826" cy="3611677"/>
          </a:xfrm>
        </p:spPr>
        <p:txBody>
          <a:bodyPr>
            <a:normAutofit/>
          </a:bodyPr>
          <a:lstStyle/>
          <a:p>
            <a:pPr marL="0" indent="0">
              <a:buNone/>
            </a:pPr>
            <a:r>
              <a:rPr lang="en-US" sz="1800" cap="none" noProof="1">
                <a:effectLst/>
                <a:latin typeface="Times New Roman" panose="02020603050405020304" pitchFamily="18" charset="0"/>
                <a:ea typeface="Calibri" panose="020F0502020204030204" pitchFamily="34" charset="0"/>
                <a:cs typeface="Times New Roman" panose="02020603050405020304" pitchFamily="18" charset="0"/>
              </a:rPr>
              <a:t>Di era sekarang ini di mana dunia digital ini hampir segala profesi sudah di gantikan oleh teknologi seperti halnya komputer yang dapat menjanjikan di masa depan nanti. Kecanggihan teknologi ini sudah banyak menarik kaum muda terjun ke dunia programing, seperti TI (teknologi informasi), SI (sistem informasi), dll. Dan untuk menjadi seorang programmer harus mempunyai skill coding dan paham bahasa program seperti java, javascipt, CSS, HTML, C, python, dll. Saat ini bahasa yang paling popular yaitu bahasa python. Diciptakan oleh guido van rossum pertama kali di centrum wiskunde &amp; informatica (CWI) di belanda pada awal tahun 1990-an. Bahasa python terinspirasi dari bahasa pemrograman ABC. Sampai sekarang, guido masih menjadi penulis utama untuk python, meskipun bersifat open source sehingga ribuan orang juga berkontribusi dalam mengembangkannya.</a:t>
            </a:r>
            <a:endParaRPr lang="en-US" sz="1800" cap="none" noProof="1">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D" cap="none" dirty="0"/>
          </a:p>
        </p:txBody>
      </p:sp>
    </p:spTree>
    <p:extLst>
      <p:ext uri="{BB962C8B-B14F-4D97-AF65-F5344CB8AC3E}">
        <p14:creationId xmlns:p14="http://schemas.microsoft.com/office/powerpoint/2010/main" val="2106193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3FC34-5EEE-2B91-19CE-71F46E11DD13}"/>
              </a:ext>
            </a:extLst>
          </p:cNvPr>
          <p:cNvSpPr>
            <a:spLocks noGrp="1"/>
          </p:cNvSpPr>
          <p:nvPr>
            <p:ph type="title"/>
          </p:nvPr>
        </p:nvSpPr>
        <p:spPr>
          <a:xfrm>
            <a:off x="913774" y="119755"/>
            <a:ext cx="10364451" cy="1224138"/>
          </a:xfrm>
        </p:spPr>
        <p:txBody>
          <a:bodyPr/>
          <a:lstStyle/>
          <a:p>
            <a:r>
              <a:rPr lang="en-US" noProof="1"/>
              <a:t>Masalah</a:t>
            </a:r>
          </a:p>
        </p:txBody>
      </p:sp>
      <p:sp>
        <p:nvSpPr>
          <p:cNvPr id="3" name="Content Placeholder 2">
            <a:extLst>
              <a:ext uri="{FF2B5EF4-FFF2-40B4-BE49-F238E27FC236}">
                <a16:creationId xmlns:a16="http://schemas.microsoft.com/office/drawing/2014/main" id="{99ABF60D-D4E7-90CB-82E0-4AE40668AB6B}"/>
              </a:ext>
            </a:extLst>
          </p:cNvPr>
          <p:cNvSpPr>
            <a:spLocks noGrp="1"/>
          </p:cNvSpPr>
          <p:nvPr>
            <p:ph sz="quarter" idx="13"/>
          </p:nvPr>
        </p:nvSpPr>
        <p:spPr>
          <a:xfrm>
            <a:off x="913774" y="1343893"/>
            <a:ext cx="10363826" cy="5140034"/>
          </a:xfrm>
        </p:spPr>
        <p:txBody>
          <a:bodyPr>
            <a:noAutofit/>
          </a:bodyPr>
          <a:lstStyle/>
          <a:p>
            <a:pPr marL="342900" lvl="0" indent="-342900">
              <a:lnSpc>
                <a:spcPct val="150000"/>
              </a:lnSpc>
              <a:buClr>
                <a:srgbClr val="333333"/>
              </a:buClr>
              <a:buFont typeface="+mj-lt"/>
              <a:buAutoNum type="arabicPeriod"/>
            </a:pPr>
            <a:r>
              <a:rPr lang="en-US" sz="1600" cap="none" noProof="1">
                <a:solidFill>
                  <a:srgbClr val="333333"/>
                </a:solidFill>
                <a:effectLst/>
                <a:latin typeface="Times New Roman" panose="02020603050405020304" pitchFamily="18" charset="0"/>
                <a:ea typeface="SimSun" panose="02010600030101010101" pitchFamily="2" charset="-122"/>
                <a:cs typeface="Times New Roman" panose="02020603050405020304" pitchFamily="18" charset="0"/>
              </a:rPr>
              <a:t>Menentukan kebutuhan dan tujuan dari program yang akan dibuat, sehingga memastikan bahwa program tersebut sesuai denga apa yang diinginkan oleh pengguna.</a:t>
            </a:r>
            <a:endParaRPr lang="en-US" sz="1600" cap="none" noProof="1">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nSpc>
                <a:spcPct val="150000"/>
              </a:lnSpc>
              <a:buClr>
                <a:srgbClr val="333333"/>
              </a:buClr>
              <a:buFont typeface="+mj-lt"/>
              <a:buAutoNum type="arabicPeriod"/>
            </a:pPr>
            <a:r>
              <a:rPr lang="en-US" sz="1600" cap="none" noProof="1">
                <a:solidFill>
                  <a:srgbClr val="333333"/>
                </a:solidFill>
                <a:effectLst/>
                <a:latin typeface="Times New Roman" panose="02020603050405020304" pitchFamily="18" charset="0"/>
                <a:ea typeface="SimSun" panose="02010600030101010101" pitchFamily="2" charset="-122"/>
                <a:cs typeface="Times New Roman" panose="02020603050405020304" pitchFamily="18" charset="0"/>
              </a:rPr>
              <a:t>Menentukan algoritma yang tepat untuk mengolah transaksi penjualan dan menghitung pembayaran secara otomatis, serta memastikan bahwa algoritma tersebut efektif dan efisien.</a:t>
            </a:r>
            <a:endParaRPr lang="en-US" sz="1600" cap="none" noProof="1">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nSpc>
                <a:spcPct val="150000"/>
              </a:lnSpc>
              <a:buClr>
                <a:srgbClr val="333333"/>
              </a:buClr>
              <a:buFont typeface="+mj-lt"/>
              <a:buAutoNum type="arabicPeriod"/>
            </a:pPr>
            <a:r>
              <a:rPr lang="en-US" sz="1600" cap="none" noProof="1">
                <a:solidFill>
                  <a:srgbClr val="333333"/>
                </a:solidFill>
                <a:effectLst/>
                <a:latin typeface="Times New Roman" panose="02020603050405020304" pitchFamily="18" charset="0"/>
                <a:ea typeface="SimSun" panose="02010600030101010101" pitchFamily="2" charset="-122"/>
                <a:cs typeface="Times New Roman" panose="02020603050405020304" pitchFamily="18" charset="0"/>
              </a:rPr>
              <a:t>Mengidentifikasi dan mengolah data yang dibutuhkan oleh program, termasuk data pelanggan, stok barang, dan data penjualan.</a:t>
            </a:r>
            <a:endParaRPr lang="en-US" sz="1600" cap="none" noProof="1">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nSpc>
                <a:spcPct val="150000"/>
              </a:lnSpc>
              <a:buClr>
                <a:srgbClr val="333333"/>
              </a:buClr>
              <a:buFont typeface="+mj-lt"/>
              <a:buAutoNum type="arabicPeriod"/>
            </a:pPr>
            <a:r>
              <a:rPr lang="en-US" sz="1600" cap="none" noProof="1">
                <a:solidFill>
                  <a:srgbClr val="333333"/>
                </a:solidFill>
                <a:effectLst/>
                <a:latin typeface="Times New Roman" panose="02020603050405020304" pitchFamily="18" charset="0"/>
                <a:ea typeface="SimSun" panose="02010600030101010101" pitchFamily="2" charset="-122"/>
                <a:cs typeface="Times New Roman" panose="02020603050405020304" pitchFamily="18" charset="0"/>
              </a:rPr>
              <a:t>Mengevaluasi dan menguji program untuk memastikan bahwa program tersebut bekerja dengan benar dan dapat diandalkan.</a:t>
            </a:r>
            <a:endParaRPr lang="en-US" sz="1600" cap="none" noProof="1">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nSpc>
                <a:spcPct val="150000"/>
              </a:lnSpc>
              <a:buClr>
                <a:srgbClr val="333333"/>
              </a:buClr>
              <a:buFont typeface="+mj-lt"/>
              <a:buAutoNum type="arabicPeriod"/>
            </a:pPr>
            <a:r>
              <a:rPr lang="en-US" sz="1600" cap="none" noProof="1">
                <a:solidFill>
                  <a:srgbClr val="333333"/>
                </a:solidFill>
                <a:effectLst/>
                <a:latin typeface="Times New Roman" panose="02020603050405020304" pitchFamily="18" charset="0"/>
                <a:ea typeface="SimSun" panose="02010600030101010101" pitchFamily="2" charset="-122"/>
                <a:cs typeface="Times New Roman" panose="02020603050405020304" pitchFamily="18" charset="0"/>
              </a:rPr>
              <a:t>Mengatasi masalah yang muncul selama pengembangan program, seperti kesalahan sintaks, masalah memori, dan masalah performa.</a:t>
            </a:r>
            <a:endParaRPr lang="en-US" sz="1600" cap="none" noProof="1">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nSpc>
                <a:spcPct val="150000"/>
              </a:lnSpc>
              <a:buClr>
                <a:srgbClr val="333333"/>
              </a:buClr>
              <a:buFont typeface="+mj-lt"/>
              <a:buAutoNum type="arabicPeriod"/>
            </a:pPr>
            <a:r>
              <a:rPr lang="en-US" sz="1600" cap="none" noProof="1">
                <a:solidFill>
                  <a:srgbClr val="333333"/>
                </a:solidFill>
                <a:effectLst/>
                <a:latin typeface="Times New Roman" panose="02020603050405020304" pitchFamily="18" charset="0"/>
                <a:ea typeface="SimSun" panose="02010600030101010101" pitchFamily="2" charset="-122"/>
                <a:cs typeface="Times New Roman" panose="02020603050405020304" pitchFamily="18" charset="0"/>
              </a:rPr>
              <a:t>Mengimplementasikan fitur tambahan dan perbaikan yang diperlukan untuk memastikan bahwa program terus berkembang dan dapat menjawab kebutuhan pengguna.  </a:t>
            </a:r>
            <a:endParaRPr lang="en-US" sz="1600" cap="none" noProof="1">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98445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36F8-E287-5393-7581-58114D04BF93}"/>
              </a:ext>
            </a:extLst>
          </p:cNvPr>
          <p:cNvSpPr>
            <a:spLocks noGrp="1"/>
          </p:cNvSpPr>
          <p:nvPr>
            <p:ph type="title"/>
          </p:nvPr>
        </p:nvSpPr>
        <p:spPr>
          <a:xfrm>
            <a:off x="913774" y="0"/>
            <a:ext cx="10364451" cy="960901"/>
          </a:xfrm>
        </p:spPr>
        <p:txBody>
          <a:bodyPr/>
          <a:lstStyle/>
          <a:p>
            <a:r>
              <a:rPr lang="en-US" noProof="1"/>
              <a:t>Maksud</a:t>
            </a:r>
            <a:r>
              <a:rPr lang="en-US" dirty="0"/>
              <a:t> &amp; TUJUAN</a:t>
            </a:r>
            <a:endParaRPr lang="en-ID" dirty="0"/>
          </a:p>
        </p:txBody>
      </p:sp>
      <p:sp>
        <p:nvSpPr>
          <p:cNvPr id="3" name="Content Placeholder 2">
            <a:extLst>
              <a:ext uri="{FF2B5EF4-FFF2-40B4-BE49-F238E27FC236}">
                <a16:creationId xmlns:a16="http://schemas.microsoft.com/office/drawing/2014/main" id="{5B8081A6-4D43-EE49-57F9-D88B3D8E2E90}"/>
              </a:ext>
            </a:extLst>
          </p:cNvPr>
          <p:cNvSpPr>
            <a:spLocks noGrp="1"/>
          </p:cNvSpPr>
          <p:nvPr>
            <p:ph sz="quarter" idx="13"/>
          </p:nvPr>
        </p:nvSpPr>
        <p:spPr>
          <a:xfrm>
            <a:off x="914399" y="1086564"/>
            <a:ext cx="10363826" cy="4684871"/>
          </a:xfrm>
        </p:spPr>
        <p:txBody>
          <a:bodyPr>
            <a:noAutofit/>
          </a:bodyPr>
          <a:lstStyle/>
          <a:p>
            <a:pPr marL="342900" lvl="0" indent="-342900">
              <a:lnSpc>
                <a:spcPct val="150000"/>
              </a:lnSpc>
              <a:buFont typeface="+mj-lt"/>
              <a:buAutoNum type="alphaLcPeriod"/>
            </a:pPr>
            <a:r>
              <a:rPr lang="en-US" sz="1600" b="1" cap="none" noProof="1">
                <a:effectLst/>
                <a:latin typeface="Times New Roman" panose="02020603050405020304" pitchFamily="18" charset="0"/>
                <a:ea typeface="Calibri" panose="020F0502020204030204" pitchFamily="34" charset="0"/>
                <a:cs typeface="Times New Roman" panose="02020603050405020304" pitchFamily="18" charset="0"/>
              </a:rPr>
              <a:t>Maksud</a:t>
            </a:r>
            <a:endParaRPr lang="en-US" sz="1600" b="1" cap="none" noProof="1">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1600" cap="none" noProof="1">
                <a:effectLst/>
                <a:latin typeface="Times New Roman" panose="02020603050405020304" pitchFamily="18" charset="0"/>
                <a:ea typeface="Calibri" panose="020F0502020204030204" pitchFamily="34" charset="0"/>
                <a:cs typeface="Times New Roman" panose="02020603050405020304" pitchFamily="18" charset="0"/>
              </a:rPr>
              <a:t>Mengaplikasikan ilmu yang di dapat.</a:t>
            </a:r>
            <a:endParaRPr lang="en-US" sz="1600" cap="none" noProof="1">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1600" cap="none" noProof="1">
                <a:effectLst/>
                <a:latin typeface="Times New Roman" panose="02020603050405020304" pitchFamily="18" charset="0"/>
                <a:ea typeface="Calibri" panose="020F0502020204030204" pitchFamily="34" charset="0"/>
                <a:cs typeface="Times New Roman" panose="02020603050405020304" pitchFamily="18" charset="0"/>
              </a:rPr>
              <a:t>Supaya dapat mempermudah mengolah data pembelian dalam toko boutique</a:t>
            </a:r>
            <a:endParaRPr lang="en-US" sz="1600" cap="none" noProof="1">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1600" cap="none" noProof="1">
                <a:effectLst/>
                <a:latin typeface="Times New Roman" panose="02020603050405020304" pitchFamily="18" charset="0"/>
                <a:ea typeface="Calibri" panose="020F0502020204030204" pitchFamily="34" charset="0"/>
                <a:cs typeface="Times New Roman" panose="02020603050405020304" pitchFamily="18" charset="0"/>
              </a:rPr>
              <a:t>Dapat memenuhi tugas akhir kuliah dasar pemprograman dalam pembahasan materi penjulan toko boutique dalam bahasa pemrograman python </a:t>
            </a:r>
            <a:endParaRPr lang="en-US" sz="1600" cap="none" noProof="1">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50000"/>
              </a:lnSpc>
              <a:buNone/>
            </a:pPr>
            <a:r>
              <a:rPr lang="en-US" sz="1600" b="1" cap="none" noProof="1">
                <a:effectLst/>
                <a:latin typeface="Times New Roman" panose="02020603050405020304" pitchFamily="18" charset="0"/>
                <a:ea typeface="Calibri" panose="020F0502020204030204" pitchFamily="34" charset="0"/>
                <a:cs typeface="Times New Roman" panose="02020603050405020304" pitchFamily="18" charset="0"/>
              </a:rPr>
              <a:t>b.    Tujuan</a:t>
            </a:r>
            <a:endParaRPr lang="en-US" sz="1600" b="1" cap="none" noProof="1">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1600" cap="none" noProof="1">
                <a:effectLst/>
                <a:latin typeface="Times New Roman" panose="02020603050405020304" pitchFamily="18" charset="0"/>
                <a:ea typeface="Calibri" panose="020F0502020204030204" pitchFamily="34" charset="0"/>
                <a:cs typeface="Times New Roman" panose="02020603050405020304" pitchFamily="18" charset="0"/>
              </a:rPr>
              <a:t>Memperlancar dalam menggunakan dan mengoperasikan bahasa pyhon.</a:t>
            </a:r>
            <a:endParaRPr lang="en-US" sz="1600" cap="none" noProof="1">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1600" cap="none" noProof="1">
                <a:effectLst/>
                <a:latin typeface="Times New Roman" panose="02020603050405020304" pitchFamily="18" charset="0"/>
                <a:ea typeface="Calibri" panose="020F0502020204030204" pitchFamily="34" charset="0"/>
                <a:cs typeface="Times New Roman" panose="02020603050405020304" pitchFamily="18" charset="0"/>
              </a:rPr>
              <a:t>Mempermudah suatu hal agar bisa lebih produktif dan lebih efisien</a:t>
            </a:r>
            <a:endParaRPr lang="en-US" sz="1600" cap="none" noProof="1">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1600" cap="none" noProof="1">
                <a:effectLst/>
                <a:latin typeface="Times New Roman" panose="02020603050405020304" pitchFamily="18" charset="0"/>
                <a:ea typeface="Calibri" panose="020F0502020204030204" pitchFamily="34" charset="0"/>
                <a:cs typeface="Times New Roman" panose="02020603050405020304" pitchFamily="18" charset="0"/>
              </a:rPr>
              <a:t>Merancang sebuah perancangan program penjualan toko butik dan dapat mengaplikasikan ke dalam program python.</a:t>
            </a:r>
          </a:p>
          <a:p>
            <a:pPr marL="342900" lvl="0" indent="-342900">
              <a:lnSpc>
                <a:spcPct val="150000"/>
              </a:lnSpc>
              <a:buFont typeface="+mj-lt"/>
              <a:buAutoNum type="arabicPeriod"/>
            </a:pPr>
            <a:endParaRPr lang="en-US" sz="1600" cap="none" noProof="1">
              <a:effectLst/>
              <a:latin typeface="Calibri" panose="020F0502020204030204" pitchFamily="34" charset="0"/>
              <a:ea typeface="Calibri" panose="020F0502020204030204" pitchFamily="34" charset="0"/>
              <a:cs typeface="Times New Roman" panose="02020603050405020304" pitchFamily="18" charset="0"/>
            </a:endParaRPr>
          </a:p>
          <a:p>
            <a:endParaRPr lang="en-US" sz="1600" cap="none" noProof="1"/>
          </a:p>
        </p:txBody>
      </p:sp>
    </p:spTree>
    <p:extLst>
      <p:ext uri="{BB962C8B-B14F-4D97-AF65-F5344CB8AC3E}">
        <p14:creationId xmlns:p14="http://schemas.microsoft.com/office/powerpoint/2010/main" val="119456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2349-E00D-04EE-4AFD-4F0FD5D51670}"/>
              </a:ext>
            </a:extLst>
          </p:cNvPr>
          <p:cNvSpPr>
            <a:spLocks noGrp="1"/>
          </p:cNvSpPr>
          <p:nvPr>
            <p:ph type="title"/>
          </p:nvPr>
        </p:nvSpPr>
        <p:spPr>
          <a:xfrm>
            <a:off x="913774" y="33184"/>
            <a:ext cx="10364451" cy="1596177"/>
          </a:xfrm>
        </p:spPr>
        <p:txBody>
          <a:bodyPr/>
          <a:lstStyle/>
          <a:p>
            <a:r>
              <a:rPr lang="en-US" dirty="0"/>
              <a:t>RUANG LINGKUP</a:t>
            </a:r>
            <a:endParaRPr lang="en-ID" dirty="0"/>
          </a:p>
        </p:txBody>
      </p:sp>
      <p:sp>
        <p:nvSpPr>
          <p:cNvPr id="3" name="Content Placeholder 2">
            <a:extLst>
              <a:ext uri="{FF2B5EF4-FFF2-40B4-BE49-F238E27FC236}">
                <a16:creationId xmlns:a16="http://schemas.microsoft.com/office/drawing/2014/main" id="{CCD137E2-F19A-6F92-B24D-7EC049A9BDD8}"/>
              </a:ext>
            </a:extLst>
          </p:cNvPr>
          <p:cNvSpPr>
            <a:spLocks noGrp="1"/>
          </p:cNvSpPr>
          <p:nvPr>
            <p:ph sz="quarter" idx="13"/>
          </p:nvPr>
        </p:nvSpPr>
        <p:spPr>
          <a:xfrm>
            <a:off x="221673" y="2367092"/>
            <a:ext cx="11055927" cy="3659635"/>
          </a:xfrm>
        </p:spPr>
        <p:txBody>
          <a:bodyPr>
            <a:normAutofit/>
          </a:bodyPr>
          <a:lstStyle/>
          <a:p>
            <a:pPr marL="1600200" lvl="3" indent="-228600">
              <a:lnSpc>
                <a:spcPct val="150000"/>
              </a:lnSpc>
              <a:buFont typeface="+mj-lt"/>
              <a:buAutoNum type="arabicPeriod"/>
            </a:pPr>
            <a:r>
              <a:rPr lang="en-US" sz="1800" cap="none" noProof="1">
                <a:effectLst/>
                <a:latin typeface="Times New Roman" panose="02020603050405020304" pitchFamily="18" charset="0"/>
                <a:ea typeface="Calibri" panose="020F0502020204030204" pitchFamily="34" charset="0"/>
                <a:cs typeface="Times New Roman" panose="02020603050405020304" pitchFamily="18" charset="0"/>
              </a:rPr>
              <a:t>Program ini dapat digunakan untuk mengelola transaksi di toko retail atau usaha kecil.</a:t>
            </a:r>
            <a:endParaRPr lang="en-US" sz="1800" cap="none" noProof="1">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nSpc>
                <a:spcPct val="150000"/>
              </a:lnSpc>
              <a:buFont typeface="+mj-lt"/>
              <a:buAutoNum type="arabicPeriod"/>
            </a:pPr>
            <a:r>
              <a:rPr lang="en-US" sz="1800" cap="none" noProof="1">
                <a:effectLst/>
                <a:latin typeface="Times New Roman" panose="02020603050405020304" pitchFamily="18" charset="0"/>
                <a:ea typeface="Calibri" panose="020F0502020204030204" pitchFamily="34" charset="0"/>
                <a:cs typeface="Times New Roman" panose="02020603050405020304" pitchFamily="18" charset="0"/>
              </a:rPr>
              <a:t>Program ini dapat menerima input berupa data barang yang dijual, harga barang, dan jumlah barang yang di beli.</a:t>
            </a:r>
            <a:endParaRPr lang="en-US" sz="1800" cap="none" noProof="1">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nSpc>
                <a:spcPct val="150000"/>
              </a:lnSpc>
              <a:buFont typeface="+mj-lt"/>
              <a:buAutoNum type="arabicPeriod"/>
            </a:pPr>
            <a:r>
              <a:rPr lang="en-US" sz="1800" cap="none" noProof="1">
                <a:effectLst/>
                <a:latin typeface="Times New Roman" panose="02020603050405020304" pitchFamily="18" charset="0"/>
                <a:ea typeface="Calibri" panose="020F0502020204030204" pitchFamily="34" charset="0"/>
                <a:cs typeface="Times New Roman" panose="02020603050405020304" pitchFamily="18" charset="0"/>
              </a:rPr>
              <a:t>Program ini dapat menghitung jumlah pembayaran secara otomatis berdasarkan harga barang dan jumlah barang yang dibeli</a:t>
            </a:r>
            <a:endParaRPr lang="en-US" sz="1800" cap="none" noProof="1">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nSpc>
                <a:spcPct val="150000"/>
              </a:lnSpc>
              <a:buFont typeface="+mj-lt"/>
              <a:buAutoNum type="arabicPeriod"/>
            </a:pPr>
            <a:r>
              <a:rPr lang="en-US" sz="1800" cap="none" noProof="1">
                <a:effectLst/>
                <a:latin typeface="Times New Roman" panose="02020603050405020304" pitchFamily="18" charset="0"/>
                <a:ea typeface="Calibri" panose="020F0502020204030204" pitchFamily="34" charset="0"/>
                <a:cs typeface="Times New Roman" panose="02020603050405020304" pitchFamily="18" charset="0"/>
              </a:rPr>
              <a:t>Program ini dapat menampilkan informasi transaksi penjualan, termasuk total harga, ppn, dan jumlah pembayaran.</a:t>
            </a:r>
            <a:endParaRPr lang="en-US" sz="1800" cap="none" noProof="1">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2689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0C15-507E-6697-0E2A-29210378FF3D}"/>
              </a:ext>
            </a:extLst>
          </p:cNvPr>
          <p:cNvSpPr>
            <a:spLocks noGrp="1"/>
          </p:cNvSpPr>
          <p:nvPr>
            <p:ph type="title"/>
          </p:nvPr>
        </p:nvSpPr>
        <p:spPr>
          <a:xfrm>
            <a:off x="913774" y="0"/>
            <a:ext cx="10364451" cy="1596177"/>
          </a:xfrm>
        </p:spPr>
        <p:txBody>
          <a:bodyPr>
            <a:normAutofit/>
          </a:bodyPr>
          <a:lstStyle/>
          <a:p>
            <a:r>
              <a:rPr lang="en-US" sz="4000" b="1" dirty="0"/>
              <a:t>BAB II</a:t>
            </a:r>
            <a:br>
              <a:rPr lang="en-US" sz="4000" b="1" dirty="0"/>
            </a:br>
            <a:r>
              <a:rPr lang="en-US" sz="4000" b="1" dirty="0"/>
              <a:t>LANDASAN TEORI</a:t>
            </a:r>
            <a:endParaRPr lang="en-ID" sz="4000" b="1" dirty="0"/>
          </a:p>
        </p:txBody>
      </p:sp>
      <p:sp>
        <p:nvSpPr>
          <p:cNvPr id="3" name="Content Placeholder 2">
            <a:extLst>
              <a:ext uri="{FF2B5EF4-FFF2-40B4-BE49-F238E27FC236}">
                <a16:creationId xmlns:a16="http://schemas.microsoft.com/office/drawing/2014/main" id="{B0BD0A7D-D170-4E7D-1469-0991C191D82C}"/>
              </a:ext>
            </a:extLst>
          </p:cNvPr>
          <p:cNvSpPr>
            <a:spLocks noGrp="1"/>
          </p:cNvSpPr>
          <p:nvPr>
            <p:ph sz="quarter" idx="13"/>
          </p:nvPr>
        </p:nvSpPr>
        <p:spPr/>
        <p:txBody>
          <a:bodyPr/>
          <a:lstStyle/>
          <a:p>
            <a:r>
              <a:rPr lang="en-US" sz="2200" b="1" dirty="0">
                <a:cs typeface="Times New Roman" panose="02020603050405020304" pitchFamily="18" charset="0"/>
              </a:rPr>
              <a:t>TENTANG PROGRAM</a:t>
            </a:r>
          </a:p>
          <a:p>
            <a:r>
              <a:rPr lang="en-US" sz="2200" b="1" dirty="0">
                <a:cs typeface="Times New Roman" panose="02020603050405020304" pitchFamily="18" charset="0"/>
              </a:rPr>
              <a:t>FLOWCHART</a:t>
            </a:r>
          </a:p>
          <a:p>
            <a:r>
              <a:rPr lang="en-US" sz="2200" b="1" dirty="0">
                <a:cs typeface="Times New Roman" panose="02020603050405020304" pitchFamily="18" charset="0"/>
              </a:rPr>
              <a:t>TAMPILAN &amp; HASIL RUNNING  PROGRAM</a:t>
            </a:r>
          </a:p>
          <a:p>
            <a:endParaRPr lang="en-US" dirty="0">
              <a:latin typeface="Times New Roman" panose="02020603050405020304" pitchFamily="18" charset="0"/>
              <a:cs typeface="Times New Roman" panose="02020603050405020304" pitchFamily="18" charset="0"/>
            </a:endParaRPr>
          </a:p>
          <a:p>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9664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AB69C-BDC2-CDFD-19DF-794B7C569E2D}"/>
              </a:ext>
            </a:extLst>
          </p:cNvPr>
          <p:cNvSpPr>
            <a:spLocks noGrp="1"/>
          </p:cNvSpPr>
          <p:nvPr>
            <p:ph type="title"/>
          </p:nvPr>
        </p:nvSpPr>
        <p:spPr>
          <a:xfrm>
            <a:off x="913774" y="0"/>
            <a:ext cx="10364451" cy="1596177"/>
          </a:xfrm>
        </p:spPr>
        <p:txBody>
          <a:bodyPr/>
          <a:lstStyle/>
          <a:p>
            <a:r>
              <a:rPr lang="en-US" dirty="0"/>
              <a:t>TENTANG PROGRAM</a:t>
            </a:r>
            <a:endParaRPr lang="en-ID" dirty="0"/>
          </a:p>
        </p:txBody>
      </p:sp>
      <p:sp>
        <p:nvSpPr>
          <p:cNvPr id="3" name="Content Placeholder 2">
            <a:extLst>
              <a:ext uri="{FF2B5EF4-FFF2-40B4-BE49-F238E27FC236}">
                <a16:creationId xmlns:a16="http://schemas.microsoft.com/office/drawing/2014/main" id="{F942DCD1-3F6C-B80C-D14B-AD8CE14A0561}"/>
              </a:ext>
            </a:extLst>
          </p:cNvPr>
          <p:cNvSpPr>
            <a:spLocks noGrp="1"/>
          </p:cNvSpPr>
          <p:nvPr>
            <p:ph sz="quarter" idx="13"/>
          </p:nvPr>
        </p:nvSpPr>
        <p:spPr>
          <a:xfrm>
            <a:off x="913774" y="2173128"/>
            <a:ext cx="10363826" cy="3424107"/>
          </a:xfrm>
        </p:spPr>
        <p:txBody>
          <a:bodyPr>
            <a:normAutofit lnSpcReduction="10000"/>
          </a:bodyPr>
          <a:lstStyle/>
          <a:p>
            <a:pPr indent="0">
              <a:lnSpc>
                <a:spcPct val="150000"/>
              </a:lnSpc>
              <a:buNone/>
            </a:pPr>
            <a:r>
              <a:rPr lang="en-US" sz="1800" cap="none" noProof="1">
                <a:effectLst/>
                <a:latin typeface="Times New Roman" panose="02020603050405020304" pitchFamily="18" charset="0"/>
                <a:ea typeface="Calibri" panose="020F0502020204030204" pitchFamily="34" charset="0"/>
                <a:cs typeface="Times New Roman" panose="02020603050405020304" pitchFamily="18" charset="0"/>
              </a:rPr>
              <a:t>	Program yang kami buat adalah sebuah program kasir sederhana yang dapat digunakan untuk mengelola  transaksi penjualan di toku butik bu sri. Program ini dapat menerima input berupa data barang yang dijual, harga barang, dan jumlah barang yang dibeli. Setelah menerima input tersebut program ini dapat menghitung jumlah pembayaran secara otomatis berdasarkan harga barang dan jumlah  barang yang dibeli. </a:t>
            </a:r>
            <a:endParaRPr lang="en-US" sz="1800" cap="none" noProof="1">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50000"/>
              </a:lnSpc>
              <a:buNone/>
            </a:pPr>
            <a:r>
              <a:rPr lang="en-US" sz="1800" cap="none" noProof="1">
                <a:effectLst/>
                <a:latin typeface="Times New Roman" panose="02020603050405020304" pitchFamily="18" charset="0"/>
                <a:ea typeface="Calibri" panose="020F0502020204030204" pitchFamily="34" charset="0"/>
                <a:cs typeface="Times New Roman" panose="02020603050405020304" pitchFamily="18" charset="0"/>
              </a:rPr>
              <a:t>	Program ini dapat menampilkan informasi penjualan, termasuk total harga dan jumlah pembayaran. Dengan program ini pekerjaan kasir menjadi lebih efisien dan akurat, sehingga dapat meningkatkan kepuasan pelanggan.</a:t>
            </a:r>
            <a:endParaRPr lang="en-US" sz="1800" cap="none" noProof="1">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cap="none" noProof="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987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47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553AD-DBE2-02CB-1491-F871A2D1B90C}"/>
              </a:ext>
            </a:extLst>
          </p:cNvPr>
          <p:cNvSpPr>
            <a:spLocks noGrp="1"/>
          </p:cNvSpPr>
          <p:nvPr>
            <p:ph type="title"/>
          </p:nvPr>
        </p:nvSpPr>
        <p:spPr>
          <a:xfrm>
            <a:off x="0" y="24601"/>
            <a:ext cx="10364451" cy="1042200"/>
          </a:xfrm>
        </p:spPr>
        <p:txBody>
          <a:bodyPr>
            <a:normAutofit/>
          </a:bodyPr>
          <a:lstStyle/>
          <a:p>
            <a:pPr algn="l"/>
            <a:r>
              <a:rPr lang="en-US" sz="2000" dirty="0"/>
              <a:t>FLOWCHART</a:t>
            </a:r>
            <a:endParaRPr lang="en-ID" sz="2000" dirty="0"/>
          </a:p>
        </p:txBody>
      </p:sp>
      <p:pic>
        <p:nvPicPr>
          <p:cNvPr id="10" name="Content Placeholder 9">
            <a:extLst>
              <a:ext uri="{FF2B5EF4-FFF2-40B4-BE49-F238E27FC236}">
                <a16:creationId xmlns:a16="http://schemas.microsoft.com/office/drawing/2014/main" id="{2C7C3DD2-90DC-57A3-44DD-CADD6034359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03513" y="24601"/>
            <a:ext cx="9144000" cy="6808798"/>
          </a:xfrm>
        </p:spPr>
      </p:pic>
    </p:spTree>
    <p:extLst>
      <p:ext uri="{BB962C8B-B14F-4D97-AF65-F5344CB8AC3E}">
        <p14:creationId xmlns:p14="http://schemas.microsoft.com/office/powerpoint/2010/main" val="2878472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EB7F72-E040-B321-3405-DBEBF3B2E1F8}"/>
              </a:ext>
            </a:extLst>
          </p:cNvPr>
          <p:cNvSpPr>
            <a:spLocks noGrp="1"/>
          </p:cNvSpPr>
          <p:nvPr>
            <p:ph type="ctrTitle"/>
          </p:nvPr>
        </p:nvSpPr>
        <p:spPr>
          <a:xfrm>
            <a:off x="2012269" y="153120"/>
            <a:ext cx="8689976" cy="770612"/>
          </a:xfrm>
        </p:spPr>
        <p:txBody>
          <a:bodyPr/>
          <a:lstStyle/>
          <a:p>
            <a:r>
              <a:rPr lang="en-US" dirty="0" err="1"/>
              <a:t>Tampilan</a:t>
            </a:r>
            <a:r>
              <a:rPr lang="en-US" dirty="0"/>
              <a:t> Coding</a:t>
            </a:r>
            <a:endParaRPr lang="en-ID" dirty="0"/>
          </a:p>
        </p:txBody>
      </p:sp>
      <p:pic>
        <p:nvPicPr>
          <p:cNvPr id="6" name="Content Placeholder 5">
            <a:extLst>
              <a:ext uri="{FF2B5EF4-FFF2-40B4-BE49-F238E27FC236}">
                <a16:creationId xmlns:a16="http://schemas.microsoft.com/office/drawing/2014/main" id="{C305109C-2DC4-6B01-CE43-C6D569AE4FEC}"/>
              </a:ext>
            </a:extLst>
          </p:cNvPr>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864710" y="1600201"/>
            <a:ext cx="10462580" cy="5058026"/>
          </a:xfrm>
        </p:spPr>
      </p:pic>
    </p:spTree>
    <p:extLst>
      <p:ext uri="{BB962C8B-B14F-4D97-AF65-F5344CB8AC3E}">
        <p14:creationId xmlns:p14="http://schemas.microsoft.com/office/powerpoint/2010/main" val="138097775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
  <TotalTime>307</TotalTime>
  <Words>752</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Tw Cen MT</vt:lpstr>
      <vt:lpstr>Droplet</vt:lpstr>
      <vt:lpstr>Bab I Pendahuluan</vt:lpstr>
      <vt:lpstr>Latar belakang</vt:lpstr>
      <vt:lpstr>Masalah</vt:lpstr>
      <vt:lpstr>Maksud &amp; TUJUAN</vt:lpstr>
      <vt:lpstr>RUANG LINGKUP</vt:lpstr>
      <vt:lpstr>BAB II LANDASAN TEORI</vt:lpstr>
      <vt:lpstr>TENTANG PROGRAM</vt:lpstr>
      <vt:lpstr>FLOWCHART</vt:lpstr>
      <vt:lpstr>Tampilan Coding</vt:lpstr>
      <vt:lpstr>PowerPoint Presentation</vt:lpstr>
      <vt:lpstr>Hasil running program </vt:lpstr>
      <vt:lpstr>PowerPoint Presentation</vt:lpstr>
      <vt:lpstr>PowerPoint Presentation</vt:lpstr>
      <vt:lpstr>Bab iii </vt:lpstr>
      <vt:lpstr>Kesimpulan</vt:lpstr>
      <vt:lpstr>Saran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 I Pendahuluan</dc:title>
  <dc:creator>Sarihot Tondang</dc:creator>
  <cp:lastModifiedBy>Sarihot Tondang</cp:lastModifiedBy>
  <cp:revision>6</cp:revision>
  <dcterms:created xsi:type="dcterms:W3CDTF">2022-12-13T15:35:23Z</dcterms:created>
  <dcterms:modified xsi:type="dcterms:W3CDTF">2022-12-20T17:09:16Z</dcterms:modified>
</cp:coreProperties>
</file>