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Amatic SC" charset="0"/>
      <p:regular r:id="rId14"/>
      <p:bold r:id="rId15"/>
    </p:embeddedFont>
    <p:embeddedFont>
      <p:font typeface="Comic Sans MS" pitchFamily="66" charset="0"/>
      <p:regular r:id="rId16"/>
      <p:bold r:id="rId17"/>
      <p:italic r:id="rId18"/>
      <p:boldItalic r:id="rId19"/>
    </p:embeddedFont>
    <p:embeddedFont>
      <p:font typeface="Source Code Pro"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318"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6357475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5" name="Shape 85"/>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0" name="Shape 90"/>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7" name="Shape 97"/>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4" name="Shape 104"/>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5" name="Shape 115"/>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1"/>
          </p:nvPr>
        </p:nvSpPr>
        <p:spPr>
          <a:xfrm>
            <a:off x="685800" y="1485900"/>
            <a:ext cx="7772400" cy="3086100"/>
          </a:xfrm>
          <a:prstGeom prst="rect">
            <a:avLst/>
          </a:prstGeom>
          <a:noFill/>
          <a:ln>
            <a:noFill/>
          </a:ln>
        </p:spPr>
        <p:txBody>
          <a:bodyPr lIns="91425" tIns="91425" rIns="91425" bIns="91425" anchor="t" anchorCtr="0"/>
          <a:lstStyle>
            <a:lvl1pPr marL="342900" marR="0" lvl="0" indent="-139700" algn="l" rtl="0">
              <a:lnSpc>
                <a:spcPct val="100000"/>
              </a:lnSpc>
              <a:spcBef>
                <a:spcPts val="640"/>
              </a:spcBef>
              <a:spcAft>
                <a:spcPts val="0"/>
              </a:spcAft>
              <a:buClr>
                <a:schemeClr val="dk1"/>
              </a:buClr>
              <a:buSzPct val="1000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lnSpc>
                <a:spcPct val="100000"/>
              </a:lnSpc>
              <a:spcBef>
                <a:spcPts val="56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lnSpc>
                <a:spcPct val="100000"/>
              </a:lnSpc>
              <a:spcBef>
                <a:spcPts val="480"/>
              </a:spcBef>
              <a:spcAft>
                <a:spcPts val="0"/>
              </a:spcAft>
              <a:buClr>
                <a:schemeClr val="dk1"/>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429000" marR="0" lvl="6"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4800600" marR="0" lvl="7"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6629400" marR="0" lvl="8"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dt" idx="10"/>
          </p:nvPr>
        </p:nvSpPr>
        <p:spPr>
          <a:xfrm>
            <a:off x="685800" y="4686300"/>
            <a:ext cx="1904999"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sldNum" idx="12"/>
          </p:nvPr>
        </p:nvSpPr>
        <p:spPr>
          <a:xfrm>
            <a:off x="6553200" y="4686300"/>
            <a:ext cx="1904999"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endParaRPr lang="en-GB"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54" name="Shape 54"/>
          <p:cNvSpPr txBox="1">
            <a:spLocks noGrp="1"/>
          </p:cNvSpPr>
          <p:nvPr>
            <p:ph type="body" idx="1"/>
          </p:nvPr>
        </p:nvSpPr>
        <p:spPr>
          <a:xfrm>
            <a:off x="685800" y="1485900"/>
            <a:ext cx="7772400" cy="3086100"/>
          </a:xfrm>
          <a:prstGeom prst="rect">
            <a:avLst/>
          </a:prstGeom>
          <a:noFill/>
          <a:ln>
            <a:noFill/>
          </a:ln>
        </p:spPr>
        <p:txBody>
          <a:bodyPr lIns="91425" tIns="91425" rIns="91425" bIns="91425" anchor="t" anchorCtr="0"/>
          <a:lstStyle>
            <a:lvl1pPr marL="342900" marR="0" lvl="0" indent="-139700" algn="l" rtl="0">
              <a:lnSpc>
                <a:spcPct val="100000"/>
              </a:lnSpc>
              <a:spcBef>
                <a:spcPts val="640"/>
              </a:spcBef>
              <a:spcAft>
                <a:spcPts val="0"/>
              </a:spcAft>
              <a:buClr>
                <a:schemeClr val="dk1"/>
              </a:buClr>
              <a:buSzPct val="1000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lnSpc>
                <a:spcPct val="100000"/>
              </a:lnSpc>
              <a:spcBef>
                <a:spcPts val="56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lnSpc>
                <a:spcPct val="100000"/>
              </a:lnSpc>
              <a:spcBef>
                <a:spcPts val="480"/>
              </a:spcBef>
              <a:spcAft>
                <a:spcPts val="0"/>
              </a:spcAft>
              <a:buClr>
                <a:schemeClr val="dk1"/>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429000" marR="0" lvl="6"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4800600" marR="0" lvl="7"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6629400" marR="0" lvl="8" indent="-101600" algn="l" rtl="0">
              <a:lnSpc>
                <a:spcPct val="100000"/>
              </a:lnSpc>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dt" idx="10"/>
          </p:nvPr>
        </p:nvSpPr>
        <p:spPr>
          <a:xfrm>
            <a:off x="685800" y="4686300"/>
            <a:ext cx="1904999" cy="342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sldNum" idx="12"/>
          </p:nvPr>
        </p:nvSpPr>
        <p:spPr>
          <a:xfrm>
            <a:off x="6553200" y="4686300"/>
            <a:ext cx="1904999" cy="3429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a:spcBef>
                <a:spcPts val="0"/>
              </a:spcBef>
              <a:buNone/>
            </a:pPr>
            <a:r>
              <a:rPr lang="en-GB"/>
              <a:t>Kumpulan Materi Kuliah</a:t>
            </a:r>
          </a:p>
        </p:txBody>
      </p:sp>
      <p:sp>
        <p:nvSpPr>
          <p:cNvPr id="69" name="Shape 69"/>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a:spcBef>
                <a:spcPts val="0"/>
              </a:spcBef>
              <a:buNone/>
            </a:pPr>
            <a:r>
              <a:rPr lang="en-GB"/>
              <a:t>hendroagungs.blogspot.co.id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326575" y="132975"/>
            <a:ext cx="8584200" cy="4572000"/>
          </a:xfrm>
          <a:prstGeom prst="rect">
            <a:avLst/>
          </a:prstGeom>
          <a:noFill/>
          <a:ln>
            <a:noFill/>
          </a:ln>
        </p:spPr>
        <p:txBody>
          <a:bodyPr lIns="0"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Times New Roman"/>
              <a:buNone/>
            </a:pPr>
            <a:r>
              <a:rPr lang="en-GB" sz="1800" b="0" i="0" u="none">
                <a:solidFill>
                  <a:schemeClr val="dk1"/>
                </a:solidFill>
                <a:latin typeface="Times New Roman"/>
                <a:ea typeface="Times New Roman"/>
                <a:cs typeface="Times New Roman"/>
                <a:sym typeface="Times New Roman"/>
              </a:rPr>
              <a:t>D. Distributed System</a:t>
            </a:r>
          </a:p>
          <a:p>
            <a:pPr marL="342900" marR="0" lvl="0" indent="-342900" algn="l" rtl="0">
              <a:lnSpc>
                <a:spcPct val="90000"/>
              </a:lnSpc>
              <a:spcBef>
                <a:spcPts val="400"/>
              </a:spcBef>
              <a:spcAft>
                <a:spcPts val="0"/>
              </a:spcAft>
              <a:buClr>
                <a:schemeClr val="dk1"/>
              </a:buClr>
              <a:buSzPct val="25000"/>
              <a:buFont typeface="Times New Roman"/>
              <a:buNone/>
            </a:pPr>
            <a:r>
              <a:rPr lang="en-GB" sz="1800" b="0" i="0" u="none">
                <a:solidFill>
                  <a:schemeClr val="dk1"/>
                </a:solidFill>
                <a:latin typeface="Times New Roman"/>
                <a:ea typeface="Times New Roman"/>
                <a:cs typeface="Times New Roman"/>
                <a:sym typeface="Times New Roman"/>
              </a:rPr>
              <a:t>Kumpulan prosesor yang tidak menggunakan memory atau clock secara</a:t>
            </a:r>
            <a:r>
              <a:rPr lang="en-GB" sz="1800"/>
              <a:t> </a:t>
            </a:r>
            <a:r>
              <a:rPr lang="en-GB" sz="1800" b="0" i="0" u="none">
                <a:solidFill>
                  <a:schemeClr val="dk1"/>
                </a:solidFill>
                <a:latin typeface="Times New Roman"/>
                <a:ea typeface="Times New Roman"/>
                <a:cs typeface="Times New Roman"/>
                <a:sym typeface="Times New Roman"/>
              </a:rPr>
              <a:t>bersama-sama </a:t>
            </a:r>
            <a:r>
              <a:rPr lang="en-GB" sz="1800"/>
              <a:t>(</a:t>
            </a:r>
            <a:r>
              <a:rPr lang="en-GB" sz="1800" b="0" i="0" u="none">
                <a:solidFill>
                  <a:schemeClr val="dk1"/>
                </a:solidFill>
                <a:latin typeface="Times New Roman"/>
                <a:ea typeface="Times New Roman"/>
                <a:cs typeface="Times New Roman"/>
                <a:sym typeface="Times New Roman"/>
              </a:rPr>
              <a:t>Loosely coupled system)</a:t>
            </a:r>
          </a:p>
          <a:p>
            <a:pPr marL="342900" marR="0" lvl="0" indent="-342900" algn="l" rtl="0">
              <a:lnSpc>
                <a:spcPct val="90000"/>
              </a:lnSpc>
              <a:spcBef>
                <a:spcPts val="400"/>
              </a:spcBef>
              <a:spcAft>
                <a:spcPts val="0"/>
              </a:spcAft>
              <a:buClr>
                <a:schemeClr val="dk1"/>
              </a:buClr>
              <a:buSzPct val="25000"/>
              <a:buFont typeface="Times New Roman"/>
              <a:buNone/>
            </a:pPr>
            <a:r>
              <a:rPr lang="en-GB" sz="1800" b="0" i="0" u="none">
                <a:solidFill>
                  <a:schemeClr val="dk1"/>
                </a:solidFill>
                <a:latin typeface="Times New Roman"/>
                <a:ea typeface="Times New Roman"/>
                <a:cs typeface="Times New Roman"/>
                <a:sym typeface="Times New Roman"/>
              </a:rPr>
              <a:t>Keuntungan :</a:t>
            </a:r>
          </a:p>
          <a:p>
            <a:pPr marL="342900" marR="0" lvl="0" indent="-330200" algn="l" rtl="0">
              <a:lnSpc>
                <a:spcPct val="90000"/>
              </a:lnSpc>
              <a:spcBef>
                <a:spcPts val="400"/>
              </a:spcBef>
              <a:spcAft>
                <a:spcPts val="0"/>
              </a:spcAft>
              <a:buClr>
                <a:schemeClr val="dk1"/>
              </a:buClr>
              <a:buSzPct val="100000"/>
              <a:buFont typeface="Times New Roman"/>
              <a:buAutoNum type="arabicPeriod"/>
            </a:pPr>
            <a:r>
              <a:rPr lang="en-GB" sz="1800" b="0" i="0" u="none">
                <a:solidFill>
                  <a:schemeClr val="dk1"/>
                </a:solidFill>
                <a:latin typeface="Times New Roman"/>
                <a:ea typeface="Times New Roman"/>
                <a:cs typeface="Times New Roman"/>
                <a:sym typeface="Times New Roman"/>
              </a:rPr>
              <a:t>Pemakaian sumber daya bersama-sama. Jika sistem terdiri atas beberapa site yang saling berhubungan, maka sumber daya yang ada pada suatu tempat dapat digunakan oleh tempat yang lainnya</a:t>
            </a:r>
          </a:p>
          <a:p>
            <a:pPr marL="342900" marR="0" lvl="0" indent="-330200" algn="l" rtl="0">
              <a:lnSpc>
                <a:spcPct val="90000"/>
              </a:lnSpc>
              <a:spcBef>
                <a:spcPts val="400"/>
              </a:spcBef>
              <a:spcAft>
                <a:spcPts val="0"/>
              </a:spcAft>
              <a:buClr>
                <a:schemeClr val="dk1"/>
              </a:buClr>
              <a:buSzPct val="100000"/>
              <a:buFont typeface="Times New Roman"/>
              <a:buAutoNum type="arabicPeriod"/>
            </a:pPr>
            <a:r>
              <a:rPr lang="en-GB" sz="1800" b="0" i="0" u="none">
                <a:solidFill>
                  <a:schemeClr val="dk1"/>
                </a:solidFill>
                <a:latin typeface="Times New Roman"/>
                <a:ea typeface="Times New Roman"/>
                <a:cs typeface="Times New Roman"/>
                <a:sym typeface="Times New Roman"/>
              </a:rPr>
              <a:t>Kecepatan komputasi. Suatu komputasi dapat dibagi menjadi beberapa sub komputasi yang masing-masing dikerjakan oleh tiap-tiap prosesor</a:t>
            </a:r>
          </a:p>
          <a:p>
            <a:pPr marL="342900" marR="0" lvl="0" indent="-330200" algn="l" rtl="0">
              <a:lnSpc>
                <a:spcPct val="90000"/>
              </a:lnSpc>
              <a:spcBef>
                <a:spcPts val="400"/>
              </a:spcBef>
              <a:spcAft>
                <a:spcPts val="0"/>
              </a:spcAft>
              <a:buClr>
                <a:schemeClr val="dk1"/>
              </a:buClr>
              <a:buSzPct val="100000"/>
              <a:buFont typeface="Times New Roman"/>
              <a:buAutoNum type="arabicPeriod"/>
            </a:pPr>
            <a:r>
              <a:rPr lang="en-GB" sz="1800" b="0" i="0" u="none">
                <a:solidFill>
                  <a:schemeClr val="dk1"/>
                </a:solidFill>
                <a:latin typeface="Times New Roman"/>
                <a:ea typeface="Times New Roman"/>
                <a:cs typeface="Times New Roman"/>
                <a:sym typeface="Times New Roman"/>
              </a:rPr>
              <a:t>Reliabilitas. Faktor kegagalan proses dapat dikurangi. Jika suatu proses dikerjakan oleh beberapa prosesor, maka jika salah satu prosesor gagal masih ada prosesor lain yang</a:t>
            </a:r>
            <a:r>
              <a:rPr lang="en-GB" sz="1800"/>
              <a:t> </a:t>
            </a:r>
            <a:r>
              <a:rPr lang="en-GB" sz="1800" b="0" i="0" u="none">
                <a:solidFill>
                  <a:schemeClr val="dk1"/>
                </a:solidFill>
                <a:latin typeface="Times New Roman"/>
                <a:ea typeface="Times New Roman"/>
                <a:cs typeface="Times New Roman"/>
                <a:sym typeface="Times New Roman"/>
              </a:rPr>
              <a:t>dapat mengerjakan</a:t>
            </a:r>
          </a:p>
          <a:p>
            <a:pPr marL="342900" marR="0" lvl="0" indent="-330200" algn="l" rtl="0">
              <a:lnSpc>
                <a:spcPct val="90000"/>
              </a:lnSpc>
              <a:spcBef>
                <a:spcPts val="400"/>
              </a:spcBef>
              <a:spcAft>
                <a:spcPts val="0"/>
              </a:spcAft>
              <a:buClr>
                <a:schemeClr val="dk1"/>
              </a:buClr>
              <a:buSzPct val="100000"/>
              <a:buFont typeface="Times New Roman"/>
              <a:buAutoNum type="arabicPeriod"/>
            </a:pPr>
            <a:r>
              <a:rPr lang="en-GB" sz="1800" b="0" i="0" u="none">
                <a:solidFill>
                  <a:schemeClr val="dk1"/>
                </a:solidFill>
                <a:latin typeface="Times New Roman"/>
                <a:ea typeface="Times New Roman"/>
                <a:cs typeface="Times New Roman"/>
                <a:sym typeface="Times New Roman"/>
              </a:rPr>
              <a:t>Komunikasi. Dimungkinkan adanya transfer data dari satu program ke program lain</a:t>
            </a:r>
          </a:p>
          <a:p>
            <a:pPr marL="342900" marR="0" lvl="0" indent="-342900" algn="l" rtl="0">
              <a:lnSpc>
                <a:spcPct val="90000"/>
              </a:lnSpc>
              <a:spcBef>
                <a:spcPts val="400"/>
              </a:spcBef>
              <a:spcAft>
                <a:spcPts val="0"/>
              </a:spcAft>
              <a:buClr>
                <a:schemeClr val="dk1"/>
              </a:buClr>
              <a:buSzPct val="111111"/>
              <a:buFont typeface="Times New Roman"/>
              <a:buNone/>
            </a:pPr>
            <a:endParaRPr sz="1800" b="0" i="0" u="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400"/>
              </a:spcBef>
              <a:spcAft>
                <a:spcPts val="0"/>
              </a:spcAft>
              <a:buClr>
                <a:schemeClr val="dk1"/>
              </a:buClr>
              <a:buSzPct val="25000"/>
              <a:buFont typeface="Times New Roman"/>
              <a:buNone/>
            </a:pPr>
            <a:r>
              <a:rPr lang="en-GB" sz="1800" b="0" i="0" u="none">
                <a:solidFill>
                  <a:schemeClr val="dk1"/>
                </a:solidFill>
                <a:latin typeface="Times New Roman"/>
                <a:ea typeface="Times New Roman"/>
                <a:cs typeface="Times New Roman"/>
                <a:sym typeface="Times New Roman"/>
              </a:rPr>
              <a:t>E. Real Time System</a:t>
            </a:r>
          </a:p>
          <a:p>
            <a:pPr marL="342900" marR="0" lvl="0" indent="-342900" algn="l" rtl="0">
              <a:lnSpc>
                <a:spcPct val="90000"/>
              </a:lnSpc>
              <a:spcBef>
                <a:spcPts val="400"/>
              </a:spcBef>
              <a:spcAft>
                <a:spcPts val="0"/>
              </a:spcAft>
              <a:buClr>
                <a:schemeClr val="dk1"/>
              </a:buClr>
              <a:buSzPct val="25000"/>
              <a:buFont typeface="Times New Roman"/>
              <a:buNone/>
            </a:pPr>
            <a:r>
              <a:rPr lang="en-GB" sz="1800" b="0" i="0" u="none">
                <a:solidFill>
                  <a:schemeClr val="dk1"/>
                </a:solidFill>
                <a:latin typeface="Times New Roman"/>
                <a:ea typeface="Times New Roman"/>
                <a:cs typeface="Times New Roman"/>
                <a:sym typeface="Times New Roman"/>
              </a:rPr>
              <a:t>Digunakan jika suatu operasi memerlukan ketepatan waktu dari prosesor atau aliran data dan sering digunakan sebagai pengontrol aplikasi </a:t>
            </a:r>
          </a:p>
          <a:p>
            <a:pPr marL="342900" marR="0" lvl="0" indent="-342900" algn="l" rtl="0">
              <a:lnSpc>
                <a:spcPct val="100000"/>
              </a:lnSpc>
              <a:spcBef>
                <a:spcPts val="400"/>
              </a:spcBef>
              <a:spcAft>
                <a:spcPts val="0"/>
              </a:spcAft>
              <a:buClr>
                <a:schemeClr val="dk1"/>
              </a:buClr>
              <a:buSzPct val="111111"/>
              <a:buFont typeface="Times New Roman"/>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a:spcBef>
                <a:spcPts val="0"/>
              </a:spcBef>
              <a:buNone/>
            </a:pPr>
            <a:r>
              <a:rPr lang="en-GB"/>
              <a:t>Pendahuluan</a:t>
            </a:r>
          </a:p>
        </p:txBody>
      </p:sp>
      <p:sp>
        <p:nvSpPr>
          <p:cNvPr id="75" name="Shape 75"/>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a:spcBef>
                <a:spcPts val="0"/>
              </a:spcBef>
              <a:buNone/>
            </a:pPr>
            <a:r>
              <a:rPr lang="en-GB"/>
              <a:t>Sistem Operasi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685800" y="0"/>
            <a:ext cx="7772400" cy="3999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GB" sz="4400" b="0" i="0" u="none" strike="noStrike" cap="none">
                <a:solidFill>
                  <a:schemeClr val="dk2"/>
                </a:solidFill>
                <a:latin typeface="Times New Roman"/>
                <a:ea typeface="Times New Roman"/>
                <a:cs typeface="Times New Roman"/>
                <a:sym typeface="Times New Roman"/>
              </a:rPr>
              <a:t>Pendahuluan</a:t>
            </a:r>
          </a:p>
        </p:txBody>
      </p:sp>
      <p:sp>
        <p:nvSpPr>
          <p:cNvPr id="81" name="Shape 81"/>
          <p:cNvSpPr txBox="1">
            <a:spLocks noGrp="1"/>
          </p:cNvSpPr>
          <p:nvPr>
            <p:ph type="body" idx="1"/>
          </p:nvPr>
        </p:nvSpPr>
        <p:spPr>
          <a:xfrm>
            <a:off x="685800" y="514350"/>
            <a:ext cx="7772400" cy="37149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Times New Roman"/>
              <a:buNone/>
            </a:pPr>
            <a:r>
              <a:rPr lang="en-GB" sz="1600" b="0" i="0" u="none" strike="noStrike" cap="none">
                <a:solidFill>
                  <a:schemeClr val="dk1"/>
                </a:solidFill>
                <a:latin typeface="Times New Roman"/>
                <a:ea typeface="Times New Roman"/>
                <a:cs typeface="Times New Roman"/>
                <a:sym typeface="Times New Roman"/>
              </a:rPr>
              <a:t>Sistem Komputer terdiri dari :</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Hardware</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Sistem Operasi</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Program Aplikasi</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User</a:t>
            </a:r>
          </a:p>
          <a:p>
            <a:pPr marL="342900" marR="0" lvl="0" indent="-342900" algn="l" rtl="0">
              <a:lnSpc>
                <a:spcPct val="90000"/>
              </a:lnSpc>
              <a:spcBef>
                <a:spcPts val="36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360"/>
              </a:spcBef>
              <a:spcAft>
                <a:spcPts val="0"/>
              </a:spcAft>
              <a:buClr>
                <a:schemeClr val="dk1"/>
              </a:buClr>
              <a:buSzPct val="25000"/>
              <a:buFont typeface="Times New Roman"/>
              <a:buNone/>
            </a:pPr>
            <a:r>
              <a:rPr lang="en-GB" sz="1600" b="0" i="0" u="none" strike="noStrike" cap="none">
                <a:solidFill>
                  <a:schemeClr val="dk1"/>
                </a:solidFill>
                <a:latin typeface="Times New Roman"/>
                <a:ea typeface="Times New Roman"/>
                <a:cs typeface="Times New Roman"/>
                <a:sym typeface="Times New Roman"/>
              </a:rPr>
              <a:t>Definisi Sistem Operasi</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Software yang mengontrol hardware</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Program yang menjadikan hardware</a:t>
            </a:r>
            <a:br>
              <a:rPr lang="en-GB" sz="1600" b="0" i="0" u="none" strike="noStrike" cap="none">
                <a:solidFill>
                  <a:schemeClr val="dk1"/>
                </a:solidFill>
                <a:latin typeface="Times New Roman"/>
                <a:ea typeface="Times New Roman"/>
                <a:cs typeface="Times New Roman"/>
                <a:sym typeface="Times New Roman"/>
              </a:rPr>
            </a:br>
            <a:r>
              <a:rPr lang="en-GB" sz="1600" b="0" i="0" u="none" strike="noStrike" cap="none">
                <a:solidFill>
                  <a:schemeClr val="dk1"/>
                </a:solidFill>
                <a:latin typeface="Times New Roman"/>
                <a:ea typeface="Times New Roman"/>
                <a:cs typeface="Times New Roman"/>
                <a:sym typeface="Times New Roman"/>
              </a:rPr>
              <a:t>lebih mudah digunakan</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Resource Manager/ Resource Allocator</a:t>
            </a:r>
            <a:br>
              <a:rPr lang="en-GB" sz="1600" b="0" i="0" u="none" strike="noStrike" cap="none">
                <a:solidFill>
                  <a:schemeClr val="dk1"/>
                </a:solidFill>
                <a:latin typeface="Times New Roman"/>
                <a:ea typeface="Times New Roman"/>
                <a:cs typeface="Times New Roman"/>
                <a:sym typeface="Times New Roman"/>
              </a:rPr>
            </a:br>
            <a:r>
              <a:rPr lang="en-GB" sz="1600" b="0" i="0" u="none" strike="noStrike" cap="none">
                <a:solidFill>
                  <a:schemeClr val="dk1"/>
                </a:solidFill>
                <a:latin typeface="Times New Roman"/>
                <a:ea typeface="Times New Roman"/>
                <a:cs typeface="Times New Roman"/>
                <a:sym typeface="Times New Roman"/>
              </a:rPr>
              <a:t>(mengatur memori, printer)</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Sebagai program pengontrol program lain</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Sebagai kernel (program yang terus </a:t>
            </a:r>
            <a:br>
              <a:rPr lang="en-GB" sz="1600" b="0" i="0" u="none" strike="noStrike" cap="none">
                <a:solidFill>
                  <a:schemeClr val="dk1"/>
                </a:solidFill>
                <a:latin typeface="Times New Roman"/>
                <a:ea typeface="Times New Roman"/>
                <a:cs typeface="Times New Roman"/>
                <a:sym typeface="Times New Roman"/>
              </a:rPr>
            </a:br>
            <a:r>
              <a:rPr lang="en-GB" sz="1600" b="0" i="0" u="none" strike="noStrike" cap="none">
                <a:solidFill>
                  <a:schemeClr val="dk1"/>
                </a:solidFill>
                <a:latin typeface="Times New Roman"/>
                <a:ea typeface="Times New Roman"/>
                <a:cs typeface="Times New Roman"/>
                <a:sym typeface="Times New Roman"/>
              </a:rPr>
              <a:t>running selama komputer jalan)</a:t>
            </a:r>
          </a:p>
          <a:p>
            <a:pPr marL="342900" marR="0" lvl="0" indent="-330200" algn="l" rtl="0">
              <a:lnSpc>
                <a:spcPct val="90000"/>
              </a:lnSpc>
              <a:spcBef>
                <a:spcPts val="360"/>
              </a:spcBef>
              <a:spcAft>
                <a:spcPts val="0"/>
              </a:spcAft>
              <a:buClr>
                <a:schemeClr val="dk1"/>
              </a:buClr>
              <a:buSzPct val="100000"/>
              <a:buFont typeface="Times New Roman"/>
              <a:buChar char="-"/>
            </a:pPr>
            <a:r>
              <a:rPr lang="en-GB" sz="1600" b="0" i="0" u="none" strike="noStrike" cap="none">
                <a:solidFill>
                  <a:schemeClr val="dk1"/>
                </a:solidFill>
                <a:latin typeface="Times New Roman"/>
                <a:ea typeface="Times New Roman"/>
                <a:cs typeface="Times New Roman"/>
                <a:sym typeface="Times New Roman"/>
              </a:rPr>
              <a:t>Sebagai guardian</a:t>
            </a:r>
          </a:p>
        </p:txBody>
      </p:sp>
      <p:pic>
        <p:nvPicPr>
          <p:cNvPr id="82" name="Shape 82"/>
          <p:cNvPicPr preferRelativeResize="0"/>
          <p:nvPr/>
        </p:nvPicPr>
        <p:blipFill rotWithShape="1">
          <a:blip r:embed="rId3">
            <a:alphaModFix/>
          </a:blip>
          <a:srcRect/>
          <a:stretch/>
        </p:blipFill>
        <p:spPr>
          <a:xfrm>
            <a:off x="5076056" y="627534"/>
            <a:ext cx="3494100" cy="28350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155125"/>
            <a:ext cx="7772400" cy="42861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Comic Sans MS"/>
              <a:buNone/>
            </a:pPr>
            <a:r>
              <a:rPr lang="en-GB" sz="2000" b="1" i="0" u="none" strike="noStrike" cap="none">
                <a:solidFill>
                  <a:schemeClr val="dk1"/>
                </a:solidFill>
                <a:latin typeface="Comic Sans MS"/>
                <a:ea typeface="Comic Sans MS"/>
                <a:cs typeface="Comic Sans MS"/>
                <a:sym typeface="Comic Sans MS"/>
              </a:rPr>
              <a:t>Sistem Operasi ditinjau dari apa yang dilakukan</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Sebagai antarmuka antara user dengan hardware</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Memungkinkan pemakaian bersama hardware</a:t>
            </a:r>
            <a:r>
              <a:rPr lang="en-GB" sz="1800"/>
              <a:t> </a:t>
            </a:r>
            <a:r>
              <a:rPr lang="en-GB" sz="1800" b="0" i="0" u="none" strike="noStrike" cap="none">
                <a:solidFill>
                  <a:schemeClr val="dk1"/>
                </a:solidFill>
                <a:latin typeface="Times New Roman"/>
                <a:ea typeface="Times New Roman"/>
                <a:cs typeface="Times New Roman"/>
                <a:sym typeface="Times New Roman"/>
              </a:rPr>
              <a:t>maupun data antar user</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Pengaturan penjadwalan sumberdaya bagi user</a:t>
            </a:r>
            <a:r>
              <a:rPr lang="en-GB" sz="1800"/>
              <a:t> </a:t>
            </a:r>
            <a:r>
              <a:rPr lang="en-GB" sz="1800" b="0" i="0" u="none" strike="noStrike" cap="none">
                <a:solidFill>
                  <a:schemeClr val="dk1"/>
                </a:solidFill>
                <a:latin typeface="Times New Roman"/>
                <a:ea typeface="Times New Roman"/>
                <a:cs typeface="Times New Roman"/>
                <a:sym typeface="Times New Roman"/>
              </a:rPr>
              <a:t>(seperti pemakaian CPU dan I/O secara bergantian)</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Menyediakan fasilitas sistem operas</a:t>
            </a:r>
            <a:r>
              <a:rPr lang="en-GB" sz="1800"/>
              <a:t>i </a:t>
            </a:r>
            <a:r>
              <a:rPr lang="en-GB" sz="1800" b="0" i="0" u="none" strike="noStrike" cap="none">
                <a:solidFill>
                  <a:schemeClr val="dk1"/>
                </a:solidFill>
                <a:latin typeface="Times New Roman"/>
                <a:ea typeface="Times New Roman"/>
                <a:cs typeface="Times New Roman"/>
                <a:sym typeface="Times New Roman"/>
              </a:rPr>
              <a:t>(seperti menyediakan fasilitas interrupt)</a:t>
            </a:r>
          </a:p>
          <a:p>
            <a:pPr marL="342900" marR="0" lvl="0" indent="-342900" algn="l" rtl="0">
              <a:lnSpc>
                <a:spcPct val="90000"/>
              </a:lnSpc>
              <a:spcBef>
                <a:spcPts val="400"/>
              </a:spcBef>
              <a:spcAft>
                <a:spcPts val="0"/>
              </a:spcAft>
              <a:buClr>
                <a:schemeClr val="dk1"/>
              </a:buClr>
              <a:buSzPct val="25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400"/>
              </a:spcBef>
              <a:spcAft>
                <a:spcPts val="0"/>
              </a:spcAft>
              <a:buClr>
                <a:schemeClr val="dk1"/>
              </a:buClr>
              <a:buSzPct val="25000"/>
              <a:buFont typeface="Comic Sans MS"/>
              <a:buNone/>
            </a:pPr>
            <a:r>
              <a:rPr lang="en-GB" sz="2000" b="1" i="0" u="none" strike="noStrike" cap="none">
                <a:solidFill>
                  <a:schemeClr val="dk1"/>
                </a:solidFill>
                <a:latin typeface="Comic Sans MS"/>
                <a:ea typeface="Comic Sans MS"/>
                <a:cs typeface="Comic Sans MS"/>
                <a:sym typeface="Comic Sans MS"/>
              </a:rPr>
              <a:t>Tujuan Sistem operasi (Stalling)</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Membuat sistem komputer nyaman untuk digunakan user</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Mengefisiensikan operasi hardware</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Mampu berevolusi</a:t>
            </a:r>
          </a:p>
          <a:p>
            <a:pPr marL="342900" marR="0" lvl="0" indent="-342900" algn="l" rtl="0">
              <a:lnSpc>
                <a:spcPct val="90000"/>
              </a:lnSpc>
              <a:spcBef>
                <a:spcPts val="400"/>
              </a:spcBef>
              <a:spcAft>
                <a:spcPts val="0"/>
              </a:spcAft>
              <a:buClr>
                <a:schemeClr val="dk1"/>
              </a:buClr>
              <a:buSzPct val="100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400"/>
              </a:spcBef>
              <a:spcAft>
                <a:spcPts val="0"/>
              </a:spcAft>
              <a:buClr>
                <a:schemeClr val="dk1"/>
              </a:buClr>
              <a:buSzPct val="25000"/>
              <a:buFont typeface="Comic Sans MS"/>
              <a:buNone/>
            </a:pPr>
            <a:r>
              <a:rPr lang="en-GB" sz="2000" b="1" i="0" u="none" strike="noStrike" cap="none">
                <a:solidFill>
                  <a:schemeClr val="dk1"/>
                </a:solidFill>
                <a:latin typeface="Comic Sans MS"/>
                <a:ea typeface="Comic Sans MS"/>
                <a:cs typeface="Comic Sans MS"/>
                <a:sym typeface="Comic Sans MS"/>
              </a:rPr>
              <a:t>Fungsi Sistem Operasi</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Mengelola sumber daya (resource manager) fisik maupun abstrak</a:t>
            </a:r>
          </a:p>
          <a:p>
            <a:pPr marL="342900" marR="0" lvl="0" indent="-330200" algn="l" rtl="0">
              <a:lnSpc>
                <a:spcPct val="90000"/>
              </a:lnSpc>
              <a:spcBef>
                <a:spcPts val="40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Penyedia layanan (virtual machine)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76250"/>
            <a:ext cx="3505200" cy="30861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Times New Roman"/>
              <a:buNone/>
            </a:pPr>
            <a:r>
              <a:rPr lang="en-GB" sz="1800" b="0" i="0" u="none" strike="noStrike" cap="none">
                <a:solidFill>
                  <a:schemeClr val="dk1"/>
                </a:solidFill>
                <a:latin typeface="Times New Roman"/>
                <a:ea typeface="Times New Roman"/>
                <a:cs typeface="Times New Roman"/>
                <a:sym typeface="Times New Roman"/>
              </a:rPr>
              <a:t>Generasi ke-nol (1940)</a:t>
            </a:r>
          </a:p>
          <a:p>
            <a:pPr marL="342900" marR="0" lvl="0" indent="-342900" algn="l" rtl="0">
              <a:lnSpc>
                <a:spcPct val="90000"/>
              </a:lnSpc>
              <a:spcBef>
                <a:spcPts val="360"/>
              </a:spcBef>
              <a:spcAft>
                <a:spcPts val="0"/>
              </a:spcAft>
              <a:buClr>
                <a:schemeClr val="dk1"/>
              </a:buClr>
              <a:buSzPct val="100000"/>
              <a:buFont typeface="Times New Roman"/>
              <a:buAutoNum type="alphaLcPeriod"/>
            </a:pPr>
            <a:r>
              <a:rPr lang="en-GB" sz="1800" b="0" i="0" u="none" strike="noStrike" cap="none">
                <a:solidFill>
                  <a:schemeClr val="dk1"/>
                </a:solidFill>
                <a:latin typeface="Times New Roman"/>
                <a:ea typeface="Times New Roman"/>
                <a:cs typeface="Times New Roman"/>
                <a:sym typeface="Times New Roman"/>
              </a:rPr>
              <a:t>Komponen utama komputer tabung hampa udara</a:t>
            </a:r>
          </a:p>
          <a:p>
            <a:pPr marL="342900" marR="0" lvl="0" indent="-342900" algn="l" rtl="0">
              <a:lnSpc>
                <a:spcPct val="90000"/>
              </a:lnSpc>
              <a:spcBef>
                <a:spcPts val="360"/>
              </a:spcBef>
              <a:spcAft>
                <a:spcPts val="0"/>
              </a:spcAft>
              <a:buClr>
                <a:schemeClr val="dk1"/>
              </a:buClr>
              <a:buSzPct val="100000"/>
              <a:buFont typeface="Times New Roman"/>
              <a:buAutoNum type="alphaLcPeriod"/>
            </a:pPr>
            <a:r>
              <a:rPr lang="en-GB" sz="1800" b="0" i="0" u="none" strike="noStrike" cap="none">
                <a:solidFill>
                  <a:schemeClr val="dk1"/>
                </a:solidFill>
                <a:latin typeface="Times New Roman"/>
                <a:ea typeface="Times New Roman"/>
                <a:cs typeface="Times New Roman"/>
                <a:sym typeface="Times New Roman"/>
              </a:rPr>
              <a:t>Sistem komputer belum menggunakan sistem operasi</a:t>
            </a:r>
          </a:p>
          <a:p>
            <a:pPr marL="342900" marR="0" lvl="0" indent="-342900" algn="l" rtl="0">
              <a:lnSpc>
                <a:spcPct val="90000"/>
              </a:lnSpc>
              <a:spcBef>
                <a:spcPts val="360"/>
              </a:spcBef>
              <a:spcAft>
                <a:spcPts val="0"/>
              </a:spcAft>
              <a:buClr>
                <a:schemeClr val="dk1"/>
              </a:buClr>
              <a:buSzPct val="25000"/>
              <a:buFont typeface="Times New Roman"/>
              <a:buNone/>
            </a:pPr>
            <a:r>
              <a:rPr lang="en-GB" sz="1800" b="0" i="0" u="none" strike="noStrike" cap="none">
                <a:solidFill>
                  <a:schemeClr val="dk1"/>
                </a:solidFill>
                <a:latin typeface="Times New Roman"/>
                <a:ea typeface="Times New Roman"/>
                <a:cs typeface="Times New Roman"/>
                <a:sym typeface="Times New Roman"/>
              </a:rPr>
              <a:t>Generasi pertama (1950)</a:t>
            </a:r>
          </a:p>
          <a:p>
            <a:pPr marL="342900" marR="0" lvl="0" indent="-342900" algn="l" rtl="0">
              <a:lnSpc>
                <a:spcPct val="90000"/>
              </a:lnSpc>
              <a:spcBef>
                <a:spcPts val="360"/>
              </a:spcBef>
              <a:spcAft>
                <a:spcPts val="0"/>
              </a:spcAft>
              <a:buClr>
                <a:schemeClr val="dk1"/>
              </a:buClr>
              <a:buSzPct val="100000"/>
              <a:buFont typeface="Times New Roman"/>
              <a:buAutoNum type="alphaLcPeriod"/>
            </a:pPr>
            <a:r>
              <a:rPr lang="en-GB" sz="1800" b="0" i="0" u="none" strike="noStrike" cap="none">
                <a:solidFill>
                  <a:schemeClr val="dk1"/>
                </a:solidFill>
                <a:latin typeface="Times New Roman"/>
                <a:ea typeface="Times New Roman"/>
                <a:cs typeface="Times New Roman"/>
                <a:sym typeface="Times New Roman"/>
              </a:rPr>
              <a:t>Komponen utama transistor</a:t>
            </a:r>
          </a:p>
          <a:p>
            <a:pPr marL="342900" marR="0" lvl="0" indent="-342900" algn="l" rtl="0">
              <a:lnSpc>
                <a:spcPct val="90000"/>
              </a:lnSpc>
              <a:spcBef>
                <a:spcPts val="360"/>
              </a:spcBef>
              <a:spcAft>
                <a:spcPts val="0"/>
              </a:spcAft>
              <a:buClr>
                <a:schemeClr val="dk1"/>
              </a:buClr>
              <a:buSzPct val="100000"/>
              <a:buFont typeface="Times New Roman"/>
              <a:buAutoNum type="alphaLcPeriod"/>
            </a:pPr>
            <a:r>
              <a:rPr lang="en-GB" sz="1800" b="0" i="0" u="none" strike="noStrike" cap="none">
                <a:solidFill>
                  <a:schemeClr val="dk1"/>
                </a:solidFill>
                <a:latin typeface="Times New Roman"/>
                <a:ea typeface="Times New Roman"/>
                <a:cs typeface="Times New Roman"/>
                <a:sym typeface="Times New Roman"/>
              </a:rPr>
              <a:t>Sistem operasi berfungsi sebagai pengatur pergantian antara job agar waktu instalasi job berikutnya lebih efisien.</a:t>
            </a:r>
            <a:br>
              <a:rPr lang="en-GB" sz="1800" b="0" i="0" u="none" strike="noStrike" cap="none">
                <a:solidFill>
                  <a:schemeClr val="dk1"/>
                </a:solidFill>
                <a:latin typeface="Times New Roman"/>
                <a:ea typeface="Times New Roman"/>
                <a:cs typeface="Times New Roman"/>
                <a:sym typeface="Times New Roman"/>
              </a:rPr>
            </a:br>
            <a:r>
              <a:rPr lang="en-GB" sz="1800" b="0" i="0" u="none" strike="noStrike" cap="none">
                <a:solidFill>
                  <a:schemeClr val="dk1"/>
                </a:solidFill>
                <a:latin typeface="Times New Roman"/>
                <a:ea typeface="Times New Roman"/>
                <a:cs typeface="Times New Roman"/>
                <a:sym typeface="Times New Roman"/>
              </a:rPr>
              <a:t>Muncul konsep batch system (semua job sejenis dikumpulkan jadi satu)</a:t>
            </a:r>
          </a:p>
          <a:p>
            <a:pPr marL="342900" marR="0" lvl="0" indent="-342900" algn="l" rtl="0">
              <a:lnSpc>
                <a:spcPct val="90000"/>
              </a:lnSpc>
              <a:spcBef>
                <a:spcPts val="360"/>
              </a:spcBef>
              <a:spcAft>
                <a:spcPts val="0"/>
              </a:spcAft>
              <a:buClr>
                <a:schemeClr val="dk1"/>
              </a:buClr>
              <a:buSzPct val="100000"/>
              <a:buFont typeface="Times New Roman"/>
              <a:buAutoNum type="alphaLcPeriod"/>
            </a:pPr>
            <a:r>
              <a:rPr lang="en-GB" sz="1800" b="0" i="0" u="none" strike="noStrike" cap="none">
                <a:solidFill>
                  <a:schemeClr val="dk1"/>
                </a:solidFill>
                <a:latin typeface="Times New Roman"/>
                <a:ea typeface="Times New Roman"/>
                <a:cs typeface="Times New Roman"/>
                <a:sym typeface="Times New Roman"/>
              </a:rPr>
              <a:t>Input memakai punch card</a:t>
            </a:r>
          </a:p>
        </p:txBody>
      </p:sp>
      <p:sp>
        <p:nvSpPr>
          <p:cNvPr id="93" name="Shape 93"/>
          <p:cNvSpPr txBox="1">
            <a:spLocks noGrp="1"/>
          </p:cNvSpPr>
          <p:nvPr>
            <p:ph type="title"/>
          </p:nvPr>
        </p:nvSpPr>
        <p:spPr>
          <a:xfrm>
            <a:off x="685800" y="76200"/>
            <a:ext cx="7772400" cy="3429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GB" sz="2800" b="0" i="0" u="none" strike="noStrike" cap="none">
                <a:solidFill>
                  <a:schemeClr val="dk2"/>
                </a:solidFill>
                <a:latin typeface="Times New Roman"/>
                <a:ea typeface="Times New Roman"/>
                <a:cs typeface="Times New Roman"/>
                <a:sym typeface="Times New Roman"/>
              </a:rPr>
              <a:t>Sejarah singkat perkembangan sistem operasi</a:t>
            </a:r>
          </a:p>
        </p:txBody>
      </p:sp>
      <p:sp>
        <p:nvSpPr>
          <p:cNvPr id="94" name="Shape 94"/>
          <p:cNvSpPr txBox="1"/>
          <p:nvPr/>
        </p:nvSpPr>
        <p:spPr>
          <a:xfrm>
            <a:off x="4648200" y="419100"/>
            <a:ext cx="4437600" cy="4343400"/>
          </a:xfrm>
          <a:prstGeom prst="rect">
            <a:avLst/>
          </a:prstGeom>
          <a:noFill/>
          <a:ln>
            <a:noFill/>
          </a:ln>
        </p:spPr>
        <p:txBody>
          <a:bodyPr lIns="91425" tIns="45700" rIns="91425" bIns="45700" anchor="t" anchorCtr="0">
            <a:noAutofit/>
          </a:bodyPr>
          <a:lstStyle/>
          <a:p>
            <a:pPr marL="609600" marR="0" lvl="0" indent="-609600" algn="l" rtl="0">
              <a:lnSpc>
                <a:spcPct val="90000"/>
              </a:lnSpc>
              <a:spcBef>
                <a:spcPts val="0"/>
              </a:spcBef>
              <a:spcAft>
                <a:spcPts val="0"/>
              </a:spcAft>
              <a:buClr>
                <a:schemeClr val="dk1"/>
              </a:buClr>
              <a:buSzPct val="25000"/>
              <a:buFont typeface="Times New Roman"/>
              <a:buNone/>
            </a:pPr>
            <a:r>
              <a:rPr lang="en-GB" sz="1800" b="0" i="0" u="none">
                <a:solidFill>
                  <a:schemeClr val="dk1"/>
                </a:solidFill>
                <a:latin typeface="Times New Roman"/>
                <a:ea typeface="Times New Roman"/>
                <a:cs typeface="Times New Roman"/>
                <a:sym typeface="Times New Roman"/>
              </a:rPr>
              <a:t>Generasi ke-dua (1960)</a:t>
            </a:r>
          </a:p>
          <a:p>
            <a:pPr marL="609600" marR="0" lvl="0" indent="-609600" algn="l" rtl="0">
              <a:lnSpc>
                <a:spcPct val="90000"/>
              </a:lnSpc>
              <a:spcBef>
                <a:spcPts val="360"/>
              </a:spcBef>
              <a:spcAft>
                <a:spcPts val="0"/>
              </a:spcAft>
              <a:buClr>
                <a:schemeClr val="dk1"/>
              </a:buClr>
              <a:buSzPct val="100000"/>
              <a:buFont typeface="Times New Roman"/>
              <a:buAutoNum type="alphaLcPeriod"/>
            </a:pPr>
            <a:r>
              <a:rPr lang="en-GB" sz="1800" b="0" i="0" u="none">
                <a:solidFill>
                  <a:schemeClr val="dk1"/>
                </a:solidFill>
                <a:latin typeface="Times New Roman"/>
                <a:ea typeface="Times New Roman"/>
                <a:cs typeface="Times New Roman"/>
                <a:sym typeface="Times New Roman"/>
              </a:rPr>
              <a:t>Komponen utama IC</a:t>
            </a:r>
          </a:p>
          <a:p>
            <a:pPr marL="609600" marR="0" lvl="0" indent="-609600" algn="l" rtl="0">
              <a:lnSpc>
                <a:spcPct val="90000"/>
              </a:lnSpc>
              <a:spcBef>
                <a:spcPts val="360"/>
              </a:spcBef>
              <a:spcAft>
                <a:spcPts val="0"/>
              </a:spcAft>
              <a:buClr>
                <a:schemeClr val="dk1"/>
              </a:buClr>
              <a:buSzPct val="100000"/>
              <a:buFont typeface="Times New Roman"/>
              <a:buAutoNum type="alphaLcPeriod"/>
            </a:pPr>
            <a:r>
              <a:rPr lang="en-GB" sz="1800" b="0" i="0" u="none">
                <a:solidFill>
                  <a:schemeClr val="dk1"/>
                </a:solidFill>
                <a:latin typeface="Times New Roman"/>
                <a:ea typeface="Times New Roman"/>
                <a:cs typeface="Times New Roman"/>
                <a:sym typeface="Times New Roman"/>
              </a:rPr>
              <a:t>Berkembang konsep-konsep:</a:t>
            </a:r>
            <a:br>
              <a:rPr lang="en-GB" sz="1800" b="0" i="0" u="none">
                <a:solidFill>
                  <a:schemeClr val="dk1"/>
                </a:solidFill>
                <a:latin typeface="Times New Roman"/>
                <a:ea typeface="Times New Roman"/>
                <a:cs typeface="Times New Roman"/>
                <a:sym typeface="Times New Roman"/>
              </a:rPr>
            </a:br>
            <a:r>
              <a:rPr lang="en-GB" sz="1800" b="0" i="0" u="none">
                <a:solidFill>
                  <a:schemeClr val="dk1"/>
                </a:solidFill>
                <a:latin typeface="Times New Roman"/>
                <a:ea typeface="Times New Roman"/>
                <a:cs typeface="Times New Roman"/>
                <a:sym typeface="Times New Roman"/>
              </a:rPr>
              <a:t>- </a:t>
            </a:r>
            <a:r>
              <a:rPr lang="en-GB" sz="1800" b="1" i="0" u="none">
                <a:solidFill>
                  <a:schemeClr val="dk1"/>
                </a:solidFill>
                <a:latin typeface="Times New Roman"/>
                <a:ea typeface="Times New Roman"/>
                <a:cs typeface="Times New Roman"/>
                <a:sym typeface="Times New Roman"/>
              </a:rPr>
              <a:t>Multiprogramming</a:t>
            </a:r>
            <a:r>
              <a:rPr lang="en-GB" sz="1800" b="0" i="0" u="none">
                <a:solidFill>
                  <a:schemeClr val="dk1"/>
                </a:solidFill>
                <a:latin typeface="Times New Roman"/>
                <a:ea typeface="Times New Roman"/>
                <a:cs typeface="Times New Roman"/>
                <a:sym typeface="Times New Roman"/>
              </a:rPr>
              <a:t> (satu prosesor mengerjakan banyak program yang ada</a:t>
            </a:r>
            <a:r>
              <a:rPr lang="en-GB" sz="1800">
                <a:solidFill>
                  <a:schemeClr val="dk1"/>
                </a:solidFill>
                <a:latin typeface="Times New Roman"/>
                <a:ea typeface="Times New Roman"/>
                <a:cs typeface="Times New Roman"/>
                <a:sym typeface="Times New Roman"/>
              </a:rPr>
              <a:t> </a:t>
            </a:r>
            <a:r>
              <a:rPr lang="en-GB" sz="1800" b="0" i="0" u="none">
                <a:solidFill>
                  <a:schemeClr val="dk1"/>
                </a:solidFill>
                <a:latin typeface="Times New Roman"/>
                <a:ea typeface="Times New Roman"/>
                <a:cs typeface="Times New Roman"/>
                <a:sym typeface="Times New Roman"/>
              </a:rPr>
              <a:t>di memori)</a:t>
            </a:r>
            <a:br>
              <a:rPr lang="en-GB" sz="1800" b="0" i="0" u="none">
                <a:solidFill>
                  <a:schemeClr val="dk1"/>
                </a:solidFill>
                <a:latin typeface="Times New Roman"/>
                <a:ea typeface="Times New Roman"/>
                <a:cs typeface="Times New Roman"/>
                <a:sym typeface="Times New Roman"/>
              </a:rPr>
            </a:br>
            <a:r>
              <a:rPr lang="en-GB" sz="1800" b="0" i="0" u="none">
                <a:solidFill>
                  <a:schemeClr val="dk1"/>
                </a:solidFill>
                <a:latin typeface="Times New Roman"/>
                <a:ea typeface="Times New Roman"/>
                <a:cs typeface="Times New Roman"/>
                <a:sym typeface="Times New Roman"/>
              </a:rPr>
              <a:t>-</a:t>
            </a:r>
            <a:r>
              <a:rPr lang="en-GB" sz="1800" b="1" i="0" u="none">
                <a:solidFill>
                  <a:schemeClr val="dk1"/>
                </a:solidFill>
                <a:latin typeface="Times New Roman"/>
                <a:ea typeface="Times New Roman"/>
                <a:cs typeface="Times New Roman"/>
                <a:sym typeface="Times New Roman"/>
              </a:rPr>
              <a:t>Multiprocessing</a:t>
            </a:r>
            <a:r>
              <a:rPr lang="en-GB" sz="1800" b="0" i="0" u="none">
                <a:solidFill>
                  <a:schemeClr val="dk1"/>
                </a:solidFill>
                <a:latin typeface="Times New Roman"/>
                <a:ea typeface="Times New Roman"/>
                <a:cs typeface="Times New Roman"/>
                <a:sym typeface="Times New Roman"/>
              </a:rPr>
              <a:t> (satu job dikerjakan oleh banyak prosesor)</a:t>
            </a:r>
            <a:br>
              <a:rPr lang="en-GB" sz="1800" b="0" i="0" u="none">
                <a:solidFill>
                  <a:schemeClr val="dk1"/>
                </a:solidFill>
                <a:latin typeface="Times New Roman"/>
                <a:ea typeface="Times New Roman"/>
                <a:cs typeface="Times New Roman"/>
                <a:sym typeface="Times New Roman"/>
              </a:rPr>
            </a:br>
            <a:r>
              <a:rPr lang="en-GB" sz="1800" b="0" i="0" u="none">
                <a:solidFill>
                  <a:schemeClr val="dk1"/>
                </a:solidFill>
                <a:latin typeface="Times New Roman"/>
                <a:ea typeface="Times New Roman"/>
                <a:cs typeface="Times New Roman"/>
                <a:sym typeface="Times New Roman"/>
              </a:rPr>
              <a:t>- </a:t>
            </a:r>
            <a:r>
              <a:rPr lang="en-GB" sz="1800" b="1" i="0" u="none">
                <a:solidFill>
                  <a:schemeClr val="dk1"/>
                </a:solidFill>
                <a:latin typeface="Times New Roman"/>
                <a:ea typeface="Times New Roman"/>
                <a:cs typeface="Times New Roman"/>
                <a:sym typeface="Times New Roman"/>
              </a:rPr>
              <a:t>Spooling</a:t>
            </a:r>
            <a:r>
              <a:rPr lang="en-GB" sz="1800" b="0" i="0" u="none">
                <a:solidFill>
                  <a:schemeClr val="dk1"/>
                </a:solidFill>
                <a:latin typeface="Times New Roman"/>
                <a:ea typeface="Times New Roman"/>
                <a:cs typeface="Times New Roman"/>
                <a:sym typeface="Times New Roman"/>
              </a:rPr>
              <a:t> (Simultaneous Peripheral Operation On Line), bertindak sebagai buffer saja dan mampu menerima pesanan meski belum akan dikerjakan</a:t>
            </a:r>
            <a:br>
              <a:rPr lang="en-GB" sz="1800" b="0" i="0" u="none">
                <a:solidFill>
                  <a:schemeClr val="dk1"/>
                </a:solidFill>
                <a:latin typeface="Times New Roman"/>
                <a:ea typeface="Times New Roman"/>
                <a:cs typeface="Times New Roman"/>
                <a:sym typeface="Times New Roman"/>
              </a:rPr>
            </a:br>
            <a:r>
              <a:rPr lang="en-GB" sz="1800" b="0" i="0" u="none">
                <a:solidFill>
                  <a:schemeClr val="dk1"/>
                </a:solidFill>
                <a:latin typeface="Times New Roman"/>
                <a:ea typeface="Times New Roman"/>
                <a:cs typeface="Times New Roman"/>
                <a:sym typeface="Times New Roman"/>
              </a:rPr>
              <a:t>- </a:t>
            </a:r>
            <a:r>
              <a:rPr lang="en-GB" sz="1800" b="1" i="0" u="none">
                <a:solidFill>
                  <a:schemeClr val="dk1"/>
                </a:solidFill>
                <a:latin typeface="Times New Roman"/>
                <a:ea typeface="Times New Roman"/>
                <a:cs typeface="Times New Roman"/>
                <a:sym typeface="Times New Roman"/>
              </a:rPr>
              <a:t>Device Independence</a:t>
            </a:r>
            <a:br>
              <a:rPr lang="en-GB" sz="1800" b="1" i="0" u="none">
                <a:solidFill>
                  <a:schemeClr val="dk1"/>
                </a:solidFill>
                <a:latin typeface="Times New Roman"/>
                <a:ea typeface="Times New Roman"/>
                <a:cs typeface="Times New Roman"/>
                <a:sym typeface="Times New Roman"/>
              </a:rPr>
            </a:br>
            <a:r>
              <a:rPr lang="en-GB" sz="1800" b="0" i="0" u="none">
                <a:solidFill>
                  <a:schemeClr val="dk1"/>
                </a:solidFill>
                <a:latin typeface="Times New Roman"/>
                <a:ea typeface="Times New Roman"/>
                <a:cs typeface="Times New Roman"/>
                <a:sym typeface="Times New Roman"/>
              </a:rPr>
              <a:t>- </a:t>
            </a:r>
            <a:r>
              <a:rPr lang="en-GB" sz="1800" b="1" i="0" u="none">
                <a:solidFill>
                  <a:schemeClr val="dk1"/>
                </a:solidFill>
                <a:latin typeface="Times New Roman"/>
                <a:ea typeface="Times New Roman"/>
                <a:cs typeface="Times New Roman"/>
                <a:sym typeface="Times New Roman"/>
              </a:rPr>
              <a:t>Time sharing</a:t>
            </a:r>
            <a:r>
              <a:rPr lang="en-GB" sz="1800" b="0" i="0" u="none">
                <a:solidFill>
                  <a:schemeClr val="dk1"/>
                </a:solidFill>
                <a:latin typeface="Times New Roman"/>
                <a:ea typeface="Times New Roman"/>
                <a:cs typeface="Times New Roman"/>
                <a:sym typeface="Times New Roman"/>
              </a:rPr>
              <a:t> atau </a:t>
            </a:r>
            <a:r>
              <a:rPr lang="en-GB" sz="1800" b="1" i="0" u="none">
                <a:solidFill>
                  <a:schemeClr val="dk1"/>
                </a:solidFill>
                <a:latin typeface="Times New Roman"/>
                <a:ea typeface="Times New Roman"/>
                <a:cs typeface="Times New Roman"/>
                <a:sym typeface="Times New Roman"/>
              </a:rPr>
              <a:t>multitasking</a:t>
            </a:r>
            <a:r>
              <a:rPr lang="en-GB" sz="1800" b="0" i="0" u="none">
                <a:solidFill>
                  <a:schemeClr val="dk1"/>
                </a:solidFill>
                <a:latin typeface="Times New Roman"/>
                <a:ea typeface="Times New Roman"/>
                <a:cs typeface="Times New Roman"/>
                <a:sym typeface="Times New Roman"/>
              </a:rPr>
              <a:t/>
            </a:r>
            <a:br>
              <a:rPr lang="en-GB" sz="1800" b="0" i="0" u="none">
                <a:solidFill>
                  <a:schemeClr val="dk1"/>
                </a:solidFill>
                <a:latin typeface="Times New Roman"/>
                <a:ea typeface="Times New Roman"/>
                <a:cs typeface="Times New Roman"/>
                <a:sym typeface="Times New Roman"/>
              </a:rPr>
            </a:br>
            <a:r>
              <a:rPr lang="en-GB" sz="1800" b="0" i="0" u="none">
                <a:solidFill>
                  <a:schemeClr val="dk1"/>
                </a:solidFill>
                <a:latin typeface="Times New Roman"/>
                <a:ea typeface="Times New Roman"/>
                <a:cs typeface="Times New Roman"/>
                <a:sym typeface="Times New Roman"/>
              </a:rPr>
              <a:t>- </a:t>
            </a:r>
            <a:r>
              <a:rPr lang="en-GB" sz="1800" b="1" i="0" u="none">
                <a:solidFill>
                  <a:schemeClr val="dk1"/>
                </a:solidFill>
                <a:latin typeface="Times New Roman"/>
                <a:ea typeface="Times New Roman"/>
                <a:cs typeface="Times New Roman"/>
                <a:sym typeface="Times New Roman"/>
              </a:rPr>
              <a:t>Real time system</a:t>
            </a:r>
            <a:r>
              <a:rPr lang="en-GB" sz="1800" b="0" i="0" u="none">
                <a:solidFill>
                  <a:schemeClr val="dk1"/>
                </a:solidFill>
                <a:latin typeface="Times New Roman"/>
                <a:ea typeface="Times New Roman"/>
                <a:cs typeface="Times New Roman"/>
                <a:sym typeface="Times New Roman"/>
              </a:rPr>
              <a:t> </a:t>
            </a:r>
            <a:br>
              <a:rPr lang="en-GB" sz="1800" b="0" i="0" u="none">
                <a:solidFill>
                  <a:schemeClr val="dk1"/>
                </a:solidFill>
                <a:latin typeface="Times New Roman"/>
                <a:ea typeface="Times New Roman"/>
                <a:cs typeface="Times New Roman"/>
                <a:sym typeface="Times New Roman"/>
              </a:rPr>
            </a:br>
            <a:endParaRPr lang="en-GB" sz="18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342900"/>
            <a:ext cx="4190999" cy="188594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Times New Roman"/>
              <a:buNone/>
            </a:pPr>
            <a:r>
              <a:rPr lang="en-GB" sz="2000" b="0" i="0" u="none" strike="noStrike" cap="none">
                <a:solidFill>
                  <a:schemeClr val="dk1"/>
                </a:solidFill>
                <a:latin typeface="Times New Roman"/>
                <a:ea typeface="Times New Roman"/>
                <a:cs typeface="Times New Roman"/>
                <a:sym typeface="Times New Roman"/>
              </a:rPr>
              <a:t>Generasi ketiga (1970)</a:t>
            </a:r>
          </a:p>
          <a:p>
            <a:pPr marL="342900" marR="0" lvl="0" indent="-342900" algn="l" rtl="0">
              <a:lnSpc>
                <a:spcPct val="100000"/>
              </a:lnSpc>
              <a:spcBef>
                <a:spcPts val="400"/>
              </a:spcBef>
              <a:spcAft>
                <a:spcPts val="0"/>
              </a:spcAft>
              <a:buClr>
                <a:schemeClr val="dk1"/>
              </a:buClr>
              <a:buSzPct val="100000"/>
              <a:buFont typeface="Times New Roman"/>
              <a:buAutoNum type="alphaLcPeriod"/>
            </a:pPr>
            <a:r>
              <a:rPr lang="en-GB" sz="2000" b="0" i="0" u="none" strike="noStrike" cap="none">
                <a:solidFill>
                  <a:schemeClr val="dk1"/>
                </a:solidFill>
                <a:latin typeface="Times New Roman"/>
                <a:ea typeface="Times New Roman"/>
                <a:cs typeface="Times New Roman"/>
                <a:sym typeface="Times New Roman"/>
              </a:rPr>
              <a:t>Komponen utama VLSI</a:t>
            </a:r>
          </a:p>
          <a:p>
            <a:pPr marL="342900" marR="0" lvl="0" indent="-342900" algn="l" rtl="0">
              <a:lnSpc>
                <a:spcPct val="100000"/>
              </a:lnSpc>
              <a:spcBef>
                <a:spcPts val="400"/>
              </a:spcBef>
              <a:spcAft>
                <a:spcPts val="0"/>
              </a:spcAft>
              <a:buClr>
                <a:schemeClr val="dk1"/>
              </a:buClr>
              <a:buSzPct val="100000"/>
              <a:buFont typeface="Times New Roman"/>
              <a:buAutoNum type="alphaLcPeriod"/>
            </a:pPr>
            <a:r>
              <a:rPr lang="en-GB" sz="2000" b="0" i="0" u="none" strike="noStrike" cap="none">
                <a:solidFill>
                  <a:schemeClr val="dk1"/>
                </a:solidFill>
                <a:latin typeface="Times New Roman"/>
                <a:ea typeface="Times New Roman"/>
                <a:cs typeface="Times New Roman"/>
                <a:sym typeface="Times New Roman"/>
              </a:rPr>
              <a:t>Ditandai dengan berkembangnya konsep general purpose system, sehingga sistem operasi menjadi sangat kompleks, mahal dan sulit dipelajari</a:t>
            </a:r>
          </a:p>
        </p:txBody>
      </p:sp>
      <p:sp>
        <p:nvSpPr>
          <p:cNvPr id="100" name="Shape 100"/>
          <p:cNvSpPr txBox="1"/>
          <p:nvPr/>
        </p:nvSpPr>
        <p:spPr>
          <a:xfrm>
            <a:off x="4953000" y="285750"/>
            <a:ext cx="4190999" cy="1885949"/>
          </a:xfrm>
          <a:prstGeom prst="rect">
            <a:avLst/>
          </a:prstGeom>
          <a:noFill/>
          <a:ln>
            <a:noFill/>
          </a:ln>
        </p:spPr>
        <p:txBody>
          <a:bodyPr lIns="91425" tIns="45700" rIns="91425" bIns="45700" anchor="t" anchorCtr="0">
            <a:noAutofit/>
          </a:bodyPr>
          <a:lstStyle/>
          <a:p>
            <a:pPr marL="609600" marR="0" lvl="0" indent="-609600" algn="l"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Generasi Ketiga (1970 – sekarang)</a:t>
            </a:r>
          </a:p>
          <a:p>
            <a:pPr marL="609600" marR="0" lvl="0" indent="-609600" algn="l" rtl="0">
              <a:lnSpc>
                <a:spcPct val="100000"/>
              </a:lnSpc>
              <a:spcBef>
                <a:spcPts val="400"/>
              </a:spcBef>
              <a:spcAft>
                <a:spcPts val="0"/>
              </a:spcAft>
              <a:buClr>
                <a:schemeClr val="dk1"/>
              </a:buClr>
              <a:buSzPct val="100000"/>
              <a:buFont typeface="Times New Roman"/>
              <a:buAutoNum type="alphaLcPeriod"/>
            </a:pPr>
            <a:r>
              <a:rPr lang="en-GB" sz="2000" b="0" i="0" u="none">
                <a:solidFill>
                  <a:schemeClr val="dk1"/>
                </a:solidFill>
                <a:latin typeface="Times New Roman"/>
                <a:ea typeface="Times New Roman"/>
                <a:cs typeface="Times New Roman"/>
                <a:sym typeface="Times New Roman"/>
              </a:rPr>
              <a:t>PC makin populer</a:t>
            </a:r>
          </a:p>
          <a:p>
            <a:pPr marL="609600" marR="0" lvl="0" indent="-609600" algn="l" rtl="0">
              <a:lnSpc>
                <a:spcPct val="100000"/>
              </a:lnSpc>
              <a:spcBef>
                <a:spcPts val="400"/>
              </a:spcBef>
              <a:spcAft>
                <a:spcPts val="0"/>
              </a:spcAft>
              <a:buClr>
                <a:schemeClr val="dk1"/>
              </a:buClr>
              <a:buSzPct val="100000"/>
              <a:buFont typeface="Times New Roman"/>
              <a:buAutoNum type="alphaLcPeriod"/>
            </a:pPr>
            <a:r>
              <a:rPr lang="en-GB" sz="2000" b="0" i="0" u="none">
                <a:solidFill>
                  <a:schemeClr val="dk1"/>
                </a:solidFill>
                <a:latin typeface="Times New Roman"/>
                <a:ea typeface="Times New Roman"/>
                <a:cs typeface="Times New Roman"/>
                <a:sym typeface="Times New Roman"/>
              </a:rPr>
              <a:t>Ditandai dengan berkembangnya sistem operasi untuk  jaringan komputer dengan tujuan data sharing, hardware sharing dan program sharing</a:t>
            </a:r>
          </a:p>
          <a:p>
            <a:pPr marL="609600" marR="0" lvl="0" indent="-609600" algn="l" rtl="0">
              <a:lnSpc>
                <a:spcPct val="100000"/>
              </a:lnSpc>
              <a:spcBef>
                <a:spcPts val="400"/>
              </a:spcBef>
              <a:spcAft>
                <a:spcPts val="0"/>
              </a:spcAft>
              <a:buClr>
                <a:schemeClr val="dk1"/>
              </a:buClr>
              <a:buSzPct val="100000"/>
              <a:buFont typeface="Times New Roman"/>
              <a:buAutoNum type="alphaLcPeriod"/>
            </a:pPr>
            <a:r>
              <a:rPr lang="en-GB" sz="2000" b="0" i="0" u="none">
                <a:solidFill>
                  <a:schemeClr val="dk1"/>
                </a:solidFill>
                <a:latin typeface="Times New Roman"/>
                <a:ea typeface="Times New Roman"/>
                <a:cs typeface="Times New Roman"/>
                <a:sym typeface="Times New Roman"/>
              </a:rPr>
              <a:t>User interface semakin user friendly </a:t>
            </a:r>
          </a:p>
        </p:txBody>
      </p:sp>
      <p:sp>
        <p:nvSpPr>
          <p:cNvPr id="101" name="Shape 101"/>
          <p:cNvSpPr txBox="1"/>
          <p:nvPr/>
        </p:nvSpPr>
        <p:spPr>
          <a:xfrm>
            <a:off x="914400" y="2628900"/>
            <a:ext cx="7924799" cy="166925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A. Batch System</a:t>
            </a:r>
          </a:p>
          <a:p>
            <a:pPr marL="0" marR="0" lvl="0" indent="0" algn="l" rtl="0">
              <a:lnSpc>
                <a:spcPct val="100000"/>
              </a:lnSpc>
              <a:spcBef>
                <a:spcPts val="1000"/>
              </a:spcBef>
              <a:spcAft>
                <a:spcPts val="0"/>
              </a:spcAft>
              <a:buClr>
                <a:schemeClr val="dk1"/>
              </a:buClr>
              <a:buSzPct val="25000"/>
              <a:buFont typeface="Times New Roman"/>
              <a:buNone/>
            </a:pPr>
            <a:r>
              <a:rPr lang="en-GB" sz="2000" b="0" i="0" u="none">
                <a:solidFill>
                  <a:schemeClr val="dk1"/>
                </a:solidFill>
                <a:latin typeface="Times New Roman"/>
                <a:ea typeface="Times New Roman"/>
                <a:cs typeface="Times New Roman"/>
                <a:sym typeface="Times New Roman"/>
              </a:rPr>
              <a:t>1. Resident Monitor</a:t>
            </a:r>
            <a:br>
              <a:rPr lang="en-GB" sz="2000" b="0" i="0" u="none">
                <a:solidFill>
                  <a:schemeClr val="dk1"/>
                </a:solidFill>
                <a:latin typeface="Times New Roman"/>
                <a:ea typeface="Times New Roman"/>
                <a:cs typeface="Times New Roman"/>
                <a:sym typeface="Times New Roman"/>
              </a:rPr>
            </a:br>
            <a:r>
              <a:rPr lang="en-GB" sz="2000" b="0" i="0" u="none">
                <a:solidFill>
                  <a:schemeClr val="dk1"/>
                </a:solidFill>
                <a:latin typeface="Times New Roman"/>
                <a:ea typeface="Times New Roman"/>
                <a:cs typeface="Times New Roman"/>
                <a:sym typeface="Times New Roman"/>
              </a:rPr>
              <a:t>Program kecil yang bersifat residen di memori berisi urutan-urutan job yang akan berpindah secara otomotis. Jika komputer dinyalakan sistem akan menunjuk ke resident memori</a:t>
            </a: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274050" y="109625"/>
            <a:ext cx="8595900" cy="42291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Times New Roman"/>
              <a:buNone/>
            </a:pPr>
            <a:r>
              <a:rPr lang="en-GB" sz="1900" b="0" i="0" u="none" strike="noStrike" cap="none">
                <a:solidFill>
                  <a:schemeClr val="dk1"/>
                </a:solidFill>
                <a:latin typeface="Times New Roman"/>
                <a:ea typeface="Times New Roman"/>
                <a:cs typeface="Times New Roman"/>
                <a:sym typeface="Times New Roman"/>
              </a:rPr>
              <a:t>Cara meningkatkan utilitas CPU dengan resident monitor</a:t>
            </a:r>
          </a:p>
          <a:p>
            <a:pPr marL="342900" marR="0" lvl="0" indent="-336550" algn="l" rtl="0">
              <a:lnSpc>
                <a:spcPct val="100000"/>
              </a:lnSpc>
              <a:spcBef>
                <a:spcPts val="400"/>
              </a:spcBef>
              <a:spcAft>
                <a:spcPts val="0"/>
              </a:spcAft>
              <a:buClr>
                <a:schemeClr val="dk1"/>
              </a:buClr>
              <a:buSzPct val="100000"/>
              <a:buFont typeface="Times New Roman"/>
              <a:buAutoNum type="alphaLcPeriod"/>
            </a:pPr>
            <a:r>
              <a:rPr lang="en-GB" sz="1900" b="0" i="0" u="none" strike="noStrike" cap="none">
                <a:solidFill>
                  <a:schemeClr val="dk1"/>
                </a:solidFill>
                <a:latin typeface="Times New Roman"/>
                <a:ea typeface="Times New Roman"/>
                <a:cs typeface="Times New Roman"/>
                <a:sym typeface="Times New Roman"/>
              </a:rPr>
              <a:t>Operator (dispatcher) bertugas mengatur urutan job. Jika suatu job selesai dikerjakan oleh pemrogram, maka operator segera mengganti dengan job berikutnya</a:t>
            </a:r>
          </a:p>
          <a:p>
            <a:pPr marL="342900" marR="0" lvl="0" indent="-336550" algn="l" rtl="0">
              <a:lnSpc>
                <a:spcPct val="100000"/>
              </a:lnSpc>
              <a:spcBef>
                <a:spcPts val="400"/>
              </a:spcBef>
              <a:spcAft>
                <a:spcPts val="0"/>
              </a:spcAft>
              <a:buClr>
                <a:schemeClr val="dk1"/>
              </a:buClr>
              <a:buSzPct val="100000"/>
              <a:buFont typeface="Times New Roman"/>
              <a:buAutoNum type="alphaLcPeriod"/>
            </a:pPr>
            <a:r>
              <a:rPr lang="en-GB" sz="1900" b="0" i="0" u="none" strike="noStrike" cap="none">
                <a:solidFill>
                  <a:schemeClr val="dk1"/>
                </a:solidFill>
                <a:latin typeface="Times New Roman"/>
                <a:ea typeface="Times New Roman"/>
                <a:cs typeface="Times New Roman"/>
                <a:sym typeface="Times New Roman"/>
              </a:rPr>
              <a:t>Job-job yang sama cukup disetup sekali saja. Contoh : Proses P1 (Fortran), P2 (WS), P2 (Dbase) dan P4 (Fortran). Maka sistem operasi akan mengerjakan P1 dan P4 dengan diambil sekali saja</a:t>
            </a:r>
          </a:p>
          <a:p>
            <a:pPr marL="342900" marR="0" lvl="0" indent="-342900" algn="l" rtl="0">
              <a:lnSpc>
                <a:spcPct val="100000"/>
              </a:lnSpc>
              <a:spcBef>
                <a:spcPts val="400"/>
              </a:spcBef>
              <a:spcAft>
                <a:spcPts val="0"/>
              </a:spcAft>
              <a:buClr>
                <a:schemeClr val="dk1"/>
              </a:buClr>
              <a:buSzPct val="25000"/>
              <a:buFont typeface="Times New Roman"/>
              <a:buNone/>
            </a:pPr>
            <a:endParaRPr sz="19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ct val="25000"/>
              <a:buFont typeface="Times New Roman"/>
              <a:buNone/>
            </a:pPr>
            <a:r>
              <a:rPr lang="en-GB" sz="1900" b="0" i="0" u="none" strike="noStrike" cap="none">
                <a:solidFill>
                  <a:schemeClr val="dk1"/>
                </a:solidFill>
                <a:latin typeface="Times New Roman"/>
                <a:ea typeface="Times New Roman"/>
                <a:cs typeface="Times New Roman"/>
                <a:sym typeface="Times New Roman"/>
              </a:rPr>
              <a:t>2. Overlap operasi antara I/O dengan CPU :</a:t>
            </a:r>
          </a:p>
          <a:p>
            <a:pPr marL="342900" marR="0" lvl="0" indent="-336550" algn="l" rtl="0">
              <a:lnSpc>
                <a:spcPct val="100000"/>
              </a:lnSpc>
              <a:spcBef>
                <a:spcPts val="400"/>
              </a:spcBef>
              <a:spcAft>
                <a:spcPts val="0"/>
              </a:spcAft>
              <a:buClr>
                <a:schemeClr val="dk1"/>
              </a:buClr>
              <a:buSzPct val="100000"/>
              <a:buFont typeface="Times New Roman"/>
              <a:buAutoNum type="alphaLcPeriod"/>
            </a:pPr>
            <a:r>
              <a:rPr lang="en-GB" sz="1900" b="0" i="0" u="none" strike="noStrike" cap="none">
                <a:solidFill>
                  <a:schemeClr val="dk1"/>
                </a:solidFill>
                <a:latin typeface="Times New Roman"/>
                <a:ea typeface="Times New Roman"/>
                <a:cs typeface="Times New Roman"/>
                <a:sym typeface="Times New Roman"/>
              </a:rPr>
              <a:t>Off-line processing</a:t>
            </a:r>
            <a:br>
              <a:rPr lang="en-GB" sz="1900" b="0" i="0" u="none" strike="noStrike" cap="none">
                <a:solidFill>
                  <a:schemeClr val="dk1"/>
                </a:solidFill>
                <a:latin typeface="Times New Roman"/>
                <a:ea typeface="Times New Roman"/>
                <a:cs typeface="Times New Roman"/>
                <a:sym typeface="Times New Roman"/>
              </a:rPr>
            </a:br>
            <a:r>
              <a:rPr lang="en-GB" sz="1900" b="0" i="0" u="none" strike="noStrike" cap="none">
                <a:solidFill>
                  <a:schemeClr val="dk1"/>
                </a:solidFill>
                <a:latin typeface="Times New Roman"/>
                <a:ea typeface="Times New Roman"/>
                <a:cs typeface="Times New Roman"/>
                <a:sym typeface="Times New Roman"/>
              </a:rPr>
              <a:t>Data yang dibaca dari alat input (misal card reader) tidak langsung dibawa ke CPU tapi disimpan pada tape drives, demikian juga informasi yang hendak dicetak ke printer disimpan dulu pada tape drive</a:t>
            </a:r>
          </a:p>
          <a:p>
            <a:pPr marL="342900" marR="0" lvl="0" indent="-336550" algn="l" rtl="0">
              <a:lnSpc>
                <a:spcPct val="100000"/>
              </a:lnSpc>
              <a:spcBef>
                <a:spcPts val="400"/>
              </a:spcBef>
              <a:spcAft>
                <a:spcPts val="0"/>
              </a:spcAft>
              <a:buClr>
                <a:schemeClr val="dk1"/>
              </a:buClr>
              <a:buSzPct val="100000"/>
              <a:buFont typeface="Times New Roman"/>
              <a:buAutoNum type="alphaLcPeriod"/>
            </a:pPr>
            <a:r>
              <a:rPr lang="en-GB" sz="1900" b="0" i="0" u="none" strike="noStrike" cap="none">
                <a:solidFill>
                  <a:schemeClr val="dk1"/>
                </a:solidFill>
                <a:latin typeface="Times New Roman"/>
                <a:ea typeface="Times New Roman"/>
                <a:cs typeface="Times New Roman"/>
                <a:sym typeface="Times New Roman"/>
              </a:rPr>
              <a:t>Spooling</a:t>
            </a:r>
            <a:br>
              <a:rPr lang="en-GB" sz="1900" b="0" i="0" u="none" strike="noStrike" cap="none">
                <a:solidFill>
                  <a:schemeClr val="dk1"/>
                </a:solidFill>
                <a:latin typeface="Times New Roman"/>
                <a:ea typeface="Times New Roman"/>
                <a:cs typeface="Times New Roman"/>
                <a:sym typeface="Times New Roman"/>
              </a:rPr>
            </a:br>
            <a:r>
              <a:rPr lang="en-GB" sz="1900" b="0" i="0" u="none" strike="noStrike" cap="none">
                <a:solidFill>
                  <a:schemeClr val="dk1"/>
                </a:solidFill>
                <a:latin typeface="Times New Roman"/>
                <a:ea typeface="Times New Roman"/>
                <a:cs typeface="Times New Roman"/>
                <a:sym typeface="Times New Roman"/>
              </a:rPr>
              <a:t>Data yang masuk dan informasi yang akan dicetak disimpan pada buffer disk sehingga tidak melibatkan memori utama.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244925" y="131800"/>
            <a:ext cx="8642700" cy="41721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Times New Roman"/>
              <a:buNone/>
            </a:pPr>
            <a:r>
              <a:rPr lang="en-GB" sz="1800" b="0" i="0" u="none" strike="noStrike" cap="none">
                <a:solidFill>
                  <a:schemeClr val="dk1"/>
                </a:solidFill>
                <a:latin typeface="Times New Roman"/>
                <a:ea typeface="Times New Roman"/>
                <a:cs typeface="Times New Roman"/>
                <a:sym typeface="Times New Roman"/>
              </a:rPr>
              <a:t>B. Multiprograming system</a:t>
            </a:r>
          </a:p>
          <a:p>
            <a:pPr marL="342900" marR="0" lvl="0" indent="-342900" algn="l" rtl="0">
              <a:lnSpc>
                <a:spcPct val="90000"/>
              </a:lnSpc>
              <a:spcBef>
                <a:spcPts val="36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Beberapa job yang siap dieksekusi dikumpulkan pada suatu pool. Sistem operasi  mengambil job yang siap untuk dieksekusi untuk diletakkan pada memori utama.</a:t>
            </a:r>
          </a:p>
          <a:p>
            <a:pPr marL="342900" marR="0" lvl="0" indent="-342900" algn="l" rtl="0">
              <a:lnSpc>
                <a:spcPct val="90000"/>
              </a:lnSpc>
              <a:spcBef>
                <a:spcPts val="36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Jika job yang sedang dieksekusi menunggu beberapa task maka diganti dengan job berikutnya.</a:t>
            </a:r>
          </a:p>
          <a:p>
            <a:pPr marL="342900" marR="0" lvl="0" indent="-342900" algn="l" rtl="0">
              <a:lnSpc>
                <a:spcPct val="90000"/>
              </a:lnSpc>
              <a:spcBef>
                <a:spcPts val="36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Meletakkan lebih dari satu program pada memori utama dengan cara membagi  memori utama menjadi beberapa partisi tiap partisi berisi program dan tiap partisi berisi satu program. Eksekusi program dilakukan dengan cara bergantian (switch)</a:t>
            </a:r>
            <a:br>
              <a:rPr lang="en-GB" sz="1800" b="0" i="0" u="none" strike="noStrike" cap="none">
                <a:solidFill>
                  <a:schemeClr val="dk1"/>
                </a:solidFill>
                <a:latin typeface="Times New Roman"/>
                <a:ea typeface="Times New Roman"/>
                <a:cs typeface="Times New Roman"/>
                <a:sym typeface="Times New Roman"/>
              </a:rPr>
            </a:br>
            <a:r>
              <a:rPr lang="en-GB" sz="1800" b="0" i="0" u="none" strike="noStrike" cap="none">
                <a:solidFill>
                  <a:schemeClr val="dk1"/>
                </a:solidFill>
                <a:latin typeface="Times New Roman"/>
                <a:ea typeface="Times New Roman"/>
                <a:cs typeface="Times New Roman"/>
                <a:sym typeface="Times New Roman"/>
              </a:rPr>
              <a:t>Gant chart :</a:t>
            </a:r>
          </a:p>
          <a:p>
            <a:pPr marL="342900" marR="0" lvl="0" indent="-342900" algn="l" rtl="0">
              <a:lnSpc>
                <a:spcPct val="90000"/>
              </a:lnSpc>
              <a:spcBef>
                <a:spcPts val="360"/>
              </a:spcBef>
              <a:spcAft>
                <a:spcPts val="0"/>
              </a:spcAft>
              <a:buClr>
                <a:schemeClr val="dk1"/>
              </a:buClr>
              <a:buSzPct val="100000"/>
              <a:buFont typeface="Times New Roman"/>
              <a:buNone/>
            </a:pP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360"/>
              </a:spcBef>
              <a:spcAft>
                <a:spcPts val="0"/>
              </a:spcAft>
              <a:buClr>
                <a:schemeClr val="dk1"/>
              </a:buClr>
              <a:buSzPct val="25000"/>
              <a:buFont typeface="Times New Roman"/>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360"/>
              </a:spcBef>
              <a:spcAft>
                <a:spcPts val="0"/>
              </a:spcAft>
              <a:buClr>
                <a:schemeClr val="dk1"/>
              </a:buClr>
              <a:buSzPct val="25000"/>
              <a:buFont typeface="Times New Roman"/>
              <a:buNone/>
            </a:pP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360"/>
              </a:spcBef>
              <a:spcAft>
                <a:spcPts val="0"/>
              </a:spcAft>
              <a:buClr>
                <a:schemeClr val="dk1"/>
              </a:buClr>
              <a:buSzPct val="25000"/>
              <a:buFont typeface="Times New Roman"/>
              <a:buNone/>
            </a:pPr>
            <a:r>
              <a:rPr lang="en-GB" sz="1800" b="0" i="0" u="none" strike="noStrike" cap="none">
                <a:solidFill>
                  <a:schemeClr val="dk1"/>
                </a:solidFill>
                <a:latin typeface="Times New Roman"/>
                <a:ea typeface="Times New Roman"/>
                <a:cs typeface="Times New Roman"/>
                <a:sym typeface="Times New Roman"/>
              </a:rPr>
              <a:t>C. Time Sharing system (Multitasking)</a:t>
            </a:r>
          </a:p>
          <a:p>
            <a:pPr marL="342900" marR="0" lvl="0" indent="-342900" algn="l" rtl="0">
              <a:lnSpc>
                <a:spcPct val="90000"/>
              </a:lnSpc>
              <a:spcBef>
                <a:spcPts val="360"/>
              </a:spcBef>
              <a:spcAft>
                <a:spcPts val="0"/>
              </a:spcAft>
              <a:buClr>
                <a:schemeClr val="dk1"/>
              </a:buClr>
              <a:buSzPct val="100000"/>
              <a:buFont typeface="Times New Roman"/>
              <a:buChar char="•"/>
            </a:pPr>
            <a:r>
              <a:rPr lang="en-GB" sz="1800" b="0" i="0" u="none" strike="noStrike" cap="none">
                <a:solidFill>
                  <a:schemeClr val="dk1"/>
                </a:solidFill>
                <a:latin typeface="Times New Roman"/>
                <a:ea typeface="Times New Roman"/>
                <a:cs typeface="Times New Roman"/>
                <a:sym typeface="Times New Roman"/>
              </a:rPr>
              <a:t>Mirip seperti multiprograming hanya saja eksekusi dibatasi oleh waktu. Proses yang memiliki waktu penggunaan CPU (burst time) lebih besar dari waktu maksimum penggunaan CPU (quantum time) akan ditunda dan masuk kembali ke daftar antrian</a:t>
            </a:r>
          </a:p>
        </p:txBody>
      </p:sp>
      <p:pic>
        <p:nvPicPr>
          <p:cNvPr id="112" name="Shape 112"/>
          <p:cNvPicPr preferRelativeResize="0"/>
          <p:nvPr/>
        </p:nvPicPr>
        <p:blipFill rotWithShape="1">
          <a:blip r:embed="rId3">
            <a:alphaModFix/>
          </a:blip>
          <a:srcRect/>
          <a:stretch/>
        </p:blipFill>
        <p:spPr>
          <a:xfrm>
            <a:off x="1371600" y="2686050"/>
            <a:ext cx="5037137" cy="64889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228600"/>
            <a:ext cx="8073300" cy="42861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Times New Roman"/>
              <a:buNone/>
            </a:pPr>
            <a:r>
              <a:rPr lang="en-GB" sz="2000" b="0" i="0" u="none" strike="noStrike" cap="none">
                <a:solidFill>
                  <a:schemeClr val="dk1"/>
                </a:solidFill>
                <a:latin typeface="Times New Roman"/>
                <a:ea typeface="Times New Roman"/>
                <a:cs typeface="Times New Roman"/>
                <a:sym typeface="Times New Roman"/>
              </a:rPr>
              <a:t>Gant chart :</a:t>
            </a:r>
          </a:p>
          <a:p>
            <a:pPr marL="342900" marR="0" lvl="0" indent="-342900" algn="l" rtl="0">
              <a:lnSpc>
                <a:spcPct val="100000"/>
              </a:lnSpc>
              <a:spcBef>
                <a:spcPts val="400"/>
              </a:spcBef>
              <a:spcAft>
                <a:spcPts val="0"/>
              </a:spcAft>
              <a:buClr>
                <a:schemeClr val="dk1"/>
              </a:buClr>
              <a:buSzPct val="25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ct val="25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ct val="25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ct val="25000"/>
              <a:buFont typeface="Times New Roman"/>
              <a:buNone/>
            </a:pPr>
            <a:r>
              <a:rPr lang="en-GB" sz="1900" b="0" i="0" u="none" strike="noStrike" cap="none">
                <a:solidFill>
                  <a:schemeClr val="dk1"/>
                </a:solidFill>
                <a:latin typeface="Times New Roman"/>
                <a:ea typeface="Times New Roman"/>
                <a:cs typeface="Times New Roman"/>
                <a:sym typeface="Times New Roman"/>
              </a:rPr>
              <a:t>C. Multiprocessing system</a:t>
            </a:r>
          </a:p>
          <a:p>
            <a:pPr marL="342900" marR="0" lvl="0" indent="-342900" algn="l" rtl="0">
              <a:lnSpc>
                <a:spcPct val="100000"/>
              </a:lnSpc>
              <a:spcBef>
                <a:spcPts val="400"/>
              </a:spcBef>
              <a:spcAft>
                <a:spcPts val="0"/>
              </a:spcAft>
              <a:buClr>
                <a:schemeClr val="dk1"/>
              </a:buClr>
              <a:buSzPct val="25000"/>
              <a:buFont typeface="Times New Roman"/>
              <a:buNone/>
            </a:pPr>
            <a:r>
              <a:rPr lang="en-GB" sz="1900" b="0" i="0" u="none" strike="noStrike" cap="none">
                <a:solidFill>
                  <a:schemeClr val="dk1"/>
                </a:solidFill>
                <a:latin typeface="Times New Roman"/>
                <a:ea typeface="Times New Roman"/>
                <a:cs typeface="Times New Roman"/>
                <a:sym typeface="Times New Roman"/>
              </a:rPr>
              <a:t>Sistem komputer yang memiliki lebih dari satu prosesor untuk</a:t>
            </a:r>
          </a:p>
          <a:p>
            <a:pPr marL="342900" marR="0" lvl="0" indent="-342900" algn="l" rtl="0">
              <a:lnSpc>
                <a:spcPct val="100000"/>
              </a:lnSpc>
              <a:spcBef>
                <a:spcPts val="400"/>
              </a:spcBef>
              <a:spcAft>
                <a:spcPts val="0"/>
              </a:spcAft>
              <a:buClr>
                <a:schemeClr val="dk1"/>
              </a:buClr>
              <a:buSzPct val="25000"/>
              <a:buFont typeface="Times New Roman"/>
              <a:buNone/>
            </a:pPr>
            <a:r>
              <a:rPr lang="en-GB" sz="1900" b="0" i="0" u="none" strike="noStrike" cap="none">
                <a:solidFill>
                  <a:schemeClr val="dk1"/>
                </a:solidFill>
                <a:latin typeface="Times New Roman"/>
                <a:ea typeface="Times New Roman"/>
                <a:cs typeface="Times New Roman"/>
                <a:sym typeface="Times New Roman"/>
              </a:rPr>
              <a:t>menjalankan satu atau lebih program, menggunakan bus, clock, memori </a:t>
            </a:r>
          </a:p>
          <a:p>
            <a:pPr marL="342900" marR="0" lvl="0" indent="-342900" algn="l" rtl="0">
              <a:lnSpc>
                <a:spcPct val="100000"/>
              </a:lnSpc>
              <a:spcBef>
                <a:spcPts val="400"/>
              </a:spcBef>
              <a:spcAft>
                <a:spcPts val="0"/>
              </a:spcAft>
              <a:buClr>
                <a:schemeClr val="dk1"/>
              </a:buClr>
              <a:buSzPct val="25000"/>
              <a:buFont typeface="Times New Roman"/>
              <a:buNone/>
            </a:pPr>
            <a:r>
              <a:rPr lang="en-GB" sz="1900" b="0" i="0" u="none" strike="noStrike" cap="none">
                <a:solidFill>
                  <a:schemeClr val="dk1"/>
                </a:solidFill>
                <a:latin typeface="Times New Roman"/>
                <a:ea typeface="Times New Roman"/>
                <a:cs typeface="Times New Roman"/>
                <a:sym typeface="Times New Roman"/>
              </a:rPr>
              <a:t>bersama-sama (tightly coupled system)</a:t>
            </a:r>
          </a:p>
          <a:p>
            <a:pPr marL="342900" marR="0" lvl="0" indent="-336550" algn="l" rtl="0">
              <a:lnSpc>
                <a:spcPct val="100000"/>
              </a:lnSpc>
              <a:spcBef>
                <a:spcPts val="400"/>
              </a:spcBef>
              <a:spcAft>
                <a:spcPts val="0"/>
              </a:spcAft>
              <a:buClr>
                <a:schemeClr val="dk1"/>
              </a:buClr>
              <a:buSzPct val="100000"/>
              <a:buFont typeface="Times New Roman"/>
              <a:buAutoNum type="alphaLcPeriod"/>
            </a:pPr>
            <a:r>
              <a:rPr lang="en-GB" sz="1900" b="0" i="0" u="none" strike="noStrike" cap="none">
                <a:solidFill>
                  <a:schemeClr val="dk1"/>
                </a:solidFill>
                <a:latin typeface="Times New Roman"/>
                <a:ea typeface="Times New Roman"/>
                <a:cs typeface="Times New Roman"/>
                <a:sym typeface="Times New Roman"/>
              </a:rPr>
              <a:t>Symmetric multiprocessing :</a:t>
            </a:r>
            <a:br>
              <a:rPr lang="en-GB" sz="1900" b="0" i="0" u="none" strike="noStrike" cap="none">
                <a:solidFill>
                  <a:schemeClr val="dk1"/>
                </a:solidFill>
                <a:latin typeface="Times New Roman"/>
                <a:ea typeface="Times New Roman"/>
                <a:cs typeface="Times New Roman"/>
                <a:sym typeface="Times New Roman"/>
              </a:rPr>
            </a:br>
            <a:r>
              <a:rPr lang="en-GB" sz="1900" b="0" i="0" u="none" strike="noStrike" cap="none">
                <a:solidFill>
                  <a:schemeClr val="dk1"/>
                </a:solidFill>
                <a:latin typeface="Times New Roman"/>
                <a:ea typeface="Times New Roman"/>
                <a:cs typeface="Times New Roman"/>
                <a:sym typeface="Times New Roman"/>
              </a:rPr>
              <a:t>Tiap-tiap prosesor mempunyai sistem operasi yang sama</a:t>
            </a:r>
          </a:p>
          <a:p>
            <a:pPr marL="342900" marR="0" lvl="0" indent="-336550" algn="l" rtl="0">
              <a:lnSpc>
                <a:spcPct val="100000"/>
              </a:lnSpc>
              <a:spcBef>
                <a:spcPts val="400"/>
              </a:spcBef>
              <a:spcAft>
                <a:spcPts val="0"/>
              </a:spcAft>
              <a:buClr>
                <a:schemeClr val="dk1"/>
              </a:buClr>
              <a:buSzPct val="100000"/>
              <a:buFont typeface="Times New Roman"/>
              <a:buAutoNum type="alphaLcPeriod"/>
            </a:pPr>
            <a:r>
              <a:rPr lang="en-GB" sz="1900" b="0" i="0" u="none" strike="noStrike" cap="none">
                <a:solidFill>
                  <a:schemeClr val="dk1"/>
                </a:solidFill>
                <a:latin typeface="Times New Roman"/>
                <a:ea typeface="Times New Roman"/>
                <a:cs typeface="Times New Roman"/>
                <a:sym typeface="Times New Roman"/>
              </a:rPr>
              <a:t>Asymmetric multiprocessing :</a:t>
            </a:r>
            <a:br>
              <a:rPr lang="en-GB" sz="1900" b="0" i="0" u="none" strike="noStrike" cap="none">
                <a:solidFill>
                  <a:schemeClr val="dk1"/>
                </a:solidFill>
                <a:latin typeface="Times New Roman"/>
                <a:ea typeface="Times New Roman"/>
                <a:cs typeface="Times New Roman"/>
                <a:sym typeface="Times New Roman"/>
              </a:rPr>
            </a:br>
            <a:r>
              <a:rPr lang="en-GB" sz="1900" b="0" i="0" u="none" strike="noStrike" cap="none">
                <a:solidFill>
                  <a:schemeClr val="dk1"/>
                </a:solidFill>
                <a:latin typeface="Times New Roman"/>
                <a:ea typeface="Times New Roman"/>
                <a:cs typeface="Times New Roman"/>
                <a:sym typeface="Times New Roman"/>
              </a:rPr>
              <a:t>Satu prosesor berfungsi sebagai master prosesor (mengatur penjadwalan dan mengalokasikan kerja tiap-tiap prosesor) dan prosesor-prosesor yang lain berfungsi sebagai slave</a:t>
            </a:r>
          </a:p>
          <a:p>
            <a:pPr marL="342900" marR="0" lvl="0" indent="-342900" algn="l" rtl="0">
              <a:lnSpc>
                <a:spcPct val="100000"/>
              </a:lnSpc>
              <a:spcBef>
                <a:spcPts val="400"/>
              </a:spcBef>
              <a:spcAft>
                <a:spcPts val="0"/>
              </a:spcAft>
              <a:buClr>
                <a:schemeClr val="dk1"/>
              </a:buClr>
              <a:buSzPct val="25000"/>
              <a:buFont typeface="Times New Roman"/>
              <a:buNone/>
            </a:pPr>
            <a:r>
              <a:rPr lang="en-GB" sz="1900" b="0" i="0" u="none" strike="noStrike" cap="none">
                <a:solidFill>
                  <a:schemeClr val="dk1"/>
                </a:solidFill>
                <a:latin typeface="Times New Roman"/>
                <a:ea typeface="Times New Roman"/>
                <a:cs typeface="Times New Roman"/>
                <a:sym typeface="Times New Roman"/>
              </a:rPr>
              <a:t>Gant chart untuk contoh sebelumnya bila digunakan 2 prosesor</a:t>
            </a:r>
          </a:p>
          <a:p>
            <a:pPr marL="342900" marR="0" lvl="0" indent="-342900" algn="l" rtl="0">
              <a:lnSpc>
                <a:spcPct val="100000"/>
              </a:lnSpc>
              <a:spcBef>
                <a:spcPts val="400"/>
              </a:spcBef>
              <a:spcAft>
                <a:spcPts val="0"/>
              </a:spcAft>
              <a:buClr>
                <a:schemeClr val="dk1"/>
              </a:buClr>
              <a:buSzPct val="105263"/>
              <a:buFont typeface="Times New Roman"/>
              <a:buNone/>
            </a:pPr>
            <a:endParaRPr sz="1900" b="0" i="0" u="none">
              <a:solidFill>
                <a:schemeClr val="dk1"/>
              </a:solidFill>
              <a:latin typeface="Times New Roman"/>
              <a:ea typeface="Times New Roman"/>
              <a:cs typeface="Times New Roman"/>
              <a:sym typeface="Times New Roman"/>
            </a:endParaRPr>
          </a:p>
        </p:txBody>
      </p:sp>
      <p:pic>
        <p:nvPicPr>
          <p:cNvPr id="118" name="Shape 118"/>
          <p:cNvPicPr preferRelativeResize="0"/>
          <p:nvPr/>
        </p:nvPicPr>
        <p:blipFill rotWithShape="1">
          <a:blip r:embed="rId3">
            <a:alphaModFix/>
          </a:blip>
          <a:srcRect/>
          <a:stretch/>
        </p:blipFill>
        <p:spPr>
          <a:xfrm>
            <a:off x="1143000" y="628650"/>
            <a:ext cx="3551236" cy="632221"/>
          </a:xfrm>
          <a:prstGeom prst="rect">
            <a:avLst/>
          </a:prstGeom>
          <a:noFill/>
          <a:ln>
            <a:noFill/>
          </a:ln>
        </p:spPr>
      </p:pic>
      <p:sp>
        <p:nvSpPr>
          <p:cNvPr id="119" name="Shape 119"/>
          <p:cNvSpPr/>
          <p:nvPr/>
        </p:nvSpPr>
        <p:spPr>
          <a:xfrm>
            <a:off x="1447800" y="4171950"/>
            <a:ext cx="2665411" cy="785812"/>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On-screen Show (16:9)</PresentationFormat>
  <Paragraphs>89</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Amatic SC</vt:lpstr>
      <vt:lpstr>Times New Roman</vt:lpstr>
      <vt:lpstr>Comic Sans MS</vt:lpstr>
      <vt:lpstr>Source Code Pro</vt:lpstr>
      <vt:lpstr>beach-day</vt:lpstr>
      <vt:lpstr>Default Design</vt:lpstr>
      <vt:lpstr>Kumpulan Materi Kuliah</vt:lpstr>
      <vt:lpstr>Pendahuluan</vt:lpstr>
      <vt:lpstr>Pendahuluan</vt:lpstr>
      <vt:lpstr>PowerPoint Presentation</vt:lpstr>
      <vt:lpstr>Sejarah singkat perkembangan sistem operasi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Kumpulan Materi Kuliah</dc:title>
  <cp:lastModifiedBy>sapudy</cp:lastModifiedBy>
  <cp:revision>1</cp:revision>
  <dcterms:modified xsi:type="dcterms:W3CDTF">2017-10-27T13:33:34Z</dcterms:modified>
</cp:coreProperties>
</file>