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0907C8-0798-4060-9A06-F5EF59396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306A8C-7962-4BBF-96E6-9E60A40D8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DAAE31-D9E9-423A-BB88-F068F42D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47-67EF-42CD-912B-2B759AA9CC5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CD674E-4C0D-41F5-8DC5-67DC8EB6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DE8C89-0E6B-47A9-A11E-3A486350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49B2-8AB8-42C5-BBED-BF30A0902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2ADE6E-B739-480B-98EC-4727E011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1730FD8-564F-4764-8A89-ADDDA8FBD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4C1204-CBA1-45C3-B16D-40A733FD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47-67EF-42CD-912B-2B759AA9CC5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06313C-C753-4927-899B-F089BBC2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0D3256-1827-4304-AF87-89522A89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49B2-8AB8-42C5-BBED-BF30A0902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F755126-23FA-4BBA-A6F3-56616653D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1CBB6E5-3855-40EF-82AA-6F7C5AD28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FB788C-04D5-452F-BDDD-EDCA08BD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47-67EF-42CD-912B-2B759AA9CC5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C8DE9E-38B9-4469-B563-03E945C1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BDE400-3640-49B1-BE89-F0487036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49B2-8AB8-42C5-BBED-BF30A0902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6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28E56E-D02A-47B7-B96C-7556E05C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A8845B-E658-48F5-965C-5C450A698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93D2D1-F046-4C33-A728-FCFA098B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47-67EF-42CD-912B-2B759AA9CC5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D0F1E8-3F77-4BC2-B6EE-A5A053FE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38D85D-6D6C-4429-B87B-C35FAAEA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49B2-8AB8-42C5-BBED-BF30A0902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9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391AC1-CFDA-4D07-AFE4-6C0E3E46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2BA8569-7FD9-4EAC-8992-787CE02C4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474DEC-0D2D-4E6F-BCBA-A281016D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47-67EF-42CD-912B-2B759AA9CC5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F6AB6D-DB5E-4B56-A285-483130F9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53603F-3722-47D4-9F86-2AC1DEB5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49B2-8AB8-42C5-BBED-BF30A0902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3CD332-77D6-4B84-8FAD-0EC4898B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4729E5-F97B-4AB0-8306-75D1FC472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0986E85-617B-4E3C-A69F-57339733C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CD9F1B4-30A2-4C8C-9BCB-F4BD0D0F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47-67EF-42CD-912B-2B759AA9CC5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470D4E-8BBF-4FD1-8BAA-7494F1B3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DF31236-D1E5-4458-92C7-3532C855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49B2-8AB8-42C5-BBED-BF30A0902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9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155EC0-D00A-41A4-80A2-A67176AF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498D0B9-3E77-49B8-A773-A4B937CB6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4D6AF8B-64AF-4AE6-AA66-5FEF49B3B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E8812CD-293A-44A1-81B8-F9CB9D860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3F8FF31-281A-4C76-9599-BEDE70A8B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580190-EA8A-450D-8570-3AB77348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47-67EF-42CD-912B-2B759AA9CC5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9A09D81-09ED-4D8E-AA75-72C8FA22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D4881A1-A520-4D48-83DC-A65DF2AC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49B2-8AB8-42C5-BBED-BF30A0902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7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D23C93-BF63-45F4-A780-C8049C81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13B7196-666C-488D-A543-0518C965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47-67EF-42CD-912B-2B759AA9CC5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8A1D30E-E255-47B0-8601-B4A99895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1F5165B-6AEB-4EA6-A25E-4D50FAAC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49B2-8AB8-42C5-BBED-BF30A0902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3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B695476-D8CF-4784-80EF-0A1CB05B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47-67EF-42CD-912B-2B759AA9CC5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D4B90A0-1735-46EC-8C52-C8604CB1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A37E1BC-B0B8-4A00-A701-AEDD8659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49B2-8AB8-42C5-BBED-BF30A0902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5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F94F08-D54B-4E65-BA86-7A59EBFC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75EF83-BA7D-472F-B0AD-BF77E739D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A654BD-CF4D-4AF4-8F4C-23301FDBD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0F0378C-D893-4361-B630-1C9C4817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47-67EF-42CD-912B-2B759AA9CC5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CE97CCC-F2B2-44D0-95B1-6363C7FF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C5A1B21-15E7-40A0-860B-8400A373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49B2-8AB8-42C5-BBED-BF30A0902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0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4FD14C-DBD1-44C2-B3F8-88D0A538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99DCEEE-CE1A-4B77-A069-9D58E1544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C054185-8A8D-48A5-A12F-92BE39C03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736CE11-988A-498D-89A4-786A7F96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9F47-67EF-42CD-912B-2B759AA9CC5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E515961-EC13-427E-A319-E366FD78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A3F1770-335E-455B-B66D-9BAD1D3F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49B2-8AB8-42C5-BBED-BF30A0902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4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5CC88A4-94D9-4228-94B5-A5BA6D06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36F853F-9DDA-422C-A7B6-A6FE0E767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C993CA-FA30-492B-B454-3F53BA685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49F47-67EF-42CD-912B-2B759AA9CC5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C46E2E9-CF4D-4E9C-8C47-C78490758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4C1BAB-AA16-4620-B1D6-A434A87CD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D49B2-8AB8-42C5-BBED-BF30A0902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C64228-495D-49AE-B3E2-3EB100556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FaceBook</a:t>
            </a:r>
            <a:r>
              <a:rPr lang="en-US" dirty="0">
                <a:solidFill>
                  <a:srgbClr val="FFFFFF"/>
                </a:solidFill>
              </a:rPr>
              <a:t> -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A031B3C-AF61-40B7-9A45-B11662305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– Sarika Sudeesh</a:t>
            </a:r>
          </a:p>
        </p:txBody>
      </p:sp>
    </p:spTree>
    <p:extLst>
      <p:ext uri="{BB962C8B-B14F-4D97-AF65-F5344CB8AC3E}">
        <p14:creationId xmlns:p14="http://schemas.microsoft.com/office/powerpoint/2010/main" val="7193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5009F15-5512-4DB0-8B47-0E56D6D26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809625"/>
            <a:ext cx="109251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A995A9E-691F-42D2-87A7-313ABC49A651}"/>
              </a:ext>
            </a:extLst>
          </p:cNvPr>
          <p:cNvSpPr/>
          <p:nvPr/>
        </p:nvSpPr>
        <p:spPr>
          <a:xfrm>
            <a:off x="3762027" y="357300"/>
            <a:ext cx="46679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rgbClr val="0070C0"/>
                </a:solidFill>
                <a:effectLst/>
              </a:rPr>
              <a:t>Age </a:t>
            </a:r>
            <a:r>
              <a:rPr lang="en-US" sz="2400" b="1" cap="none" spc="0" dirty="0">
                <a:ln/>
                <a:solidFill>
                  <a:srgbClr val="0070C0"/>
                </a:solidFill>
                <a:effectLst/>
              </a:rPr>
              <a:t>vs</a:t>
            </a:r>
            <a:r>
              <a:rPr lang="en-US" sz="3200" b="1" cap="none" spc="0" dirty="0">
                <a:ln/>
                <a:solidFill>
                  <a:srgbClr val="0070C0"/>
                </a:solidFill>
                <a:effectLst/>
              </a:rPr>
              <a:t> Gender </a:t>
            </a:r>
            <a:r>
              <a:rPr lang="en-US" sz="3200" b="1" cap="none" spc="0" dirty="0" smtClean="0">
                <a:ln/>
                <a:solidFill>
                  <a:srgbClr val="0070C0"/>
                </a:solidFill>
                <a:effectLst/>
              </a:rPr>
              <a:t>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CBA6E5A-34C6-4182-A6E5-6132CC5BB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1" y="3286930"/>
            <a:ext cx="4138613" cy="277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3C38FF-B3B3-4FB6-9B7B-6E8DEDB09AD5}"/>
              </a:ext>
            </a:extLst>
          </p:cNvPr>
          <p:cNvSpPr txBox="1"/>
          <p:nvPr/>
        </p:nvSpPr>
        <p:spPr>
          <a:xfrm>
            <a:off x="5286375" y="2867025"/>
            <a:ext cx="5657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Male users are more, </a:t>
            </a:r>
            <a:r>
              <a:rPr lang="en-US" dirty="0" smtClean="0">
                <a:solidFill>
                  <a:srgbClr val="0070C0"/>
                </a:solidFill>
              </a:rPr>
              <a:t>as compared </a:t>
            </a:r>
            <a:r>
              <a:rPr lang="en-US" dirty="0">
                <a:solidFill>
                  <a:srgbClr val="0070C0"/>
                </a:solidFill>
              </a:rPr>
              <a:t>to female users, across most age categories.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Female users are slightly more than male users, between age group 40 to 80.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For both genders, more </a:t>
            </a:r>
            <a:r>
              <a:rPr lang="en-US" dirty="0">
                <a:solidFill>
                  <a:srgbClr val="0070C0"/>
                </a:solidFill>
              </a:rPr>
              <a:t>numbers of users </a:t>
            </a:r>
            <a:r>
              <a:rPr lang="en-US" dirty="0" smtClean="0">
                <a:solidFill>
                  <a:srgbClr val="0070C0"/>
                </a:solidFill>
              </a:rPr>
              <a:t> are registered </a:t>
            </a:r>
            <a:r>
              <a:rPr lang="en-US" dirty="0" smtClean="0">
                <a:solidFill>
                  <a:srgbClr val="0070C0"/>
                </a:solidFill>
              </a:rPr>
              <a:t>in </a:t>
            </a:r>
            <a:r>
              <a:rPr lang="en-US" dirty="0" smtClean="0">
                <a:solidFill>
                  <a:srgbClr val="0070C0"/>
                </a:solidFill>
              </a:rPr>
              <a:t>age </a:t>
            </a:r>
            <a:r>
              <a:rPr lang="en-US" dirty="0">
                <a:solidFill>
                  <a:srgbClr val="0070C0"/>
                </a:solidFill>
              </a:rPr>
              <a:t>group, close to </a:t>
            </a:r>
            <a:r>
              <a:rPr lang="en-US" dirty="0" smtClean="0">
                <a:solidFill>
                  <a:srgbClr val="0070C0"/>
                </a:solidFill>
              </a:rPr>
              <a:t>20.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Minimum age of a registered user is 13.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Maximum age of a registered user is 113.</a:t>
            </a:r>
          </a:p>
        </p:txBody>
      </p:sp>
    </p:spTree>
    <p:extLst>
      <p:ext uri="{BB962C8B-B14F-4D97-AF65-F5344CB8AC3E}">
        <p14:creationId xmlns:p14="http://schemas.microsoft.com/office/powerpoint/2010/main" val="14422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A995A9E-691F-42D2-87A7-313ABC49A651}"/>
              </a:ext>
            </a:extLst>
          </p:cNvPr>
          <p:cNvSpPr/>
          <p:nvPr/>
        </p:nvSpPr>
        <p:spPr>
          <a:xfrm>
            <a:off x="4549648" y="357300"/>
            <a:ext cx="30927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rgbClr val="0070C0"/>
                </a:solidFill>
                <a:effectLst/>
              </a:rPr>
              <a:t>User Distribution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731D4872-88FC-4F5C-825E-C43E3D1E1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694" y="1118738"/>
            <a:ext cx="4966856" cy="310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="" xmlns:a16="http://schemas.microsoft.com/office/drawing/2014/main" id="{D4D8035F-36C6-41AB-AE54-D4E49448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128713"/>
            <a:ext cx="4581525" cy="309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0CB82F4-0507-4544-B5B0-B5DB1FF2BA5C}"/>
              </a:ext>
            </a:extLst>
          </p:cNvPr>
          <p:cNvSpPr txBox="1"/>
          <p:nvPr/>
        </p:nvSpPr>
        <p:spPr>
          <a:xfrm>
            <a:off x="923925" y="4629150"/>
            <a:ext cx="10220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70C0"/>
                </a:solidFill>
              </a:rPr>
              <a:t>Plot A shows the top 10 user ages and their counts.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70C0"/>
                </a:solidFill>
              </a:rPr>
              <a:t>More users are of age 18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0070C0"/>
                </a:solidFill>
              </a:rPr>
              <a:t>Plot B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is the graph of male and female registered users versus the month of their birth date.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70C0"/>
                </a:solidFill>
              </a:rPr>
              <a:t>One interesting fact can be inferred from </a:t>
            </a:r>
            <a:r>
              <a:rPr lang="en-US" sz="1600" dirty="0" smtClean="0">
                <a:solidFill>
                  <a:srgbClr val="0070C0"/>
                </a:solidFill>
              </a:rPr>
              <a:t>Plot B is, more </a:t>
            </a:r>
            <a:r>
              <a:rPr lang="en-US" sz="1600" dirty="0" smtClean="0">
                <a:solidFill>
                  <a:srgbClr val="0070C0"/>
                </a:solidFill>
              </a:rPr>
              <a:t>users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registered  January as their birth month </a:t>
            </a:r>
            <a:r>
              <a:rPr lang="en-US" sz="1600" dirty="0">
                <a:solidFill>
                  <a:srgbClr val="0070C0"/>
                </a:solidFill>
              </a:rPr>
              <a:t>and then counts for other months are fairly the same.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3FDD44F-5FB7-42BE-9AC2-AD34B791C75C}"/>
              </a:ext>
            </a:extLst>
          </p:cNvPr>
          <p:cNvSpPr txBox="1"/>
          <p:nvPr/>
        </p:nvSpPr>
        <p:spPr>
          <a:xfrm>
            <a:off x="3105150" y="4141989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Plot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D16F817-3957-4B0D-86F0-9E7522E430B5}"/>
              </a:ext>
            </a:extLst>
          </p:cNvPr>
          <p:cNvSpPr txBox="1"/>
          <p:nvPr/>
        </p:nvSpPr>
        <p:spPr>
          <a:xfrm>
            <a:off x="8677275" y="4141989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Plot B</a:t>
            </a:r>
          </a:p>
        </p:txBody>
      </p:sp>
    </p:spTree>
    <p:extLst>
      <p:ext uri="{BB962C8B-B14F-4D97-AF65-F5344CB8AC3E}">
        <p14:creationId xmlns:p14="http://schemas.microsoft.com/office/powerpoint/2010/main" val="73955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A995A9E-691F-42D2-87A7-313ABC49A651}"/>
              </a:ext>
            </a:extLst>
          </p:cNvPr>
          <p:cNvSpPr/>
          <p:nvPr/>
        </p:nvSpPr>
        <p:spPr>
          <a:xfrm>
            <a:off x="5124519" y="357300"/>
            <a:ext cx="19429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rgbClr val="0070C0"/>
                </a:solidFill>
                <a:effectLst/>
              </a:rPr>
              <a:t>Popularity</a:t>
            </a:r>
          </a:p>
        </p:txBody>
      </p:sp>
      <p:pic>
        <p:nvPicPr>
          <p:cNvPr id="1035" name="Picture 11">
            <a:extLst>
              <a:ext uri="{FF2B5EF4-FFF2-40B4-BE49-F238E27FC236}">
                <a16:creationId xmlns="" xmlns:a16="http://schemas.microsoft.com/office/drawing/2014/main" id="{66315E5B-CB2B-481D-B9DB-3DC667E85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02" y="942075"/>
            <a:ext cx="5172773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="" xmlns:a16="http://schemas.microsoft.com/office/drawing/2014/main" id="{BE2F2201-92F7-43A0-99CC-B92FAE40C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942074"/>
            <a:ext cx="4610798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flipH="1">
            <a:off x="636675" y="4489123"/>
            <a:ext cx="10944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2060"/>
                </a:solidFill>
              </a:rPr>
              <a:t>Popularity – </a:t>
            </a:r>
            <a:r>
              <a:rPr lang="en-US" dirty="0" smtClean="0">
                <a:solidFill>
                  <a:srgbClr val="002060"/>
                </a:solidFill>
              </a:rPr>
              <a:t>can be measured by the number of friends the user have.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Female users have maximum friends and also they have the higher average friend count when compared to male users.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Age 30-50 there is a steep decline in  friends count among female users.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Age </a:t>
            </a:r>
            <a:r>
              <a:rPr lang="en-US" dirty="0" smtClean="0">
                <a:solidFill>
                  <a:srgbClr val="002060"/>
                </a:solidFill>
              </a:rPr>
              <a:t>50-60 </a:t>
            </a:r>
            <a:r>
              <a:rPr lang="en-US" dirty="0">
                <a:solidFill>
                  <a:srgbClr val="002060"/>
                </a:solidFill>
              </a:rPr>
              <a:t>there is a steep decline in  friends count among </a:t>
            </a:r>
            <a:r>
              <a:rPr lang="en-US" dirty="0" smtClean="0">
                <a:solidFill>
                  <a:srgbClr val="002060"/>
                </a:solidFill>
              </a:rPr>
              <a:t>male users.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1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>
            <a:extLst>
              <a:ext uri="{FF2B5EF4-FFF2-40B4-BE49-F238E27FC236}">
                <a16:creationId xmlns="" xmlns:a16="http://schemas.microsoft.com/office/drawing/2014/main" id="{11517507-F80A-4799-83DF-6D87B8F2B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4" y="1236293"/>
            <a:ext cx="4969702" cy="328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E9A6716-57D8-4312-9289-DF80B66C25F4}"/>
              </a:ext>
            </a:extLst>
          </p:cNvPr>
          <p:cNvSpPr/>
          <p:nvPr/>
        </p:nvSpPr>
        <p:spPr>
          <a:xfrm>
            <a:off x="5356058" y="357300"/>
            <a:ext cx="14798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rgbClr val="0070C0"/>
                </a:solidFill>
                <a:effectLst/>
              </a:rPr>
              <a:t>Activity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5719889-8180-43CF-8E19-B4E6FB90741F}"/>
              </a:ext>
            </a:extLst>
          </p:cNvPr>
          <p:cNvSpPr txBox="1"/>
          <p:nvPr/>
        </p:nvSpPr>
        <p:spPr>
          <a:xfrm>
            <a:off x="5356058" y="1485900"/>
            <a:ext cx="683594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</a:rPr>
              <a:t>Activity </a:t>
            </a:r>
            <a:r>
              <a:rPr lang="en-US" dirty="0">
                <a:solidFill>
                  <a:srgbClr val="002060"/>
                </a:solidFill>
              </a:rPr>
              <a:t>– is measured by the number of likes given by the users.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This plot shows the relation between user age groups and the average likes given by users, from different age group.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Even </a:t>
            </a:r>
            <a:r>
              <a:rPr lang="en-US" dirty="0">
                <a:solidFill>
                  <a:srgbClr val="002060"/>
                </a:solidFill>
              </a:rPr>
              <a:t>though female user counts are lesser than male users </a:t>
            </a:r>
            <a:r>
              <a:rPr lang="en-US" dirty="0" smtClean="0">
                <a:solidFill>
                  <a:srgbClr val="002060"/>
                </a:solidFill>
              </a:rPr>
              <a:t>,they </a:t>
            </a:r>
            <a:r>
              <a:rPr lang="en-US" dirty="0">
                <a:solidFill>
                  <a:srgbClr val="002060"/>
                </a:solidFill>
              </a:rPr>
              <a:t>are more active in FB. They give more likes than their male counterpart.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Girls of age group 20 are more active in FB. They give more likes across users of other age groups.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7AD23398-51B6-492F-B565-D87780A5B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1145"/>
            <a:ext cx="5912285" cy="568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1AB4C8B-C702-488F-AD78-3C9CEDED8655}"/>
              </a:ext>
            </a:extLst>
          </p:cNvPr>
          <p:cNvSpPr/>
          <p:nvPr/>
        </p:nvSpPr>
        <p:spPr>
          <a:xfrm>
            <a:off x="5045170" y="357300"/>
            <a:ext cx="21016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rgbClr val="0070C0"/>
                </a:solidFill>
              </a:rPr>
              <a:t>Technology</a:t>
            </a:r>
            <a:endParaRPr lang="en-US" sz="3200" b="1" cap="none" spc="0" dirty="0">
              <a:ln/>
              <a:solidFill>
                <a:srgbClr val="0070C0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15189" y="1442434"/>
            <a:ext cx="65776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The donut chart depicts, how user logs in to </a:t>
            </a:r>
            <a:r>
              <a:rPr lang="en-US" dirty="0" smtClean="0">
                <a:solidFill>
                  <a:srgbClr val="002060"/>
                </a:solidFill>
              </a:rPr>
              <a:t>their FB </a:t>
            </a:r>
            <a:r>
              <a:rPr lang="en-US" dirty="0" smtClean="0">
                <a:solidFill>
                  <a:srgbClr val="002060"/>
                </a:solidFill>
              </a:rPr>
              <a:t>application and provides ‘likes’.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Both male and female FB users access the FB application, more, thru Facebook mobile app.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However we have considerable number of </a:t>
            </a:r>
            <a:r>
              <a:rPr lang="en-US" dirty="0" smtClean="0">
                <a:solidFill>
                  <a:srgbClr val="002060"/>
                </a:solidFill>
              </a:rPr>
              <a:t>users, </a:t>
            </a:r>
            <a:r>
              <a:rPr lang="en-US" dirty="0" smtClean="0">
                <a:solidFill>
                  <a:srgbClr val="002060"/>
                </a:solidFill>
              </a:rPr>
              <a:t>who access the application using desktop, which we cannot ignore.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If we keep monitoring this data point, over a period of time, we can conclude </a:t>
            </a:r>
            <a:r>
              <a:rPr lang="en-US" dirty="0" smtClean="0">
                <a:solidFill>
                  <a:srgbClr val="002060"/>
                </a:solidFill>
              </a:rPr>
              <a:t>whether </a:t>
            </a:r>
            <a:r>
              <a:rPr lang="en-US" dirty="0" smtClean="0">
                <a:solidFill>
                  <a:srgbClr val="002060"/>
                </a:solidFill>
              </a:rPr>
              <a:t>users </a:t>
            </a:r>
            <a:r>
              <a:rPr lang="en-US" dirty="0" smtClean="0">
                <a:solidFill>
                  <a:srgbClr val="002060"/>
                </a:solidFill>
              </a:rPr>
              <a:t>are migrating towards mobile technology or not and we can target these users with more mobile contents.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70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4CBCD0C-4B8B-4EEF-A039-C3E74A9A6ABC}"/>
              </a:ext>
            </a:extLst>
          </p:cNvPr>
          <p:cNvSpPr txBox="1"/>
          <p:nvPr/>
        </p:nvSpPr>
        <p:spPr>
          <a:xfrm>
            <a:off x="2419350" y="2495550"/>
            <a:ext cx="6787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802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397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Wingdings</vt:lpstr>
      <vt:lpstr>Office Theme</vt:lpstr>
      <vt:lpstr>FaceBook - 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- EDA</dc:title>
  <dc:creator>Sukumaran, Sudeesh</dc:creator>
  <cp:lastModifiedBy>Sarika</cp:lastModifiedBy>
  <cp:revision>32</cp:revision>
  <dcterms:created xsi:type="dcterms:W3CDTF">2019-07-19T16:12:45Z</dcterms:created>
  <dcterms:modified xsi:type="dcterms:W3CDTF">2019-07-20T20:10:32Z</dcterms:modified>
</cp:coreProperties>
</file>