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&lt;Agenda&gt;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242936" y="1692000"/>
            <a:ext cx="8656648" cy="3831820"/>
          </a:xfrm>
          <a:prstGeom prst="rect">
            <a:avLst/>
          </a:prstGeom>
        </p:spPr>
        <p:txBody>
          <a:bodyPr/>
          <a:lstStyle>
            <a:lvl1pPr marL="0" indent="0" defTabSz="816336">
              <a:lnSpc>
                <a:spcPct val="100000"/>
              </a:lnSpc>
              <a:spcBef>
                <a:spcPts val="900"/>
              </a:spcBef>
              <a:buSzTx/>
              <a:buFontTx/>
              <a:buNone/>
              <a:defRPr sz="1400"/>
            </a:lvl1pPr>
            <a:lvl2pPr marL="145341" indent="-145341" defTabSz="816336">
              <a:lnSpc>
                <a:spcPct val="100000"/>
              </a:lnSpc>
              <a:spcBef>
                <a:spcPts val="900"/>
              </a:spcBef>
              <a:buFontTx/>
              <a:defRPr sz="1400"/>
            </a:lvl2pPr>
            <a:lvl3pPr marL="280265" indent="-144847" defTabSz="816336">
              <a:lnSpc>
                <a:spcPct val="100000"/>
              </a:lnSpc>
              <a:spcBef>
                <a:spcPts val="900"/>
              </a:spcBef>
              <a:buFontTx/>
              <a:buChar char="–"/>
              <a:defRPr sz="1400"/>
            </a:lvl3pPr>
            <a:lvl4pPr marL="427372" indent="-157453" defTabSz="816336">
              <a:lnSpc>
                <a:spcPct val="100000"/>
              </a:lnSpc>
              <a:spcBef>
                <a:spcPts val="900"/>
              </a:spcBef>
              <a:buFontTx/>
              <a:buChar char="o"/>
              <a:defRPr sz="1400"/>
            </a:lvl4pPr>
          </a:lstStyle>
          <a:p>
            <a:pPr/>
            <a:r>
              <a:t>Agenda Item/Divider Headline</a:t>
            </a:r>
          </a:p>
          <a:p>
            <a:pPr lvl="1"/>
            <a:r>
              <a:t>Details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29149" y="1681163"/>
            <a:ext cx="388739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8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291328" y="6429693"/>
            <a:ext cx="224023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learn-automation.com/" TargetMode="External"/><Relationship Id="rId3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keshotwani@learn-automation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en.wikipedia.org/wiki/Tom_Preston-Werner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EADM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 idx="4294967295"/>
          </p:nvPr>
        </p:nvSpPr>
        <p:spPr>
          <a:xfrm>
            <a:off x="872330" y="1196180"/>
            <a:ext cx="7886701" cy="1325564"/>
          </a:xfrm>
          <a:prstGeom prst="rect">
            <a:avLst/>
          </a:prstGeom>
        </p:spPr>
        <p:txBody>
          <a:bodyPr/>
          <a:lstStyle/>
          <a:p>
            <a:pPr defTabSz="514350">
              <a:defRPr sz="2250"/>
            </a:pPr>
            <a:r>
              <a:t>				Class 17</a:t>
            </a:r>
          </a:p>
          <a:p>
            <a:pPr defTabSz="514350">
              <a:defRPr sz="2250"/>
            </a:pPr>
            <a:r>
              <a:t>		</a:t>
            </a:r>
            <a:br/>
            <a:r>
              <a:t>		Time:8:30 AM IST to 10:30 AM IST</a:t>
            </a:r>
            <a:br/>
          </a:p>
        </p:txBody>
      </p:sp>
      <p:sp>
        <p:nvSpPr>
          <p:cNvPr id="122" name="Shape 122"/>
          <p:cNvSpPr/>
          <p:nvPr>
            <p:ph type="body" sz="quarter" idx="4294967295"/>
          </p:nvPr>
        </p:nvSpPr>
        <p:spPr>
          <a:xfrm>
            <a:off x="3276600" y="3124200"/>
            <a:ext cx="4191000" cy="2057400"/>
          </a:xfrm>
          <a:prstGeom prst="rect">
            <a:avLst/>
          </a:prstGeom>
        </p:spPr>
        <p:txBody>
          <a:bodyPr/>
          <a:lstStyle/>
          <a:p>
            <a:pPr marL="0" indent="0" defTabSz="630936">
              <a:lnSpc>
                <a:spcPct val="72000"/>
              </a:lnSpc>
              <a:spcBef>
                <a:spcPts val="600"/>
              </a:spcBef>
              <a:buSzTx/>
              <a:buNone/>
              <a:defRPr sz="2944"/>
            </a:pPr>
          </a:p>
          <a:p>
            <a:pPr marL="0" indent="0" defTabSz="630936">
              <a:lnSpc>
                <a:spcPct val="72000"/>
              </a:lnSpc>
              <a:spcBef>
                <a:spcPts val="600"/>
              </a:spcBef>
              <a:buSzTx/>
              <a:buNone/>
              <a:defRPr sz="2944"/>
            </a:pPr>
          </a:p>
          <a:p>
            <a:pPr marL="0" indent="0" defTabSz="630936">
              <a:lnSpc>
                <a:spcPct val="72000"/>
              </a:lnSpc>
              <a:spcBef>
                <a:spcPts val="600"/>
              </a:spcBef>
              <a:buSzTx/>
              <a:buNone/>
              <a:defRPr sz="2944"/>
            </a:pPr>
          </a:p>
          <a:p>
            <a:pPr marL="0" indent="0" defTabSz="630936">
              <a:lnSpc>
                <a:spcPct val="72000"/>
              </a:lnSpc>
              <a:spcBef>
                <a:spcPts val="600"/>
              </a:spcBef>
              <a:buSzTx/>
              <a:buNone/>
              <a:defRPr sz="2024"/>
            </a:pPr>
            <a:r>
              <a:t>Mukesh Otwani</a:t>
            </a:r>
            <a:endParaRPr sz="2944"/>
          </a:p>
          <a:p>
            <a:pPr marL="0" indent="0" defTabSz="630936">
              <a:lnSpc>
                <a:spcPct val="72000"/>
              </a:lnSpc>
              <a:spcBef>
                <a:spcPts val="600"/>
              </a:spcBef>
              <a:buSzTx/>
              <a:buNone/>
              <a:defRPr sz="2024">
                <a:solidFill>
                  <a:srgbClr val="FF0000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http://www.learn-automation.com</a:t>
            </a:r>
          </a:p>
        </p:txBody>
      </p:sp>
      <p:pic>
        <p:nvPicPr>
          <p:cNvPr id="123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3136900"/>
            <a:ext cx="2492639" cy="2255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Cron Pattern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599153" y="1905000"/>
            <a:ext cx="7886701" cy="4351338"/>
          </a:xfrm>
          <a:prstGeom prst="rect">
            <a:avLst/>
          </a:prstGeom>
        </p:spPr>
        <p:txBody>
          <a:bodyPr/>
          <a:lstStyle/>
          <a:p>
            <a:pPr/>
            <a:r>
              <a:t>Cron is time based job scheduler</a:t>
            </a:r>
          </a:p>
        </p:txBody>
      </p:sp>
      <p:pic>
        <p:nvPicPr>
          <p:cNvPr id="15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293" y="2590800"/>
            <a:ext cx="7866058" cy="2252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0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1" y="2057400"/>
            <a:ext cx="8229597" cy="251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t>                          Thank you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☺</a:t>
            </a:r>
            <a:r>
              <a:t> </a:t>
            </a:r>
          </a:p>
          <a:p>
            <a:pPr marL="0" indent="0">
              <a:buSzTx/>
              <a:buNone/>
              <a:defRPr sz="3200"/>
            </a:pPr>
            <a:r>
              <a:t> </a:t>
            </a:r>
          </a:p>
          <a:p>
            <a:pPr marL="0" indent="0">
              <a:buSzTx/>
              <a:buNone/>
              <a:defRPr sz="32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mukeshotwani@learn-automation.com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1524000" y="609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High Level Agenda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457200" y="21336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 marL="342900" indent="-342900">
              <a:spcBef>
                <a:spcPts val="300"/>
              </a:spcBef>
              <a:defRPr sz="2400"/>
            </a:pPr>
            <a:r>
              <a:t>What is Jenkins</a:t>
            </a:r>
            <a:endParaRPr sz="1800"/>
          </a:p>
          <a:p>
            <a:pPr lvl="1" marL="342900" indent="-342900">
              <a:spcBef>
                <a:spcPts val="300"/>
              </a:spcBef>
              <a:defRPr sz="2400"/>
            </a:pPr>
            <a:r>
              <a:t>How to download Jenkins</a:t>
            </a:r>
            <a:endParaRPr sz="1800"/>
          </a:p>
          <a:p>
            <a:pPr lvl="1" marL="342900" indent="-342900">
              <a:spcBef>
                <a:spcPts val="300"/>
              </a:spcBef>
              <a:defRPr sz="2400"/>
            </a:pPr>
            <a:r>
              <a:t>How to configure jenkins to run test from local machine</a:t>
            </a:r>
            <a:endParaRPr sz="1800"/>
          </a:p>
          <a:p>
            <a:pPr lvl="1" marL="342900" indent="-342900">
              <a:spcBef>
                <a:spcPts val="300"/>
              </a:spcBef>
              <a:defRPr sz="2400"/>
            </a:pPr>
            <a:r>
              <a:t>What is GIT</a:t>
            </a:r>
            <a:endParaRPr sz="1800"/>
          </a:p>
          <a:p>
            <a:pPr lvl="1" marL="342900" indent="-342900">
              <a:spcBef>
                <a:spcPts val="300"/>
              </a:spcBef>
              <a:defRPr sz="2400"/>
            </a:pPr>
            <a:r>
              <a:t>What is GITHUB</a:t>
            </a:r>
            <a:endParaRPr sz="1800"/>
          </a:p>
          <a:p>
            <a:pPr lvl="1" marL="342900" indent="-342900">
              <a:spcBef>
                <a:spcPts val="300"/>
              </a:spcBef>
              <a:defRPr sz="2400"/>
            </a:pPr>
            <a:r>
              <a:t>Upload complete framework on GITHUB</a:t>
            </a:r>
            <a:endParaRPr sz="1800"/>
          </a:p>
          <a:p>
            <a:pPr lvl="1" marL="342900" indent="-342900">
              <a:spcBef>
                <a:spcPts val="300"/>
              </a:spcBef>
              <a:defRPr sz="2400"/>
            </a:pPr>
            <a:r>
              <a:t>Execution of test from Jenkins and GITHUB</a:t>
            </a:r>
            <a:endParaRPr sz="1800"/>
          </a:p>
          <a:p>
            <a:pPr lvl="1" marL="342900" indent="-342900">
              <a:spcBef>
                <a:spcPts val="300"/>
              </a:spcBef>
              <a:defRPr sz="2400"/>
            </a:pPr>
            <a:r>
              <a:t>Cron pattern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600"/>
            </a:pPr>
          </a:p>
          <a:p>
            <a:pPr>
              <a:lnSpc>
                <a:spcPct val="81000"/>
              </a:lnSpc>
              <a:defRPr sz="2400"/>
            </a:pPr>
            <a:r>
              <a:t>Open source CI Tool- Continuous Integration tool.</a:t>
            </a:r>
            <a:endParaRPr sz="1900"/>
          </a:p>
          <a:p>
            <a:pPr>
              <a:lnSpc>
                <a:spcPct val="81000"/>
              </a:lnSpc>
              <a:defRPr sz="2600"/>
            </a:pPr>
          </a:p>
          <a:p>
            <a:pPr>
              <a:lnSpc>
                <a:spcPct val="81000"/>
              </a:lnSpc>
              <a:defRPr sz="2400"/>
            </a:pPr>
            <a:r>
              <a:t>Installation: Jenkins is easy to install either using direct installation file (exe) or war file to deploy using application server.</a:t>
            </a:r>
            <a:endParaRPr sz="1900"/>
          </a:p>
          <a:p>
            <a:pPr>
              <a:lnSpc>
                <a:spcPct val="81000"/>
              </a:lnSpc>
              <a:defRPr sz="2600"/>
            </a:pPr>
          </a:p>
          <a:p>
            <a:pPr>
              <a:lnSpc>
                <a:spcPct val="81000"/>
              </a:lnSpc>
              <a:defRPr sz="2400"/>
            </a:pPr>
            <a:r>
              <a:t>Email integration: Jenkins can be configured to email the content of the status of the build.</a:t>
            </a:r>
            <a:endParaRPr sz="1900"/>
          </a:p>
          <a:p>
            <a:pPr>
              <a:lnSpc>
                <a:spcPct val="81000"/>
              </a:lnSpc>
              <a:defRPr sz="2600"/>
            </a:pPr>
          </a:p>
          <a:p>
            <a:pPr>
              <a:lnSpc>
                <a:spcPct val="81000"/>
              </a:lnSpc>
              <a:defRPr sz="2400"/>
            </a:pPr>
            <a:r>
              <a:t>Easy Configuration: To configure various tasks on Jenkins is easy.</a:t>
            </a:r>
          </a:p>
        </p:txBody>
      </p:sp>
      <p:pic>
        <p:nvPicPr>
          <p:cNvPr id="13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1400" y="289056"/>
            <a:ext cx="2527300" cy="1536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buFont typeface="Wingdings"/>
              <a:buChar char="➢"/>
              <a:defRPr sz="3600"/>
            </a:pPr>
          </a:p>
          <a:p>
            <a:pPr>
              <a:lnSpc>
                <a:spcPct val="72000"/>
              </a:lnSpc>
              <a:defRPr sz="2300"/>
            </a:pPr>
            <a:r>
              <a:t>TestNG test: Jenkins can be configured to run the automation test build on TestNG after each build of SVN.</a:t>
            </a:r>
            <a:endParaRPr sz="1400"/>
          </a:p>
          <a:p>
            <a:pPr>
              <a:lnSpc>
                <a:spcPct val="72000"/>
              </a:lnSpc>
              <a:defRPr sz="3400"/>
            </a:pPr>
          </a:p>
          <a:p>
            <a:pPr>
              <a:lnSpc>
                <a:spcPct val="72000"/>
              </a:lnSpc>
              <a:defRPr sz="2300"/>
            </a:pPr>
            <a:r>
              <a:t>Jenkins can schedule your tests to run at specific time.</a:t>
            </a:r>
            <a:endParaRPr sz="1400"/>
          </a:p>
          <a:p>
            <a:pPr>
              <a:lnSpc>
                <a:spcPct val="72000"/>
              </a:lnSpc>
              <a:defRPr sz="3400"/>
            </a:pPr>
          </a:p>
          <a:p>
            <a:pPr>
              <a:lnSpc>
                <a:spcPct val="72000"/>
              </a:lnSpc>
              <a:defRPr sz="2300"/>
            </a:pPr>
            <a:r>
              <a:t>Plugins: 3</a:t>
            </a:r>
            <a:r>
              <a:rPr baseline="30000"/>
              <a:t>rd</a:t>
            </a:r>
            <a:r>
              <a:t> party plugin can be configured in Jenkins to use features and additional functionality.</a:t>
            </a:r>
            <a:endParaRPr sz="1400"/>
          </a:p>
          <a:p>
            <a:pPr>
              <a:lnSpc>
                <a:spcPct val="72000"/>
              </a:lnSpc>
              <a:defRPr sz="3400"/>
            </a:pPr>
          </a:p>
          <a:p>
            <a:pPr>
              <a:lnSpc>
                <a:spcPct val="72000"/>
              </a:lnSpc>
              <a:defRPr sz="2300"/>
            </a:pPr>
            <a:r>
              <a:t>Permanent links: Jenkins provides direct links to the latest build or failed build that can be used for easy communication</a:t>
            </a:r>
          </a:p>
        </p:txBody>
      </p:sp>
      <p:pic>
        <p:nvPicPr>
          <p:cNvPr id="13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1400" y="289056"/>
            <a:ext cx="2527300" cy="1536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It is cross-platform and can be used on Windows, Linux, Mac OS and Solaris environments. Jenkins is written in Java. </a:t>
            </a:r>
          </a:p>
        </p:txBody>
      </p:sp>
      <p:pic>
        <p:nvPicPr>
          <p:cNvPr id="13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1400" y="289056"/>
            <a:ext cx="2527300" cy="1536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 sz="3000"/>
            </a:pPr>
            <a:r>
              <a:t>Install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Java </a:t>
            </a:r>
            <a:r>
              <a:t>–</a:t>
            </a:r>
            <a:r>
              <a:t>jar jenkins.war</a:t>
            </a:r>
          </a:p>
          <a:p>
            <a:pPr marL="0" indent="0">
              <a:buSzTx/>
              <a:buNone/>
            </a:pPr>
          </a:p>
          <a:p>
            <a:pPr marL="0" indent="0" algn="ctr">
              <a:buSzTx/>
              <a:buNone/>
              <a:defRPr b="1" sz="3000"/>
            </a:pPr>
            <a:r>
              <a:t>Configuration</a:t>
            </a:r>
          </a:p>
          <a:p>
            <a:pPr marL="0" indent="0">
              <a:buSzTx/>
              <a:buNone/>
            </a:pPr>
            <a:r>
              <a:t>Step 1- Set JAVA</a:t>
            </a:r>
          </a:p>
          <a:p>
            <a:pPr marL="0" indent="0">
              <a:buSzTx/>
              <a:buNone/>
            </a:pPr>
            <a:r>
              <a:t>Step 2- Set MAVEN</a:t>
            </a:r>
          </a:p>
          <a:p>
            <a:pPr marL="0" indent="0">
              <a:buSzTx/>
              <a:buNone/>
            </a:pPr>
            <a:r>
              <a:t>Step 3- Set Git</a:t>
            </a:r>
          </a:p>
          <a:p>
            <a:pPr marL="0" indent="0">
              <a:buSzTx/>
              <a:buNone/>
            </a:pPr>
            <a:r>
              <a:t>Step 4- Set Email configuration</a:t>
            </a:r>
          </a:p>
          <a:p>
            <a:pPr marL="0" indent="0">
              <a:buSzTx/>
              <a:buNone/>
            </a:pPr>
            <a:r>
              <a:t>Step 5- Create Build</a:t>
            </a:r>
          </a:p>
        </p:txBody>
      </p:sp>
      <p:pic>
        <p:nvPicPr>
          <p:cNvPr id="14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1400" y="289056"/>
            <a:ext cx="2527300" cy="1536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Git is a mature, actively maintained open source project originally developed in 2005 by Linus Torvalds,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GIT is  Version control System for tracking changes in computer files. 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It helps in coordinating work on those files among multiple people. 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It is primarily used for Software development.</a:t>
            </a:r>
          </a:p>
        </p:txBody>
      </p:sp>
      <p:pic>
        <p:nvPicPr>
          <p:cNvPr id="146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5736" y="265078"/>
            <a:ext cx="3197264" cy="1335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207526"/>
            <a:ext cx="3790950" cy="164076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838200" y="2209799"/>
            <a:ext cx="7391400" cy="428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b="1" sz="2600"/>
            </a:pPr>
            <a:r>
              <a:t>GitHub</a:t>
            </a:r>
            <a:r>
              <a:rPr b="0"/>
              <a:t> is a web-based GIT</a:t>
            </a:r>
            <a:endParaRPr b="0"/>
          </a:p>
          <a:p>
            <a:pPr marL="457200" indent="-457200">
              <a:buSzPct val="100000"/>
              <a:buFont typeface="Arial"/>
              <a:buChar char="•"/>
              <a:defRPr sz="2600"/>
            </a:pPr>
          </a:p>
          <a:p>
            <a:pPr marL="457200" indent="-457200">
              <a:buSzPct val="100000"/>
              <a:buFont typeface="Arial"/>
              <a:buChar char="•"/>
              <a:defRPr sz="2600"/>
            </a:pPr>
            <a:r>
              <a:t>The site was launched in April 2008 by 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Tom Preston-Werner </a:t>
            </a:r>
          </a:p>
          <a:p>
            <a:pPr marL="457200" indent="-457200">
              <a:buSzPct val="100000"/>
              <a:buFont typeface="Arial"/>
              <a:buChar char="•"/>
              <a:defRPr sz="2600"/>
            </a:pPr>
          </a:p>
          <a:p>
            <a:pPr marL="457200" indent="-457200">
              <a:buSzPct val="100000"/>
              <a:buFont typeface="Arial"/>
              <a:buChar char="•"/>
              <a:defRPr sz="2600"/>
            </a:pPr>
            <a:r>
              <a:t>GitHub is mostly used for code. </a:t>
            </a:r>
          </a:p>
          <a:p>
            <a:pPr marL="457200" indent="-457200">
              <a:buSzPct val="100000"/>
              <a:buFont typeface="Arial"/>
              <a:buChar char="•"/>
              <a:defRPr sz="2600"/>
            </a:pPr>
          </a:p>
          <a:p>
            <a:pPr marL="457200" indent="-457200">
              <a:buSzPct val="100000"/>
              <a:buFont typeface="Arial"/>
              <a:buChar char="•"/>
              <a:defRPr sz="2600"/>
            </a:pPr>
            <a:r>
              <a:t>It offers all of the distributed version control and Source code management (SCM) functionality of Git as well as adding its own features. 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Other Features of GITHUB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/>
            <a:r>
              <a:t>Documentation, including automatically rendered 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README</a:t>
            </a:r>
            <a:r>
              <a:t> files </a:t>
            </a:r>
          </a:p>
          <a:p>
            <a:pPr/>
          </a:p>
          <a:p>
            <a:pPr/>
            <a:r>
              <a:t>Issues Tracking (including feature requests) with labels, milestones, assignees and a search engine.</a:t>
            </a:r>
          </a:p>
          <a:p>
            <a:pPr/>
          </a:p>
          <a:p>
            <a:pPr/>
            <a:r>
              <a:t>Wikkis</a:t>
            </a:r>
          </a:p>
          <a:p>
            <a:pPr/>
          </a:p>
          <a:p>
            <a:pPr/>
            <a:r>
              <a:t>Commits history.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