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5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priya\OneDrive\Desktop\New%20folder\Book1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priya\OneDrive\Desktop\New%20folder\Book1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[Book1.xlsx]Pivot table!PivotTable1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altLang="en-US"/>
              <a:t>Employee performance analysis</a:t>
            </a:r>
            <a:endParaRPr lang="en-I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'[Book1.xlsx]Pivot table'!$B$3:$B$4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table'!$B$5:$B$15</c:f>
              <c:numCache>
                <c:formatCode>General</c:formatCode>
                <c:ptCount val="10"/>
                <c:pt idx="0">
                  <c:v>18.0</c:v>
                </c:pt>
                <c:pt idx="1">
                  <c:v>21.0</c:v>
                </c:pt>
                <c:pt idx="2">
                  <c:v>24.0</c:v>
                </c:pt>
                <c:pt idx="3">
                  <c:v>19.0</c:v>
                </c:pt>
                <c:pt idx="4">
                  <c:v>24.0</c:v>
                </c:pt>
                <c:pt idx="5">
                  <c:v>19.0</c:v>
                </c:pt>
                <c:pt idx="6">
                  <c:v>20.0</c:v>
                </c:pt>
                <c:pt idx="7">
                  <c:v>24.0</c:v>
                </c:pt>
                <c:pt idx="8">
                  <c:v>19.0</c:v>
                </c:pt>
                <c:pt idx="9">
                  <c:v>19.0</c:v>
                </c:pt>
              </c:numCache>
            </c:numRef>
          </c:val>
        </c:ser>
        <c:ser>
          <c:idx val="1"/>
          <c:order val="1"/>
          <c:tx>
            <c:strRef>
              <c:f>'[Book1.xlsx]Pivot table'!$C$3:$C$4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table'!$C$5:$C$15</c:f>
              <c:numCache>
                <c:formatCode>General</c:formatCode>
                <c:ptCount val="10"/>
                <c:pt idx="0">
                  <c:v>40.0</c:v>
                </c:pt>
                <c:pt idx="1">
                  <c:v>40.0</c:v>
                </c:pt>
                <c:pt idx="2">
                  <c:v>43.0</c:v>
                </c:pt>
                <c:pt idx="3">
                  <c:v>39.0</c:v>
                </c:pt>
                <c:pt idx="4">
                  <c:v>31.0</c:v>
                </c:pt>
                <c:pt idx="5">
                  <c:v>30.0</c:v>
                </c:pt>
                <c:pt idx="6">
                  <c:v>40.0</c:v>
                </c:pt>
                <c:pt idx="7">
                  <c:v>42.0</c:v>
                </c:pt>
                <c:pt idx="8">
                  <c:v>39.0</c:v>
                </c:pt>
                <c:pt idx="9">
                  <c:v>37.0</c:v>
                </c:pt>
              </c:numCache>
            </c:numRef>
          </c:val>
        </c:ser>
        <c:ser>
          <c:idx val="2"/>
          <c:order val="2"/>
          <c:tx>
            <c:strRef>
              <c:f>'[Book1.xlsx]Pivot table'!$D$3:$D$4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table'!$D$5:$D$15</c:f>
              <c:numCache>
                <c:formatCode>General</c:formatCode>
                <c:ptCount val="10"/>
                <c:pt idx="0">
                  <c:v>97.0</c:v>
                </c:pt>
                <c:pt idx="1">
                  <c:v>93.0</c:v>
                </c:pt>
                <c:pt idx="2">
                  <c:v>103.0</c:v>
                </c:pt>
                <c:pt idx="3">
                  <c:v>98.0</c:v>
                </c:pt>
                <c:pt idx="4">
                  <c:v>100.0</c:v>
                </c:pt>
                <c:pt idx="5">
                  <c:v>105.0</c:v>
                </c:pt>
                <c:pt idx="6">
                  <c:v>92.0</c:v>
                </c:pt>
                <c:pt idx="7">
                  <c:v>89.0</c:v>
                </c:pt>
                <c:pt idx="8">
                  <c:v>86.0</c:v>
                </c:pt>
                <c:pt idx="9">
                  <c:v>90.0</c:v>
                </c:pt>
              </c:numCache>
            </c:numRef>
          </c:val>
        </c:ser>
        <c:ser>
          <c:idx val="3"/>
          <c:order val="3"/>
          <c:tx>
            <c:strRef>
              <c:f>'[Book1.xlsx]Pivot table'!$E$3:$E$4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table'!$E$5:$E$15</c:f>
              <c:numCache>
                <c:formatCode>General</c:formatCode>
                <c:ptCount val="10"/>
                <c:pt idx="0">
                  <c:v>20.0</c:v>
                </c:pt>
                <c:pt idx="1">
                  <c:v>16.0</c:v>
                </c:pt>
                <c:pt idx="2">
                  <c:v>13.0</c:v>
                </c:pt>
                <c:pt idx="3">
                  <c:v>13.0</c:v>
                </c:pt>
                <c:pt idx="4">
                  <c:v>10.0</c:v>
                </c:pt>
                <c:pt idx="5">
                  <c:v>18.0</c:v>
                </c:pt>
                <c:pt idx="6">
                  <c:v>8.0</c:v>
                </c:pt>
                <c:pt idx="7">
                  <c:v>20.0</c:v>
                </c:pt>
                <c:pt idx="8">
                  <c:v>11.0</c:v>
                </c:pt>
                <c:pt idx="9">
                  <c:v>12.0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712712454"/>
        <c:axId val="37713183"/>
      </c:barChart>
      <c:catAx>
        <c:axId val="71271245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713183"/>
        <c:crosses val="autoZero"/>
        <c:auto val="1"/>
        <c:lblAlgn val="ctr"/>
        <c:lblOffset val="100"/>
        <c:noMultiLvlLbl val="0"/>
      </c:catAx>
      <c:valAx>
        <c:axId val="37713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127124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[Book1.xlsx]Pivot table!PivotTable1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>
        <c:manualLayout>
          <c:layoutTarget val="inner"/>
          <c:xMode val="edge"/>
          <c:yMode val="edge"/>
          <c:x val="0.00309757356737222"/>
          <c:y val="0.0890677025527192"/>
          <c:w val="0.860299432111513"/>
          <c:h val="0.857241953385128"/>
        </c:manualLayout>
      </c:layout>
      <c:pie3DChart>
        <c:varyColors val="1"/>
        <c:ser>
          <c:idx val="0"/>
          <c:order val="0"/>
          <c:tx>
            <c:strRef>
              <c:f>'[Book1.xlsx]Pivot table'!$B$3:$B$4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dir="t" rig="threePt"/>
            </a:scene3d>
            <a:sp3d contourW="9525"/>
          </c:spPr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table'!$B$5:$B$15</c:f>
              <c:numCache>
                <c:formatCode>General</c:formatCode>
                <c:ptCount val="10"/>
                <c:pt idx="0">
                  <c:v>18.0</c:v>
                </c:pt>
                <c:pt idx="1">
                  <c:v>21.0</c:v>
                </c:pt>
                <c:pt idx="2">
                  <c:v>24.0</c:v>
                </c:pt>
                <c:pt idx="3">
                  <c:v>19.0</c:v>
                </c:pt>
                <c:pt idx="4">
                  <c:v>24.0</c:v>
                </c:pt>
                <c:pt idx="5">
                  <c:v>19.0</c:v>
                </c:pt>
                <c:pt idx="6">
                  <c:v>20.0</c:v>
                </c:pt>
                <c:pt idx="7">
                  <c:v>24.0</c:v>
                </c:pt>
                <c:pt idx="8">
                  <c:v>19.0</c:v>
                </c:pt>
                <c:pt idx="9">
                  <c:v>19.0</c:v>
                </c:pt>
              </c:numCache>
            </c:numRef>
          </c:val>
        </c:ser>
        <c:ser>
          <c:idx val="1"/>
          <c:order val="1"/>
          <c:tx>
            <c:strRef>
              <c:f>'[Book1.xlsx]Pivot table'!$C$3:$C$4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table'!$C$5:$C$15</c:f>
              <c:numCache>
                <c:formatCode>General</c:formatCode>
                <c:ptCount val="10"/>
                <c:pt idx="0">
                  <c:v>40.0</c:v>
                </c:pt>
                <c:pt idx="1">
                  <c:v>40.0</c:v>
                </c:pt>
                <c:pt idx="2">
                  <c:v>43.0</c:v>
                </c:pt>
                <c:pt idx="3">
                  <c:v>39.0</c:v>
                </c:pt>
                <c:pt idx="4">
                  <c:v>31.0</c:v>
                </c:pt>
                <c:pt idx="5">
                  <c:v>30.0</c:v>
                </c:pt>
                <c:pt idx="6">
                  <c:v>40.0</c:v>
                </c:pt>
                <c:pt idx="7">
                  <c:v>42.0</c:v>
                </c:pt>
                <c:pt idx="8">
                  <c:v>39.0</c:v>
                </c:pt>
                <c:pt idx="9">
                  <c:v>37.0</c:v>
                </c:pt>
              </c:numCache>
            </c:numRef>
          </c:val>
        </c:ser>
        <c:ser>
          <c:idx val="2"/>
          <c:order val="2"/>
          <c:tx>
            <c:strRef>
              <c:f>'[Book1.xlsx]Pivot table'!$D$3:$D$4</c:f>
              <c:strCache>
                <c:ptCount val="1"/>
                <c:pt idx="0">
                  <c:v>MED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table'!$D$5:$D$15</c:f>
              <c:numCache>
                <c:formatCode>General</c:formatCode>
                <c:ptCount val="10"/>
                <c:pt idx="0">
                  <c:v>97.0</c:v>
                </c:pt>
                <c:pt idx="1">
                  <c:v>93.0</c:v>
                </c:pt>
                <c:pt idx="2">
                  <c:v>103.0</c:v>
                </c:pt>
                <c:pt idx="3">
                  <c:v>98.0</c:v>
                </c:pt>
                <c:pt idx="4">
                  <c:v>100.0</c:v>
                </c:pt>
                <c:pt idx="5">
                  <c:v>105.0</c:v>
                </c:pt>
                <c:pt idx="6">
                  <c:v>92.0</c:v>
                </c:pt>
                <c:pt idx="7">
                  <c:v>89.0</c:v>
                </c:pt>
                <c:pt idx="8">
                  <c:v>86.0</c:v>
                </c:pt>
                <c:pt idx="9">
                  <c:v>90.0</c:v>
                </c:pt>
              </c:numCache>
            </c:numRef>
          </c:val>
        </c:ser>
        <c:ser>
          <c:idx val="3"/>
          <c:order val="3"/>
          <c:tx>
            <c:strRef>
              <c:f>'[Book1.xlsx]Pivot table'!$E$3:$E$4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table'!$E$5:$E$15</c:f>
              <c:numCache>
                <c:formatCode>General</c:formatCode>
                <c:ptCount val="10"/>
                <c:pt idx="0">
                  <c:v>20.0</c:v>
                </c:pt>
                <c:pt idx="1">
                  <c:v>16.0</c:v>
                </c:pt>
                <c:pt idx="2">
                  <c:v>13.0</c:v>
                </c:pt>
                <c:pt idx="3">
                  <c:v>13.0</c:v>
                </c:pt>
                <c:pt idx="4">
                  <c:v>10.0</c:v>
                </c:pt>
                <c:pt idx="5">
                  <c:v>18.0</c:v>
                </c:pt>
                <c:pt idx="6">
                  <c:v>8.0</c:v>
                </c:pt>
                <c:pt idx="7">
                  <c:v>20.0</c:v>
                </c:pt>
                <c:pt idx="8">
                  <c:v>11.0</c:v>
                </c:pt>
                <c:pt idx="9">
                  <c:v>12.0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9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8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Right Triangle 9"/>
          <p:cNvSpPr/>
          <p:nvPr/>
        </p:nvSpPr>
        <p:spPr>
          <a:xfrm>
            <a:off x="-2" y="4664147"/>
            <a:ext cx="9151089" cy="0"/>
          </a:xfrm>
          <a:prstGeom prst="rtTriangle"/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2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 vert="horz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lstStyle>
            <a:lvl1pPr algn="r">
              <a:defRPr b="1" sz="4800">
                <a:solidFill>
                  <a:schemeClr val="tx2"/>
                </a:solidFill>
                <a:effectLst>
                  <a:outerShdw algn="tl" blurRad="31750" dir="5400000" dist="25400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3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algn="r" indent="0" marL="0" marR="64135">
              <a:buNone/>
              <a:defRPr>
                <a:solidFill>
                  <a:schemeClr val="tx2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3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1048594" name="Freeform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595" name="Freeform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596" name="Freeform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1">
                <a:alphaModFix amt="50000"/>
              </a:blip>
              <a:tile algn="t" flip="none" sx="50000" sy="50000" tx="0" ty="0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 bIns="45720" compatLnSpc="1" lIns="91440" rIns="91440" tIns="45720" vert="horz" wrap="square"/>
            <a:p>
              <a:pPr algn="ctr" eaLnBrk="1" hangingPunct="1" latinLnBrk="0"/>
              <a:endParaRPr kumimoji="0" lang="en-US"/>
            </a:p>
          </p:txBody>
        </p:sp>
        <p:cxnSp>
          <p:nvCxnSpPr>
            <p:cNvPr id="3145729" name="Straight Connector 11"/>
            <p:cNvCxnSpPr>
              <a:cxnSpLocks/>
            </p:cNvCxnSpPr>
            <p:nvPr/>
          </p:nvCxnSpPr>
          <p:spPr>
            <a:xfrm>
              <a:off x="-3765" y="4880373"/>
              <a:ext cx="9147765" cy="839943"/>
            </a:xfrm>
            <a:prstGeom prst="line"/>
            <a:noFill/>
            <a:ln w="12065" cap="flat" cmpd="sng" algn="ctr">
              <a:gradFill>
                <a:gsLst>
                  <a:gs pos="15000">
                    <a:schemeClr val="accent1">
                      <a:shade val="40000"/>
                      <a:satMod val="110000"/>
                    </a:schemeClr>
                  </a:gs>
                  <a:gs pos="45000">
                    <a:schemeClr val="accent1">
                      <a:tint val="7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97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C8FE28-021F-46A9-9D9C-F94B5995CBCD}" type="datetimeFigureOut">
              <a:rPr lang="en-US" smtClean="0"/>
            </a:fld>
            <a:endParaRPr lang="en-US"/>
          </a:p>
        </p:txBody>
      </p:sp>
      <p:sp>
        <p:nvSpPr>
          <p:cNvPr id="1048598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99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D0B7B2-176E-4D6C-8100-697A76C563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  <a:endParaRPr lang="en-US" smtClean="0"/>
          </a:p>
          <a:p>
            <a:pPr eaLnBrk="1" hangingPunct="1" latinLnBrk="0" lvl="1"/>
            <a:r>
              <a:rPr lang="en-US" smtClean="0"/>
              <a:t>Second level</a:t>
            </a:r>
            <a:endParaRPr lang="en-US" smtClean="0"/>
          </a:p>
          <a:p>
            <a:pPr eaLnBrk="1" hangingPunct="1" latinLnBrk="0" lvl="2"/>
            <a:r>
              <a:rPr lang="en-US" smtClean="0"/>
              <a:t>Third level</a:t>
            </a:r>
            <a:endParaRPr lang="en-US" smtClean="0"/>
          </a:p>
          <a:p>
            <a:pPr eaLnBrk="1" hangingPunct="1" latinLnBrk="0" lvl="3"/>
            <a:r>
              <a:rPr lang="en-US" smtClean="0"/>
              <a:t>Fourth level</a:t>
            </a:r>
            <a:endParaRPr lang="en-US" smtClean="0"/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AC8FE28-021F-46A9-9D9C-F94B5995CBCD}" type="datetimeFigureOut">
              <a:rPr lang="en-US" smtClean="0"/>
            </a:fld>
            <a:endParaRPr lang="en-US"/>
          </a:p>
        </p:txBody>
      </p:sp>
      <p:sp>
        <p:nvSpPr>
          <p:cNvPr id="10486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D0B7B2-176E-4D6C-8100-697A76C563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  <a:endParaRPr lang="en-US" smtClean="0"/>
          </a:p>
          <a:p>
            <a:pPr eaLnBrk="1" hangingPunct="1" latinLnBrk="0" lvl="1"/>
            <a:r>
              <a:rPr lang="en-US" smtClean="0"/>
              <a:t>Second level</a:t>
            </a:r>
            <a:endParaRPr lang="en-US" smtClean="0"/>
          </a:p>
          <a:p>
            <a:pPr eaLnBrk="1" hangingPunct="1" latinLnBrk="0" lvl="2"/>
            <a:r>
              <a:rPr lang="en-US" smtClean="0"/>
              <a:t>Third level</a:t>
            </a:r>
            <a:endParaRPr lang="en-US" smtClean="0"/>
          </a:p>
          <a:p>
            <a:pPr eaLnBrk="1" hangingPunct="1" latinLnBrk="0" lvl="3"/>
            <a:r>
              <a:rPr lang="en-US" smtClean="0"/>
              <a:t>Fourth level</a:t>
            </a:r>
            <a:endParaRPr lang="en-US" smtClean="0"/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AC8FE28-021F-46A9-9D9C-F94B5995CBCD}" type="datetimeFigureOut">
              <a:rPr lang="en-US" smtClean="0"/>
            </a:fld>
            <a:endParaRPr lang="en-US"/>
          </a:p>
        </p:txBody>
      </p:sp>
      <p:sp>
        <p:nvSpPr>
          <p:cNvPr id="10486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D0B7B2-176E-4D6C-8100-697A76C563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  <a:endParaRPr lang="en-US" smtClean="0"/>
          </a:p>
          <a:p>
            <a:pPr eaLnBrk="1" hangingPunct="1" latinLnBrk="0" lvl="1"/>
            <a:r>
              <a:rPr lang="en-US" smtClean="0"/>
              <a:t>Second level</a:t>
            </a:r>
            <a:endParaRPr lang="en-US" smtClean="0"/>
          </a:p>
          <a:p>
            <a:pPr eaLnBrk="1" hangingPunct="1" latinLnBrk="0" lvl="2"/>
            <a:r>
              <a:rPr lang="en-US" smtClean="0"/>
              <a:t>Third level</a:t>
            </a:r>
            <a:endParaRPr lang="en-US" smtClean="0"/>
          </a:p>
          <a:p>
            <a:pPr eaLnBrk="1" hangingPunct="1" latinLnBrk="0" lvl="3"/>
            <a:r>
              <a:rPr lang="en-US" smtClean="0"/>
              <a:t>Fourth level</a:t>
            </a:r>
            <a:endParaRPr lang="en-US" smtClean="0"/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AC8FE28-021F-46A9-9D9C-F94B5995CBCD}" type="datetimeFigureOut">
              <a:rPr lang="en-US" smtClean="0"/>
            </a:fld>
            <a:endParaRPr lang="en-US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D0B7B2-176E-4D6C-8100-697A76C5630C}" type="slidenum">
              <a:rPr lang="en-US" smtClean="0"/>
            </a:fld>
            <a:endParaRPr lang="en-US"/>
          </a:p>
        </p:txBody>
      </p:sp>
      <p:sp>
        <p:nvSpPr>
          <p:cNvPr id="1048588" name="Title 6"/>
          <p:cNvSpPr>
            <a:spLocks noGrp="1"/>
          </p:cNvSpPr>
          <p:nvPr>
            <p:ph type="title"/>
          </p:nvPr>
        </p:nvSpPr>
        <p:spPr/>
        <p:txBody>
          <a:bodyPr rtlCol="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 vert="horz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lstStyle>
            <a:lvl1pPr algn="r">
              <a:buNone/>
              <a:defRPr baseline="0" b="1" cap="none" sz="4800">
                <a:effectLst>
                  <a:outerShdw algn="tl" blurRad="31750" dir="5400000" dist="25400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7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anchor="t" lIns="91440" rIns="91440"/>
          <a:lstStyle>
            <a:lvl1pPr algn="l" indent="0" marL="0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04865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AC8FE28-021F-46A9-9D9C-F94B5995CBCD}" type="datetimeFigureOut">
              <a:rPr lang="en-US" smtClean="0"/>
            </a:fld>
            <a:endParaRPr lang="en-US"/>
          </a:p>
        </p:txBody>
      </p:sp>
      <p:sp>
        <p:nvSpPr>
          <p:cNvPr id="10486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D0B7B2-176E-4D6C-8100-697A76C5630C}" type="slidenum">
              <a:rPr lang="en-US" smtClean="0"/>
            </a:fld>
            <a:endParaRPr lang="en-US"/>
          </a:p>
        </p:txBody>
      </p:sp>
      <p:sp>
        <p:nvSpPr>
          <p:cNvPr id="1048661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l" eaLnBrk="1" hangingPunct="1" latinLnBrk="0"/>
            <a:endParaRPr kumimoji="0" lang="en-US"/>
          </a:p>
        </p:txBody>
      </p:sp>
      <p:sp>
        <p:nvSpPr>
          <p:cNvPr id="1048662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l" eaLnBrk="1" hangingPunct="1" latinLnBrk="0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  <a:endParaRPr lang="en-US" smtClean="0"/>
          </a:p>
          <a:p>
            <a:pPr eaLnBrk="1" hangingPunct="1" latinLnBrk="0" lvl="1"/>
            <a:r>
              <a:rPr lang="en-US" smtClean="0"/>
              <a:t>Second level</a:t>
            </a:r>
            <a:endParaRPr lang="en-US" smtClean="0"/>
          </a:p>
          <a:p>
            <a:pPr eaLnBrk="1" hangingPunct="1" latinLnBrk="0" lvl="2"/>
            <a:r>
              <a:rPr lang="en-US" smtClean="0"/>
              <a:t>Third level</a:t>
            </a:r>
            <a:endParaRPr lang="en-US" smtClean="0"/>
          </a:p>
          <a:p>
            <a:pPr eaLnBrk="1" hangingPunct="1" latinLnBrk="0" lvl="3"/>
            <a:r>
              <a:rPr lang="en-US" smtClean="0"/>
              <a:t>Fourth level</a:t>
            </a:r>
            <a:endParaRPr lang="en-US" smtClean="0"/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  <a:endParaRPr lang="en-US" smtClean="0"/>
          </a:p>
          <a:p>
            <a:pPr eaLnBrk="1" hangingPunct="1" latinLnBrk="0" lvl="1"/>
            <a:r>
              <a:rPr lang="en-US" smtClean="0"/>
              <a:t>Second level</a:t>
            </a:r>
            <a:endParaRPr lang="en-US" smtClean="0"/>
          </a:p>
          <a:p>
            <a:pPr eaLnBrk="1" hangingPunct="1" latinLnBrk="0" lvl="2"/>
            <a:r>
              <a:rPr lang="en-US" smtClean="0"/>
              <a:t>Third level</a:t>
            </a:r>
            <a:endParaRPr lang="en-US" smtClean="0"/>
          </a:p>
          <a:p>
            <a:pPr eaLnBrk="1" hangingPunct="1" latinLnBrk="0" lvl="3"/>
            <a:r>
              <a:rPr lang="en-US" smtClean="0"/>
              <a:t>Fourth level</a:t>
            </a:r>
            <a:endParaRPr lang="en-US" smtClean="0"/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AC8FE28-021F-46A9-9D9C-F94B5995CBCD}" type="datetimeFigureOut">
              <a:rPr lang="en-US" smtClean="0"/>
            </a:fld>
            <a:endParaRPr lang="en-US"/>
          </a:p>
        </p:txBody>
      </p:sp>
      <p:sp>
        <p:nvSpPr>
          <p:cNvPr id="104866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D0B7B2-176E-4D6C-8100-697A76C5630C}" type="slidenum">
              <a:rPr lang="en-US" smtClean="0"/>
            </a:fld>
            <a:endParaRPr lang="en-US"/>
          </a:p>
        </p:txBody>
      </p:sp>
      <p:sp>
        <p:nvSpPr>
          <p:cNvPr id="1048668" name="Title 7"/>
          <p:cNvSpPr>
            <a:spLocks noGrp="1"/>
          </p:cNvSpPr>
          <p:nvPr>
            <p:ph type="title"/>
          </p:nvPr>
        </p:nvSpPr>
        <p:spPr/>
        <p:txBody>
          <a:bodyPr rtlCol="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TxTwoObj">
  <p:cSld name="Comparis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70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anchor="ctr" lIns="182880"/>
          <a:lstStyle>
            <a:lvl1pPr indent="0" marL="0">
              <a:buNone/>
              <a:defRPr b="0" sz="2400">
                <a:solidFill>
                  <a:schemeClr val="bg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048671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anchor="ctr" lIns="182880"/>
          <a:lstStyle>
            <a:lvl1pPr indent="0" marL="0">
              <a:buNone/>
              <a:defRPr b="0" sz="2400">
                <a:solidFill>
                  <a:schemeClr val="bg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048672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  <a:endParaRPr lang="en-US" smtClean="0"/>
          </a:p>
          <a:p>
            <a:pPr eaLnBrk="1" hangingPunct="1" latinLnBrk="0" lvl="1"/>
            <a:r>
              <a:rPr lang="en-US" smtClean="0"/>
              <a:t>Second level</a:t>
            </a:r>
            <a:endParaRPr lang="en-US" smtClean="0"/>
          </a:p>
          <a:p>
            <a:pPr eaLnBrk="1" hangingPunct="1" latinLnBrk="0" lvl="2"/>
            <a:r>
              <a:rPr lang="en-US" smtClean="0"/>
              <a:t>Third level</a:t>
            </a:r>
            <a:endParaRPr lang="en-US" smtClean="0"/>
          </a:p>
          <a:p>
            <a:pPr eaLnBrk="1" hangingPunct="1" latinLnBrk="0" lvl="3"/>
            <a:r>
              <a:rPr lang="en-US" smtClean="0"/>
              <a:t>Fourth level</a:t>
            </a:r>
            <a:endParaRPr lang="en-US" smtClean="0"/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3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  <a:endParaRPr lang="en-US" smtClean="0"/>
          </a:p>
          <a:p>
            <a:pPr eaLnBrk="1" hangingPunct="1" latinLnBrk="0" lvl="1"/>
            <a:r>
              <a:rPr lang="en-US" smtClean="0"/>
              <a:t>Second level</a:t>
            </a:r>
            <a:endParaRPr lang="en-US" smtClean="0"/>
          </a:p>
          <a:p>
            <a:pPr eaLnBrk="1" hangingPunct="1" latinLnBrk="0" lvl="2"/>
            <a:r>
              <a:rPr lang="en-US" smtClean="0"/>
              <a:t>Third level</a:t>
            </a:r>
            <a:endParaRPr lang="en-US" smtClean="0"/>
          </a:p>
          <a:p>
            <a:pPr eaLnBrk="1" hangingPunct="1" latinLnBrk="0" lvl="3"/>
            <a:r>
              <a:rPr lang="en-US" smtClean="0"/>
              <a:t>Fourth level</a:t>
            </a:r>
            <a:endParaRPr lang="en-US" smtClean="0"/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AC8FE28-021F-46A9-9D9C-F94B5995CBCD}" type="datetimeFigureOut">
              <a:rPr lang="en-US" smtClean="0"/>
            </a:fld>
            <a:endParaRPr lang="en-US"/>
          </a:p>
        </p:txBody>
      </p:sp>
      <p:sp>
        <p:nvSpPr>
          <p:cNvPr id="104867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D0B7B2-176E-4D6C-8100-697A76C563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AC8FE28-021F-46A9-9D9C-F94B5995CBCD}" type="datetimeFigureOut">
              <a:rPr lang="en-US" smtClean="0"/>
            </a:fld>
            <a:endParaRPr lang="en-US"/>
          </a:p>
        </p:txBody>
      </p:sp>
      <p:sp>
        <p:nvSpPr>
          <p:cNvPr id="10486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D0B7B2-176E-4D6C-8100-697A76C5630C}" type="slidenum">
              <a:rPr lang="en-US" smtClean="0"/>
            </a:fld>
            <a:endParaRPr lang="en-US"/>
          </a:p>
        </p:txBody>
      </p:sp>
      <p:sp>
        <p:nvSpPr>
          <p:cNvPr id="1048634" name="Title 5"/>
          <p:cNvSpPr>
            <a:spLocks noGrp="1"/>
          </p:cNvSpPr>
          <p:nvPr>
            <p:ph type="title"/>
          </p:nvPr>
        </p:nvSpPr>
        <p:spPr/>
        <p:txBody>
          <a:bodyPr rtlCol="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AC8FE28-021F-46A9-9D9C-F94B5995CBCD}" type="datetimeFigureOut">
              <a:rPr lang="en-US" smtClean="0"/>
            </a:fld>
            <a:endParaRPr lang="en-US"/>
          </a:p>
        </p:txBody>
      </p:sp>
      <p:sp>
        <p:nvSpPr>
          <p:cNvPr id="104867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D0B7B2-176E-4D6C-8100-697A76C563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 vert="horz">
            <a:noAutofit/>
            <a:sp3d prstMaterial="softEdge">
              <a:bevelT w="0" h="0"/>
            </a:sp3d>
          </a:bodyPr>
          <a:lstStyle>
            <a:lvl1pPr algn="r">
              <a:buNone/>
              <a:defRPr b="0" sz="250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81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algn="r" indent="0" marL="0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048682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  <a:endParaRPr lang="en-US" smtClean="0"/>
          </a:p>
          <a:p>
            <a:pPr eaLnBrk="1" hangingPunct="1" latinLnBrk="0" lvl="1"/>
            <a:r>
              <a:rPr lang="en-US" smtClean="0"/>
              <a:t>Second level</a:t>
            </a:r>
            <a:endParaRPr lang="en-US" smtClean="0"/>
          </a:p>
          <a:p>
            <a:pPr eaLnBrk="1" hangingPunct="1" latinLnBrk="0" lvl="2"/>
            <a:r>
              <a:rPr lang="en-US" smtClean="0"/>
              <a:t>Third level</a:t>
            </a:r>
            <a:endParaRPr lang="en-US" smtClean="0"/>
          </a:p>
          <a:p>
            <a:pPr eaLnBrk="1" hangingPunct="1" latinLnBrk="0" lvl="3"/>
            <a:r>
              <a:rPr lang="en-US" smtClean="0"/>
              <a:t>Fourth level</a:t>
            </a:r>
            <a:endParaRPr lang="en-US" smtClean="0"/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83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p>
            <a:fld id="{5AC8FE28-021F-46A9-9D9C-F94B5995CBCD}" type="datetimeFigureOut">
              <a:rPr lang="en-US" smtClean="0"/>
            </a:fld>
            <a:endParaRPr lang="en-US"/>
          </a:p>
        </p:txBody>
      </p:sp>
      <p:sp>
        <p:nvSpPr>
          <p:cNvPr id="104868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D0B7B2-176E-4D6C-8100-697A76C563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anchor="t" lIns="91440" rIns="91440" tIns="0"/>
          <a:lstStyle>
            <a:lvl1pPr algn="r" indent="0" marL="0" marR="18415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048641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/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4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AC8FE28-021F-46A9-9D9C-F94B5995CBCD}" type="datetimeFigureOut">
              <a:rPr lang="en-US" smtClean="0"/>
            </a:fld>
            <a:endParaRPr lang="en-US"/>
          </a:p>
        </p:txBody>
      </p:sp>
      <p:sp>
        <p:nvSpPr>
          <p:cNvPr id="104864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4864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D0B7B2-176E-4D6C-8100-697A76C5630C}" type="slidenum">
              <a:rPr lang="en-US" smtClean="0"/>
            </a:fld>
            <a:endParaRPr lang="en-US"/>
          </a:p>
        </p:txBody>
      </p:sp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algn="r" marR="0">
              <a:buNone/>
              <a:defRPr b="0" sz="3000">
                <a:solidFill>
                  <a:schemeClr val="accent1"/>
                </a:solidFill>
                <a:effectLst>
                  <a:outerShdw algn="t" blurRad="50800" dir="5400000" dist="25000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6" name="Freeform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47" name="Freeform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48" name="Right Triangle 9"/>
          <p:cNvSpPr/>
          <p:nvPr/>
        </p:nvSpPr>
        <p:spPr bwMode="auto">
          <a:xfrm>
            <a:off x="-6042" y="5791253"/>
            <a:ext cx="3402314" cy="1080868"/>
          </a:xfrm>
          <a:prstGeom prst="rtTriangle"/>
          <a:blipFill>
            <a:blip xmlns:r="http://schemas.openxmlformats.org/officeDocument/2006/relationships" r:embed="rId1">
              <a:alphaModFix amt="50000"/>
            </a:blip>
            <a:tile algn="t" flip="none" sx="50000" sy="50000" tx="0" ty="0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bIns="45720" compatLnSpc="1" lIns="91440" rIns="91440" tIns="45720" vert="horz" wrap="square"/>
          <a:p>
            <a:pPr algn="ctr" eaLnBrk="1" hangingPunct="1" latinLnBrk="0"/>
            <a:endParaRPr kumimoji="0" lang="en-US"/>
          </a:p>
        </p:txBody>
      </p:sp>
      <p:cxnSp>
        <p:nvCxnSpPr>
          <p:cNvPr id="3145730" name="Straight Connector 10"/>
          <p:cNvCxnSpPr>
            <a:cxnSpLocks/>
          </p:cNvCxnSpPr>
          <p:nvPr/>
        </p:nvCxnSpPr>
        <p:spPr>
          <a:xfrm>
            <a:off x="-9237" y="5787738"/>
            <a:ext cx="3405509" cy="1084383"/>
          </a:xfrm>
          <a:prstGeom prst="line"/>
          <a:noFill/>
          <a:ln w="12065" cap="flat" cmpd="sng" algn="ctr">
            <a:gradFill>
              <a:gsLst>
                <a:gs pos="15000">
                  <a:schemeClr val="accent1">
                    <a:shade val="40000"/>
                    <a:satMod val="110000"/>
                  </a:schemeClr>
                </a:gs>
                <a:gs pos="45000">
                  <a:schemeClr val="accent1">
                    <a:tint val="7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49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l" eaLnBrk="1" hangingPunct="1" latinLnBrk="0"/>
            <a:endParaRPr kumimoji="0" lang="en-US"/>
          </a:p>
        </p:txBody>
      </p:sp>
      <p:sp>
        <p:nvSpPr>
          <p:cNvPr id="1048650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l" eaLnBrk="1" hangingPunct="1" latinLnBrk="0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jpe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77" name="Freeform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78" name="Right Triangle 13"/>
          <p:cNvSpPr/>
          <p:nvPr/>
        </p:nvSpPr>
        <p:spPr bwMode="auto">
          <a:xfrm>
            <a:off x="-6042" y="5791253"/>
            <a:ext cx="3402314" cy="1080868"/>
          </a:xfrm>
          <a:prstGeom prst="rtTriangle"/>
          <a:blipFill>
            <a:blip xmlns:r="http://schemas.openxmlformats.org/officeDocument/2006/relationships" r:embed="rId12">
              <a:alphaModFix amt="50000"/>
            </a:blip>
            <a:tile algn="t" flip="none" sx="50000" sy="50000" tx="0" ty="0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bIns="45720" compatLnSpc="1" lIns="91440" rIns="91440" tIns="45720" vert="horz" wrap="square"/>
          <a:p>
            <a:pPr algn="ctr" eaLnBrk="1" hangingPunct="1" latinLnBrk="0"/>
            <a:endParaRPr kumimoji="0" lang="en-US"/>
          </a:p>
        </p:txBody>
      </p:sp>
      <p:cxnSp>
        <p:nvCxnSpPr>
          <p:cNvPr id="3145728" name="Straight Connector 14"/>
          <p:cNvCxnSpPr>
            <a:cxnSpLocks/>
          </p:cNvCxnSpPr>
          <p:nvPr/>
        </p:nvCxnSpPr>
        <p:spPr>
          <a:xfrm>
            <a:off x="-9237" y="5787738"/>
            <a:ext cx="3405509" cy="1084383"/>
          </a:xfrm>
          <a:prstGeom prst="line"/>
          <a:noFill/>
          <a:ln w="12065" cap="flat" cmpd="sng" algn="ctr">
            <a:gradFill>
              <a:gsLst>
                <a:gs pos="15000">
                  <a:schemeClr val="accent1">
                    <a:shade val="40000"/>
                    <a:satMod val="110000"/>
                  </a:schemeClr>
                </a:gs>
                <a:gs pos="45000">
                  <a:schemeClr val="accent1">
                    <a:tint val="7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57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vert="horz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eaLnBrk="1" hangingPunct="1" latinLnBrk="0" lvl="1"/>
            <a:r>
              <a:rPr kumimoji="0" lang="en-US" smtClean="0"/>
              <a:t>Second level</a:t>
            </a:r>
            <a:endParaRPr kumimoji="0" lang="en-US" smtClean="0"/>
          </a:p>
          <a:p>
            <a:pPr eaLnBrk="1" hangingPunct="1" latinLnBrk="0" lvl="2"/>
            <a:r>
              <a:rPr kumimoji="0" lang="en-US" smtClean="0"/>
              <a:t>Third level</a:t>
            </a:r>
            <a:endParaRPr kumimoji="0" lang="en-US" smtClean="0"/>
          </a:p>
          <a:p>
            <a:pPr eaLnBrk="1" hangingPunct="1" latinLnBrk="0" lvl="3"/>
            <a:r>
              <a:rPr kumimoji="0" lang="en-US" smtClean="0"/>
              <a:t>Fourth level</a:t>
            </a:r>
            <a:endParaRPr kumimoji="0" lang="en-US" smtClean="0"/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1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/>
        </p:spPr>
        <p:txBody>
          <a:bodyPr anchor="b" vert="horz"/>
          <a:lstStyle>
            <a:lvl1pPr algn="l" eaLnBrk="1" hangingPunct="1" latinLnBrk="0">
              <a:defRPr sz="1000" kumimoji="0">
                <a:solidFill>
                  <a:schemeClr val="tx1"/>
                </a:solidFill>
              </a:defRPr>
            </a:lvl1pPr>
          </a:lstStyle>
          <a:p>
            <a:fld id="{5AC8FE28-021F-46A9-9D9C-F94B5995CBCD}" type="datetimeFigureOut">
              <a:rPr lang="en-US" smtClean="0"/>
            </a:fld>
            <a:endParaRPr lang="en-US"/>
          </a:p>
        </p:txBody>
      </p:sp>
      <p:sp>
        <p:nvSpPr>
          <p:cNvPr id="104858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/>
        </p:spPr>
        <p:txBody>
          <a:bodyPr anchor="b" vert="horz"/>
          <a:lstStyle>
            <a:lvl1pPr algn="r" eaLnBrk="1" hangingPunct="1" latinLnBrk="0">
              <a:defRPr sz="1000" kumimoj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48583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/>
        </p:spPr>
        <p:txBody>
          <a:bodyPr anchor="b" vert="horz"/>
          <a:lstStyle>
            <a:lvl1pPr algn="r" eaLnBrk="1" hangingPunct="1" latinLnBrk="0">
              <a:defRPr b="0" sz="1000" kumimoji="0">
                <a:solidFill>
                  <a:schemeClr val="tx1"/>
                </a:solidFill>
              </a:defRPr>
            </a:lvl1pPr>
          </a:lstStyle>
          <a:p>
            <a:fld id="{88D0B7B2-176E-4D6C-8100-697A76C5630C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rtl="0">
        <a:spcBef>
          <a:spcPct val="0"/>
        </a:spcBef>
        <a:buNone/>
        <a:defRPr b="1" sz="4100" kern="1200" kumimoji="0">
          <a:solidFill>
            <a:schemeClr val="tx2"/>
          </a:solidFill>
          <a:effectLst>
            <a:outerShdw algn="tl" blurRad="31750" dir="5400000" dist="25400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algn="l" eaLnBrk="1" hangingPunct="1" indent="-255905" latinLnBrk="0" marL="365760" rtl="0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sz="27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28600" latinLnBrk="0" marL="621665" rtl="0">
        <a:spcBef>
          <a:spcPts val="325"/>
        </a:spcBef>
        <a:buClr>
          <a:schemeClr val="accent1"/>
        </a:buClr>
        <a:buFont typeface="Verdana" panose="020B0604030504040204"/>
        <a:buChar char="◦"/>
        <a:defRPr sz="23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28600" latinLnBrk="0" marL="859790" rtl="0">
        <a:spcBef>
          <a:spcPts val="350"/>
        </a:spcBef>
        <a:buClr>
          <a:schemeClr val="accent2"/>
        </a:buClr>
        <a:buSzPct val="100000"/>
        <a:buFont typeface="Wingdings 2"/>
        <a:buChar char="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28600" latinLnBrk="0" marL="1143000" rtl="0">
        <a:spcBef>
          <a:spcPts val="350"/>
        </a:spcBef>
        <a:buClr>
          <a:schemeClr val="accent2"/>
        </a:buClr>
        <a:buFont typeface="Wingdings 2"/>
        <a:buChar char=""/>
        <a:defRPr sz="19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28600" latinLnBrk="0" marL="1371600" rtl="0">
        <a:spcBef>
          <a:spcPts val="350"/>
        </a:spcBef>
        <a:buClr>
          <a:schemeClr val="accent2"/>
        </a:buClr>
        <a:buFont typeface="Wingdings 2"/>
        <a:buChar char="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28600" latinLnBrk="0" marL="1600200" rtl="0">
        <a:spcBef>
          <a:spcPts val="350"/>
        </a:spcBef>
        <a:buClr>
          <a:schemeClr val="accent3"/>
        </a:buClr>
        <a:buFont typeface="Wingdings 2"/>
        <a:buChar char="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228600" latinLnBrk="0" marL="1828800" rtl="0">
        <a:spcBef>
          <a:spcPts val="350"/>
        </a:spcBef>
        <a:buClr>
          <a:schemeClr val="accent3"/>
        </a:buClr>
        <a:buFont typeface="Wingdings 2"/>
        <a:buChar char="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228600" latinLnBrk="0" marL="2057400" rtl="0">
        <a:spcBef>
          <a:spcPts val="350"/>
        </a:spcBef>
        <a:buClr>
          <a:schemeClr val="accent3"/>
        </a:buClr>
        <a:buFont typeface="Wingdings 2"/>
        <a:buChar char="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228600" latinLnBrk="0" marL="2286000" rtl="0">
        <a:spcBef>
          <a:spcPts val="350"/>
        </a:spcBef>
        <a:buClr>
          <a:schemeClr val="accent3"/>
        </a:buClr>
        <a:buFont typeface="Wingdings 2"/>
        <a:buChar char="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495800"/>
          </a:xfrm>
        </p:spPr>
        <p:txBody>
          <a:bodyPr>
            <a:normAutofit/>
          </a:bodyPr>
          <a:p>
            <a:endParaRPr dirty="0" lang="en-US" smtClean="0"/>
          </a:p>
          <a:p>
            <a:endParaRPr dirty="0" lang="en-US"/>
          </a:p>
          <a:p>
            <a:endParaRPr dirty="0" lang="en-US" smtClean="0"/>
          </a:p>
          <a:p>
            <a:pPr>
              <a:buFont typeface="Wingdings" panose="05000000000000000000" pitchFamily="2" charset="2"/>
              <a:buChar char="v"/>
            </a:pPr>
            <a:r>
              <a:rPr b="1" dirty="0" lang="en-US" smtClean="0">
                <a:latin typeface="Bahnschrift SemiCondensed" panose="020B0502040204020203" pitchFamily="34" charset="0"/>
              </a:rPr>
              <a:t>STUDENT NAME: </a:t>
            </a:r>
            <a:r>
              <a:rPr b="1" dirty="0" lang="en-US" smtClean="0">
                <a:latin typeface="Bahnschrift SemiCondensed" panose="020B0502040204020203" pitchFamily="34" charset="0"/>
              </a:rPr>
              <a:t>A</a:t>
            </a:r>
            <a:r>
              <a:rPr b="1" dirty="0" lang="en-US" smtClean="0">
                <a:latin typeface="Bahnschrift SemiCondensed" panose="020B0502040204020203" pitchFamily="34" charset="0"/>
              </a:rPr>
              <a:t> </a:t>
            </a:r>
            <a:r>
              <a:rPr b="1" dirty="0" lang="en-US" smtClean="0">
                <a:latin typeface="Bahnschrift SemiCondensed" panose="020B0502040204020203" pitchFamily="34" charset="0"/>
              </a:rPr>
              <a:t>S</a:t>
            </a:r>
            <a:r>
              <a:rPr b="1" dirty="0" lang="en-US" smtClean="0">
                <a:latin typeface="Bahnschrift SemiCondensed" panose="020B0502040204020203" pitchFamily="34" charset="0"/>
              </a:rPr>
              <a:t>a</a:t>
            </a:r>
            <a:r>
              <a:rPr b="1" dirty="0" lang="en-US" smtClean="0">
                <a:latin typeface="Bahnschrift SemiCondensed" panose="020B0502040204020203" pitchFamily="34" charset="0"/>
              </a:rPr>
              <a:t>r</a:t>
            </a:r>
            <a:r>
              <a:rPr b="1" dirty="0" lang="en-US" smtClean="0">
                <a:latin typeface="Bahnschrift SemiCondensed" panose="020B0502040204020203" pitchFamily="34" charset="0"/>
              </a:rPr>
              <a:t>i</a:t>
            </a:r>
            <a:r>
              <a:rPr b="1" dirty="0" lang="en-US" smtClean="0">
                <a:latin typeface="Bahnschrift SemiCondensed" panose="020B0502040204020203" pitchFamily="34" charset="0"/>
              </a:rPr>
              <a:t>k</a:t>
            </a:r>
            <a:r>
              <a:rPr b="1" dirty="0" lang="en-US" smtClean="0">
                <a:latin typeface="Bahnschrift SemiCondensed" panose="020B0502040204020203" pitchFamily="34" charset="0"/>
              </a:rPr>
              <a:t>a</a:t>
            </a:r>
            <a:endParaRPr b="1" dirty="0" lang="en-US" smtClean="0">
              <a:latin typeface="Bahnschrift Semi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lang="en-US" smtClean="0">
                <a:latin typeface="Bahnschrift SemiCondensed" panose="020B0502040204020203" pitchFamily="34" charset="0"/>
              </a:rPr>
              <a:t>RIGISTER NO:</a:t>
            </a:r>
            <a:r>
              <a:rPr b="1" dirty="0" lang="en-US" smtClean="0">
                <a:latin typeface="Bahnschrift SemiCondensed" panose="020B0502040204020203" pitchFamily="34" charset="0"/>
              </a:rPr>
              <a:t>3</a:t>
            </a:r>
            <a:r>
              <a:rPr b="1" dirty="0" lang="en-US" smtClean="0">
                <a:latin typeface="Bahnschrift SemiCondensed" panose="020B0502040204020203" pitchFamily="34" charset="0"/>
              </a:rPr>
              <a:t>1</a:t>
            </a:r>
            <a:r>
              <a:rPr b="1" dirty="0" lang="en-US" smtClean="0">
                <a:latin typeface="Bahnschrift SemiCondensed" panose="020B0502040204020203" pitchFamily="34" charset="0"/>
              </a:rPr>
              <a:t>2</a:t>
            </a:r>
            <a:r>
              <a:rPr b="1" dirty="0" lang="en-US" smtClean="0">
                <a:latin typeface="Bahnschrift SemiCondensed" panose="020B0502040204020203" pitchFamily="34" charset="0"/>
              </a:rPr>
              <a:t>2</a:t>
            </a:r>
            <a:r>
              <a:rPr b="1" dirty="0" lang="en-US" smtClean="0">
                <a:latin typeface="Bahnschrift SemiCondensed" panose="020B0502040204020203" pitchFamily="34" charset="0"/>
              </a:rPr>
              <a:t>0</a:t>
            </a:r>
            <a:r>
              <a:rPr b="1" dirty="0" lang="en-US" smtClean="0">
                <a:latin typeface="Bahnschrift SemiCondensed" panose="020B0502040204020203" pitchFamily="34" charset="0"/>
              </a:rPr>
              <a:t>5</a:t>
            </a:r>
            <a:r>
              <a:rPr b="1" dirty="0" lang="en-US" smtClean="0">
                <a:latin typeface="Bahnschrift SemiCondensed" panose="020B0502040204020203" pitchFamily="34" charset="0"/>
              </a:rPr>
              <a:t>2</a:t>
            </a:r>
            <a:r>
              <a:rPr b="1" dirty="0" lang="en-US" smtClean="0">
                <a:latin typeface="Bahnschrift SemiCondensed" panose="020B0502040204020203" pitchFamily="34" charset="0"/>
              </a:rPr>
              <a:t>7</a:t>
            </a:r>
            <a:r>
              <a:rPr b="1" dirty="0" lang="en-US" smtClean="0">
                <a:latin typeface="Bahnschrift SemiCondensed" panose="020B0502040204020203" pitchFamily="34" charset="0"/>
              </a:rPr>
              <a:t>8</a:t>
            </a:r>
            <a:endParaRPr b="1" dirty="0" lang="en-US" smtClean="0">
              <a:latin typeface="Bahnschrift Semi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lang="en-US" smtClean="0">
                <a:latin typeface="Bahnschrift SemiCondensed" panose="020B0502040204020203" pitchFamily="34" charset="0"/>
              </a:rPr>
              <a:t>DEPARTMENT:B.COM</a:t>
            </a:r>
            <a:r>
              <a:rPr b="1" dirty="0" lang="en-US" smtClean="0">
                <a:latin typeface="Bahnschrift SemiCondensed" panose="020B0502040204020203" pitchFamily="34" charset="0"/>
              </a:rPr>
              <a:t>(</a:t>
            </a:r>
            <a:r>
              <a:rPr b="1" dirty="0" lang="en-US" smtClean="0">
                <a:latin typeface="Bahnschrift SemiCondensed" panose="020B0502040204020203" pitchFamily="34" charset="0"/>
              </a:rPr>
              <a:t>G</a:t>
            </a:r>
            <a:r>
              <a:rPr b="1" dirty="0" lang="en-US" smtClean="0">
                <a:latin typeface="Bahnschrift SemiCondensed" panose="020B0502040204020203" pitchFamily="34" charset="0"/>
              </a:rPr>
              <a:t>)</a:t>
            </a:r>
            <a:endParaRPr b="1" dirty="0" lang="en-US" smtClean="0">
              <a:latin typeface="Bahnschrift Semi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lang="en-US" smtClean="0">
                <a:latin typeface="Bahnschrift SemiCondensed" panose="020B0502040204020203" pitchFamily="34" charset="0"/>
              </a:rPr>
              <a:t>COLLEGE: </a:t>
            </a:r>
            <a:r>
              <a:rPr b="1" dirty="0" lang="en-US" smtClean="0">
                <a:latin typeface="Bahnschrift SemiCondensed" panose="020B0502040204020203" pitchFamily="34" charset="0"/>
              </a:rPr>
              <a:t>P</a:t>
            </a:r>
            <a:r>
              <a:rPr b="1" dirty="0" lang="en-US" smtClean="0">
                <a:latin typeface="Bahnschrift SemiCondensed" panose="020B0502040204020203" pitchFamily="34" charset="0"/>
              </a:rPr>
              <a:t>a</a:t>
            </a:r>
            <a:r>
              <a:rPr b="1" dirty="0" lang="en-US" smtClean="0">
                <a:latin typeface="Bahnschrift SemiCondensed" panose="020B0502040204020203" pitchFamily="34" charset="0"/>
              </a:rPr>
              <a:t>t</a:t>
            </a:r>
            <a:r>
              <a:rPr b="1" dirty="0" lang="en-US" smtClean="0">
                <a:latin typeface="Bahnschrift SemiCondensed" panose="020B0502040204020203" pitchFamily="34" charset="0"/>
              </a:rPr>
              <a:t>t</a:t>
            </a:r>
            <a:r>
              <a:rPr b="1" dirty="0" lang="en-US" smtClean="0">
                <a:latin typeface="Bahnschrift SemiCondensed" panose="020B0502040204020203" pitchFamily="34" charset="0"/>
              </a:rPr>
              <a:t>a</a:t>
            </a:r>
            <a:r>
              <a:rPr b="1" dirty="0" lang="en-US" smtClean="0">
                <a:latin typeface="Bahnschrift SemiCondensed" panose="020B0502040204020203" pitchFamily="34" charset="0"/>
              </a:rPr>
              <a:t>m</a:t>
            </a:r>
            <a:r>
              <a:rPr b="1" dirty="0" lang="en-US" smtClean="0">
                <a:latin typeface="Bahnschrift SemiCondensed" panose="020B0502040204020203" pitchFamily="34" charset="0"/>
              </a:rPr>
              <a:t>m</a:t>
            </a:r>
            <a:r>
              <a:rPr b="1" dirty="0" lang="en-US" smtClean="0">
                <a:latin typeface="Bahnschrift SemiCondensed" panose="020B0502040204020203" pitchFamily="34" charset="0"/>
              </a:rPr>
              <a:t>a</a:t>
            </a:r>
            <a:r>
              <a:rPr b="1" dirty="0" lang="en-US" smtClean="0">
                <a:latin typeface="Bahnschrift SemiCondensed" panose="020B0502040204020203" pitchFamily="34" charset="0"/>
              </a:rPr>
              <a:t>l</a:t>
            </a:r>
            <a:r>
              <a:rPr b="1" dirty="0" lang="en-US" smtClean="0">
                <a:latin typeface="Bahnschrift SemiCondensed" panose="020B0502040204020203" pitchFamily="34" charset="0"/>
              </a:rPr>
              <a:t> </a:t>
            </a:r>
            <a:r>
              <a:rPr b="1" dirty="0" lang="en-US" smtClean="0">
                <a:latin typeface="Bahnschrift SemiCondensed" panose="020B0502040204020203" pitchFamily="34" charset="0"/>
              </a:rPr>
              <a:t>A</a:t>
            </a:r>
            <a:r>
              <a:rPr b="1" dirty="0" lang="en-US" smtClean="0">
                <a:latin typeface="Bahnschrift SemiCondensed" panose="020B0502040204020203" pitchFamily="34" charset="0"/>
              </a:rPr>
              <a:t>l</a:t>
            </a:r>
            <a:r>
              <a:rPr b="1" dirty="0" lang="en-US" smtClean="0">
                <a:latin typeface="Bahnschrift SemiCondensed" panose="020B0502040204020203" pitchFamily="34" charset="0"/>
              </a:rPr>
              <a:t>a</a:t>
            </a:r>
            <a:r>
              <a:rPr b="1" dirty="0" lang="en-US" smtClean="0">
                <a:latin typeface="Bahnschrift SemiCondensed" panose="020B0502040204020203" pitchFamily="34" charset="0"/>
              </a:rPr>
              <a:t>g</a:t>
            </a:r>
            <a:r>
              <a:rPr b="1" dirty="0" lang="en-US" smtClean="0">
                <a:latin typeface="Bahnschrift SemiCondensed" panose="020B0502040204020203" pitchFamily="34" charset="0"/>
              </a:rPr>
              <a:t>e</a:t>
            </a:r>
            <a:r>
              <a:rPr b="1" dirty="0" lang="en-US" smtClean="0">
                <a:latin typeface="Bahnschrift SemiCondensed" panose="020B0502040204020203" pitchFamily="34" charset="0"/>
              </a:rPr>
              <a:t>s</a:t>
            </a:r>
            <a:r>
              <a:rPr b="1" dirty="0" lang="en-US" smtClean="0">
                <a:latin typeface="Bahnschrift SemiCondensed" panose="020B0502040204020203" pitchFamily="34" charset="0"/>
              </a:rPr>
              <a:t>a</a:t>
            </a:r>
            <a:r>
              <a:rPr b="1" dirty="0" lang="en-US" smtClean="0">
                <a:latin typeface="Bahnschrift SemiCondensed" panose="020B0502040204020203" pitchFamily="34" charset="0"/>
              </a:rPr>
              <a:t>n</a:t>
            </a:r>
            <a:r>
              <a:rPr b="1" dirty="0" lang="en-US" smtClean="0">
                <a:latin typeface="Bahnschrift SemiCondensed" panose="020B0502040204020203" pitchFamily="34" charset="0"/>
              </a:rPr>
              <a:t> </a:t>
            </a:r>
            <a:r>
              <a:rPr b="1" dirty="0" lang="en-US" smtClean="0">
                <a:latin typeface="Bahnschrift SemiCondensed" panose="020B0502040204020203" pitchFamily="34" charset="0"/>
              </a:rPr>
              <a:t>c</a:t>
            </a:r>
            <a:r>
              <a:rPr b="1" dirty="0" lang="en-US" smtClean="0">
                <a:latin typeface="Bahnschrift SemiCondensed" panose="020B0502040204020203" pitchFamily="34" charset="0"/>
              </a:rPr>
              <a:t>o</a:t>
            </a:r>
            <a:r>
              <a:rPr b="1" dirty="0" lang="en-US" smtClean="0">
                <a:latin typeface="Bahnschrift SemiCondensed" panose="020B0502040204020203" pitchFamily="34" charset="0"/>
              </a:rPr>
              <a:t>l</a:t>
            </a:r>
            <a:r>
              <a:rPr b="1" dirty="0" lang="en-US" smtClean="0">
                <a:latin typeface="Bahnschrift SemiCondensed" panose="020B0502040204020203" pitchFamily="34" charset="0"/>
              </a:rPr>
              <a:t>l</a:t>
            </a:r>
            <a:r>
              <a:rPr b="1" dirty="0" lang="en-US" smtClean="0">
                <a:latin typeface="Bahnschrift SemiCondensed" panose="020B0502040204020203" pitchFamily="34" charset="0"/>
              </a:rPr>
              <a:t>e</a:t>
            </a:r>
            <a:r>
              <a:rPr b="1" dirty="0" lang="en-US" smtClean="0">
                <a:latin typeface="Bahnschrift SemiCondensed" panose="020B0502040204020203" pitchFamily="34" charset="0"/>
              </a:rPr>
              <a:t>g</a:t>
            </a:r>
            <a:r>
              <a:rPr b="1" dirty="0" lang="en-US" smtClean="0">
                <a:latin typeface="Bahnschrift SemiCondensed" panose="020B0502040204020203" pitchFamily="34" charset="0"/>
              </a:rPr>
              <a:t>a</a:t>
            </a:r>
            <a:r>
              <a:rPr b="1" dirty="0" lang="en-US" smtClean="0">
                <a:latin typeface="Bahnschrift SemiCondensed" panose="020B0502040204020203" pitchFamily="34" charset="0"/>
              </a:rPr>
              <a:t> </a:t>
            </a:r>
            <a:r>
              <a:rPr b="1" dirty="0" lang="en-US" smtClean="0">
                <a:latin typeface="Bahnschrift SemiCondensed" panose="020B0502040204020203" pitchFamily="34" charset="0"/>
              </a:rPr>
              <a:t>o</a:t>
            </a:r>
            <a:r>
              <a:rPr b="1" dirty="0" lang="en-US" smtClean="0">
                <a:latin typeface="Bahnschrift SemiCondensed" panose="020B0502040204020203" pitchFamily="34" charset="0"/>
              </a:rPr>
              <a:t>f</a:t>
            </a:r>
            <a:r>
              <a:rPr b="1" dirty="0" lang="en-US" smtClean="0">
                <a:latin typeface="Bahnschrift SemiCondensed" panose="020B0502040204020203" pitchFamily="34" charset="0"/>
              </a:rPr>
              <a:t> </a:t>
            </a:r>
            <a:r>
              <a:rPr b="1" dirty="0" lang="en-US" smtClean="0">
                <a:latin typeface="Bahnschrift SemiCondensed" panose="020B0502040204020203" pitchFamily="34" charset="0"/>
              </a:rPr>
              <a:t>A</a:t>
            </a:r>
            <a:r>
              <a:rPr b="1" dirty="0" lang="en-US" smtClean="0">
                <a:latin typeface="Bahnschrift SemiCondensed" panose="020B0502040204020203" pitchFamily="34" charset="0"/>
              </a:rPr>
              <a:t>r</a:t>
            </a:r>
            <a:r>
              <a:rPr b="1" dirty="0" lang="en-US" smtClean="0">
                <a:latin typeface="Bahnschrift SemiCondensed" panose="020B0502040204020203" pitchFamily="34" charset="0"/>
              </a:rPr>
              <a:t>t</a:t>
            </a:r>
            <a:r>
              <a:rPr b="1" dirty="0" lang="en-US" smtClean="0">
                <a:latin typeface="Bahnschrift SemiCondensed" panose="020B0502040204020203" pitchFamily="34" charset="0"/>
              </a:rPr>
              <a:t>s</a:t>
            </a:r>
            <a:r>
              <a:rPr b="1" dirty="0" lang="en-US" smtClean="0">
                <a:latin typeface="Bahnschrift SemiCondensed" panose="020B0502040204020203" pitchFamily="34" charset="0"/>
              </a:rPr>
              <a:t> </a:t>
            </a:r>
            <a:r>
              <a:rPr b="1" dirty="0" lang="en-US" smtClean="0">
                <a:latin typeface="Bahnschrift SemiCondensed" panose="020B0502040204020203" pitchFamily="34" charset="0"/>
              </a:rPr>
              <a:t>&amp;</a:t>
            </a:r>
            <a:r>
              <a:rPr b="1" dirty="0" lang="en-US" smtClean="0">
                <a:latin typeface="Bahnschrift SemiCondensed" panose="020B0502040204020203" pitchFamily="34" charset="0"/>
              </a:rPr>
              <a:t> </a:t>
            </a:r>
            <a:r>
              <a:rPr b="1" dirty="0" lang="en-US" smtClean="0">
                <a:latin typeface="Bahnschrift SemiCondensed" panose="020B0502040204020203" pitchFamily="34" charset="0"/>
              </a:rPr>
              <a:t>S</a:t>
            </a:r>
            <a:r>
              <a:rPr b="1" dirty="0" lang="en-US" smtClean="0">
                <a:latin typeface="Bahnschrift SemiCondensed" panose="020B0502040204020203" pitchFamily="34" charset="0"/>
              </a:rPr>
              <a:t>c</a:t>
            </a:r>
            <a:r>
              <a:rPr b="1" dirty="0" lang="en-US" smtClean="0">
                <a:latin typeface="Bahnschrift SemiCondensed" panose="020B0502040204020203" pitchFamily="34" charset="0"/>
              </a:rPr>
              <a:t>i</a:t>
            </a:r>
            <a:r>
              <a:rPr b="1" dirty="0" lang="en-US" smtClean="0">
                <a:latin typeface="Bahnschrift SemiCondensed" panose="020B0502040204020203" pitchFamily="34" charset="0"/>
              </a:rPr>
              <a:t>e</a:t>
            </a:r>
            <a:r>
              <a:rPr b="1" dirty="0" lang="en-US" smtClean="0">
                <a:latin typeface="Bahnschrift SemiCondensed" panose="020B0502040204020203" pitchFamily="34" charset="0"/>
              </a:rPr>
              <a:t>n</a:t>
            </a:r>
            <a:r>
              <a:rPr b="1" dirty="0" lang="en-US" smtClean="0">
                <a:latin typeface="Bahnschrift SemiCondensed" panose="020B0502040204020203" pitchFamily="34" charset="0"/>
              </a:rPr>
              <a:t>c</a:t>
            </a:r>
            <a:r>
              <a:rPr b="1" dirty="0" lang="en-US" smtClean="0">
                <a:latin typeface="Bahnschrift SemiCondensed" panose="020B0502040204020203" pitchFamily="34" charset="0"/>
              </a:rPr>
              <a:t>e</a:t>
            </a:r>
            <a:r>
              <a:rPr b="1" dirty="0" lang="en-US" smtClean="0">
                <a:latin typeface="Bahnschrift SemiCondensed" panose="020B0502040204020203" pitchFamily="34" charset="0"/>
              </a:rPr>
              <a:t> </a:t>
            </a:r>
            <a:r>
              <a:rPr b="1" dirty="0" lang="en-US" smtClean="0">
                <a:latin typeface="Bahnschrift SemiCondensed" panose="020B0502040204020203" pitchFamily="34" charset="0"/>
              </a:rPr>
              <a:t>A</a:t>
            </a:r>
            <a:r>
              <a:rPr b="1" dirty="0" lang="en-US" smtClean="0">
                <a:latin typeface="Bahnschrift SemiCondensed" panose="020B0502040204020203" pitchFamily="34" charset="0"/>
              </a:rPr>
              <a:t>t</a:t>
            </a:r>
            <a:r>
              <a:rPr b="1" dirty="0" lang="en-US" smtClean="0">
                <a:latin typeface="Bahnschrift SemiCondensed" panose="020B0502040204020203" pitchFamily="34" charset="0"/>
              </a:rPr>
              <a:t>h</a:t>
            </a:r>
            <a:r>
              <a:rPr b="1" dirty="0" lang="en-US" smtClean="0">
                <a:latin typeface="Bahnschrift SemiCondensed" panose="020B0502040204020203" pitchFamily="34" charset="0"/>
              </a:rPr>
              <a:t>u</a:t>
            </a:r>
            <a:r>
              <a:rPr b="1" dirty="0" lang="en-US" smtClean="0">
                <a:latin typeface="Bahnschrift SemiCondensed" panose="020B0502040204020203" pitchFamily="34" charset="0"/>
              </a:rPr>
              <a:t>r</a:t>
            </a:r>
            <a:r>
              <a:rPr b="1" dirty="0" lang="en-US" smtClean="0">
                <a:latin typeface="Bahnschrift SemiCondensed" panose="020B0502040204020203" pitchFamily="34" charset="0"/>
              </a:rPr>
              <a:t>,</a:t>
            </a:r>
            <a:r>
              <a:rPr b="1" dirty="0" lang="en-US" smtClean="0">
                <a:latin typeface="Bahnschrift SemiCondensed" panose="020B0502040204020203" pitchFamily="34" charset="0"/>
              </a:rPr>
              <a:t> </a:t>
            </a:r>
            <a:r>
              <a:rPr b="1" dirty="0" lang="en-US" smtClean="0">
                <a:latin typeface="Bahnschrift SemiCondensed" panose="020B0502040204020203" pitchFamily="34" charset="0"/>
              </a:rPr>
              <a:t>c</a:t>
            </a:r>
            <a:r>
              <a:rPr b="1" dirty="0" lang="en-US" smtClean="0">
                <a:latin typeface="Bahnschrift SemiCondensed" panose="020B0502040204020203" pitchFamily="34" charset="0"/>
              </a:rPr>
              <a:t>h</a:t>
            </a:r>
            <a:r>
              <a:rPr b="1" dirty="0" lang="en-US" smtClean="0">
                <a:latin typeface="Bahnschrift SemiCondensed" panose="020B0502040204020203" pitchFamily="34" charset="0"/>
              </a:rPr>
              <a:t>e</a:t>
            </a:r>
            <a:r>
              <a:rPr b="1" dirty="0" lang="en-US" smtClean="0">
                <a:latin typeface="Bahnschrift SemiCondensed" panose="020B0502040204020203" pitchFamily="34" charset="0"/>
              </a:rPr>
              <a:t>n</a:t>
            </a:r>
            <a:r>
              <a:rPr b="1" dirty="0" lang="en-US" smtClean="0">
                <a:latin typeface="Bahnschrift SemiCondensed" panose="020B0502040204020203" pitchFamily="34" charset="0"/>
              </a:rPr>
              <a:t>g</a:t>
            </a:r>
            <a:r>
              <a:rPr b="1" dirty="0" lang="en-US" smtClean="0">
                <a:latin typeface="Bahnschrift SemiCondensed" panose="020B0502040204020203" pitchFamily="34" charset="0"/>
              </a:rPr>
              <a:t>a</a:t>
            </a:r>
            <a:r>
              <a:rPr b="1" dirty="0" lang="en-US" smtClean="0">
                <a:latin typeface="Bahnschrift SemiCondensed" panose="020B0502040204020203" pitchFamily="34" charset="0"/>
              </a:rPr>
              <a:t>l</a:t>
            </a:r>
            <a:r>
              <a:rPr b="1" dirty="0" lang="en-US" smtClean="0">
                <a:latin typeface="Bahnschrift SemiCondensed" panose="020B0502040204020203" pitchFamily="34" charset="0"/>
              </a:rPr>
              <a:t>p</a:t>
            </a:r>
            <a:r>
              <a:rPr b="1" dirty="0" lang="en-US" smtClean="0">
                <a:latin typeface="Bahnschrift SemiCondensed" panose="020B0502040204020203" pitchFamily="34" charset="0"/>
              </a:rPr>
              <a:t>t</a:t>
            </a:r>
            <a:r>
              <a:rPr b="1" dirty="0" lang="en-US" smtClean="0">
                <a:latin typeface="Bahnschrift SemiCondensed" panose="020B0502040204020203" pitchFamily="34" charset="0"/>
              </a:rPr>
              <a:t>t</a:t>
            </a:r>
            <a:r>
              <a:rPr b="1" dirty="0" lang="en-US" smtClean="0">
                <a:latin typeface="Bahnschrift SemiCondensed" panose="020B0502040204020203" pitchFamily="34" charset="0"/>
              </a:rPr>
              <a:t>u</a:t>
            </a:r>
            <a:endParaRPr b="1" dirty="0" lang="en-US" smtClean="0">
              <a:latin typeface="Bahnschrift SemiCondensed" panose="020B0502040204020203" pitchFamily="34" charset="0"/>
            </a:endParaRPr>
          </a:p>
          <a:p>
            <a:pPr indent="0" marL="109855">
              <a:buNone/>
            </a:pPr>
            <a:endParaRPr b="1" dirty="0" lang="en-US" smtClean="0">
              <a:latin typeface="Bahnschrift SemiCondensed" panose="020B0502040204020203" pitchFamily="34" charset="0"/>
            </a:endParaRPr>
          </a:p>
          <a:p>
            <a:pPr indent="0" marL="109855">
              <a:buNone/>
            </a:pPr>
            <a:endParaRPr b="1" dirty="0" lang="en-US" smtClean="0">
              <a:latin typeface="Bahnschrift SemiCondensed" panose="020B0502040204020203" pitchFamily="34" charset="0"/>
            </a:endParaRPr>
          </a:p>
          <a:p>
            <a:pPr indent="0" marL="109855">
              <a:buNone/>
            </a:pPr>
            <a:r>
              <a:rPr b="1" dirty="0" lang="en-US" smtClean="0">
                <a:latin typeface="Bahnschrift SemiCondensed" panose="020B0502040204020203" pitchFamily="34" charset="0"/>
              </a:rPr>
              <a:t>   </a:t>
            </a:r>
            <a:endParaRPr b="1" dirty="0" lang="en-US">
              <a:latin typeface="Bahnschrift SemiCondensed" panose="020B0502040204020203" pitchFamily="34" charset="0"/>
            </a:endParaRPr>
          </a:p>
        </p:txBody>
      </p:sp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5122"/>
          </a:bodyPr>
          <a:p>
            <a:r>
              <a:rPr dirty="0" lang="en-US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Employee Data Analysis Using Excel    </a:t>
            </a:r>
            <a:endParaRPr dirty="0" 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pPr>
              <a:buNone/>
            </a:pPr>
            <a:r>
              <a:rPr b="1" dirty="0" sz="2900" lang="en-US" smtClean="0">
                <a:latin typeface="Baskerville Old Face" pitchFamily="18" charset="0"/>
              </a:rPr>
              <a:t>Employee dataset- KAGGLE </a:t>
            </a:r>
            <a:endParaRPr b="1" dirty="0" sz="2900" lang="en-US" smtClean="0">
              <a:latin typeface="Baskerville Old Face" pitchFamily="18" charset="0"/>
            </a:endParaRPr>
          </a:p>
          <a:p>
            <a:pPr>
              <a:buNone/>
            </a:pPr>
            <a:r>
              <a:rPr b="1" dirty="0" sz="2900" lang="en-US" smtClean="0">
                <a:latin typeface="Baskerville Old Face" pitchFamily="18" charset="0"/>
              </a:rPr>
              <a:t>26 Features </a:t>
            </a:r>
            <a:endParaRPr b="1" dirty="0" sz="2900" lang="en-US" smtClean="0">
              <a:latin typeface="Baskerville Old Face" pitchFamily="18" charset="0"/>
            </a:endParaRPr>
          </a:p>
          <a:p>
            <a:pPr>
              <a:buNone/>
            </a:pPr>
            <a:r>
              <a:rPr b="1" dirty="0" sz="2900" lang="en-US" smtClean="0">
                <a:latin typeface="Baskerville Old Face" pitchFamily="18" charset="0"/>
              </a:rPr>
              <a:t>9 Features </a:t>
            </a:r>
            <a:endParaRPr b="1" dirty="0" sz="2900" lang="en-US" smtClean="0">
              <a:latin typeface="Baskerville Old Face" pitchFamily="18" charset="0"/>
            </a:endParaRPr>
          </a:p>
          <a:p>
            <a:pPr indent="0" marL="109855">
              <a:buNone/>
            </a:pPr>
            <a:endParaRPr b="1" dirty="0" sz="2900" lang="en-US" smtClean="0">
              <a:latin typeface="Baskerville Old Face" pitchFamily="18" charset="0"/>
            </a:endParaRPr>
          </a:p>
          <a:p>
            <a:pPr indent="0" marL="109855">
              <a:lnSpc>
                <a:spcPct val="120000"/>
              </a:lnSpc>
              <a:buNone/>
            </a:pPr>
            <a:r>
              <a:rPr b="1" dirty="0" sz="2900" lang="en-US" smtClean="0">
                <a:latin typeface="Baskerville Old Face" pitchFamily="18" charset="0"/>
              </a:rPr>
              <a:t>	Employee ID – NUM</a:t>
            </a:r>
            <a:endParaRPr b="1" dirty="0" sz="2900" lang="en-US" smtClean="0">
              <a:latin typeface="Baskerville Old Face" pitchFamily="18" charset="0"/>
            </a:endParaRPr>
          </a:p>
          <a:p>
            <a:pPr indent="0" marL="109855">
              <a:lnSpc>
                <a:spcPct val="120000"/>
              </a:lnSpc>
              <a:buNone/>
            </a:pPr>
            <a:r>
              <a:rPr b="1" dirty="0" sz="2900" lang="en-US" smtClean="0">
                <a:latin typeface="Baskerville Old Face" pitchFamily="18" charset="0"/>
              </a:rPr>
              <a:t>	Name – Text </a:t>
            </a:r>
            <a:endParaRPr b="1" dirty="0" sz="2900" lang="en-US" smtClean="0">
              <a:latin typeface="Baskerville Old Face" pitchFamily="18" charset="0"/>
            </a:endParaRPr>
          </a:p>
          <a:p>
            <a:pPr indent="0" marL="109855">
              <a:lnSpc>
                <a:spcPct val="120000"/>
              </a:lnSpc>
              <a:buNone/>
            </a:pPr>
            <a:r>
              <a:rPr b="1" dirty="0" sz="2900" lang="en-US" smtClean="0">
                <a:latin typeface="Baskerville Old Face" pitchFamily="18" charset="0"/>
              </a:rPr>
              <a:t>	Employee Type </a:t>
            </a:r>
            <a:endParaRPr b="1" dirty="0" sz="2900" lang="en-US" smtClean="0">
              <a:latin typeface="Baskerville Old Face" pitchFamily="18" charset="0"/>
            </a:endParaRPr>
          </a:p>
          <a:p>
            <a:pPr indent="0" marL="109855">
              <a:lnSpc>
                <a:spcPct val="120000"/>
              </a:lnSpc>
              <a:buNone/>
            </a:pPr>
            <a:r>
              <a:rPr b="1" dirty="0" sz="2900" lang="en-US" smtClean="0">
                <a:latin typeface="Baskerville Old Face" pitchFamily="18" charset="0"/>
              </a:rPr>
              <a:t>	Performance Level </a:t>
            </a:r>
            <a:endParaRPr b="1" dirty="0" sz="2900" lang="en-US" smtClean="0">
              <a:latin typeface="Baskerville Old Face" pitchFamily="18" charset="0"/>
            </a:endParaRPr>
          </a:p>
          <a:p>
            <a:pPr indent="0" marL="109855">
              <a:lnSpc>
                <a:spcPct val="120000"/>
              </a:lnSpc>
              <a:buNone/>
            </a:pPr>
            <a:r>
              <a:rPr b="1" dirty="0" sz="2900" lang="en-US" smtClean="0">
                <a:latin typeface="Baskerville Old Face" pitchFamily="18" charset="0"/>
              </a:rPr>
              <a:t>	Gender- Male, Female </a:t>
            </a:r>
            <a:endParaRPr b="1" dirty="0" sz="2900" lang="en-US" smtClean="0">
              <a:latin typeface="Baskerville Old Face" pitchFamily="18" charset="0"/>
            </a:endParaRPr>
          </a:p>
          <a:p>
            <a:pPr indent="0" marL="109855">
              <a:lnSpc>
                <a:spcPct val="120000"/>
              </a:lnSpc>
              <a:buNone/>
            </a:pPr>
            <a:r>
              <a:rPr b="1" dirty="0" sz="2900" lang="en-US" smtClean="0">
                <a:latin typeface="Baskerville Old Face" pitchFamily="18" charset="0"/>
              </a:rPr>
              <a:t>	Employee Rating – NUM</a:t>
            </a:r>
            <a:endParaRPr b="1" dirty="0" sz="2900" lang="en-US" smtClean="0">
              <a:latin typeface="Baskerville Old Face" pitchFamily="18" charset="0"/>
            </a:endParaRPr>
          </a:p>
          <a:p>
            <a:pPr indent="0" marL="109855">
              <a:lnSpc>
                <a:spcPct val="120000"/>
              </a:lnSpc>
              <a:buNone/>
            </a:pPr>
            <a:r>
              <a:rPr b="1" dirty="0" sz="2900" lang="en-US" smtClean="0">
                <a:latin typeface="Baskerville Old Face" pitchFamily="18" charset="0"/>
              </a:rPr>
              <a:t>	Business Unit </a:t>
            </a:r>
            <a:endParaRPr b="1" dirty="0" sz="2900" lang="en-US" smtClean="0">
              <a:latin typeface="Baskerville Old Face" pitchFamily="18" charset="0"/>
            </a:endParaRPr>
          </a:p>
          <a:p>
            <a:pPr indent="0" marL="109855">
              <a:lnSpc>
                <a:spcPct val="120000"/>
              </a:lnSpc>
              <a:buNone/>
            </a:pPr>
            <a:r>
              <a:rPr b="1" dirty="0" sz="2900" lang="en-US" smtClean="0">
                <a:latin typeface="Baskerville Old Face" pitchFamily="18" charset="0"/>
              </a:rPr>
              <a:t>	Employee Status </a:t>
            </a:r>
            <a:endParaRPr b="1" dirty="0" sz="2900" lang="en-US">
              <a:latin typeface="Baskerville Old Face" pitchFamily="18" charset="0"/>
            </a:endParaRPr>
          </a:p>
        </p:txBody>
      </p:sp>
      <p:sp>
        <p:nvSpPr>
          <p:cNvPr id="1048617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DATASET DESCRIPTION    </a:t>
            </a:r>
            <a:endParaRPr dirty="0" 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048618" name="Up-Down Arrow 3"/>
          <p:cNvSpPr/>
          <p:nvPr/>
        </p:nvSpPr>
        <p:spPr>
          <a:xfrm>
            <a:off x="1524000" y="2612571"/>
            <a:ext cx="152400" cy="304800"/>
          </a:xfrm>
          <a:prstGeom prst="upDownArrow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THE “WOW” IN OUR SOLUTION </a:t>
            </a:r>
            <a:endParaRPr dirty="0" 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048620" name="Content Placeholder 1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p>
            <a:endParaRPr dirty="0" lang="en-US" smtClean="0"/>
          </a:p>
          <a:p>
            <a:endParaRPr dirty="0" lang="en-US"/>
          </a:p>
          <a:p>
            <a:endParaRPr dirty="0" lang="en-US" smtClean="0"/>
          </a:p>
          <a:p>
            <a:pPr indent="0" marL="109855">
              <a:buNone/>
            </a:pPr>
            <a:endParaRPr dirty="0" lang="en-US"/>
          </a:p>
          <a:p>
            <a:endParaRPr dirty="0" lang="en-US" smtClean="0"/>
          </a:p>
          <a:p>
            <a:pPr lvl="1">
              <a:buFont typeface="Wingdings" panose="05000000000000000000" pitchFamily="2" charset="2"/>
              <a:buChar char="v"/>
            </a:pPr>
            <a:r>
              <a:rPr dirty="0" lang="en-US" smtClean="0">
                <a:solidFill>
                  <a:schemeClr val="tx1"/>
                </a:solidFill>
              </a:rPr>
              <a:t> </a:t>
            </a:r>
            <a:r>
              <a:rPr b="1" dirty="0" sz="2400" lang="en-US" smtClean="0">
                <a:solidFill>
                  <a:schemeClr val="tx1"/>
                </a:solidFill>
                <a:latin typeface="Baskerville Old Face" pitchFamily="18" charset="0"/>
              </a:rPr>
              <a:t>Performance level==IFS(Z4&gt;5,”VERY HIGH”, </a:t>
            </a:r>
            <a:endParaRPr b="1" dirty="0" sz="2400" lang="en-US" smtClean="0">
              <a:solidFill>
                <a:schemeClr val="tx1"/>
              </a:solidFill>
              <a:latin typeface="Baskerville Old Face" pitchFamily="18" charset="0"/>
            </a:endParaRPr>
          </a:p>
          <a:p>
            <a:pPr indent="0" lvl="1" marL="393065">
              <a:buNone/>
            </a:pPr>
            <a:r>
              <a:rPr b="1" dirty="0" sz="2400" lang="en-US">
                <a:solidFill>
                  <a:schemeClr val="tx1"/>
                </a:solidFill>
                <a:latin typeface="Baskerville Old Face" pitchFamily="18" charset="0"/>
              </a:rPr>
              <a:t>	</a:t>
            </a:r>
            <a:r>
              <a:rPr b="1" dirty="0" sz="2400" lang="en-US" smtClean="0">
                <a:solidFill>
                  <a:schemeClr val="tx1"/>
                </a:solidFill>
                <a:latin typeface="Baskerville Old Face" pitchFamily="18" charset="0"/>
              </a:rPr>
              <a:t>Z4&gt;=4,”HIGH”,Z4&gt;=3,”MED”,TRUE,”LOW”)</a:t>
            </a:r>
            <a:endParaRPr b="1" dirty="0" sz="2400" lang="en-US">
              <a:solidFill>
                <a:schemeClr val="tx1"/>
              </a:solidFill>
              <a:latin typeface="Baskerville Old Face" pitchFamily="18" charset="0"/>
            </a:endParaRPr>
          </a:p>
        </p:txBody>
      </p:sp>
      <p:pic>
        <p:nvPicPr>
          <p:cNvPr id="2097155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219200" y="1752600"/>
            <a:ext cx="6248400" cy="1871664"/>
          </a:xfrm>
          <a:prstGeom prst="rect"/>
        </p:spPr>
      </p:pic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Content Placeholder 1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p>
            <a:pPr indent="0" marL="109855">
              <a:buNone/>
            </a:pPr>
            <a:r>
              <a:rPr dirty="0" lang="en-US" smtClean="0"/>
              <a:t> </a:t>
            </a:r>
            <a:endParaRPr dirty="0" lang="en-US"/>
          </a:p>
          <a:p>
            <a:pPr indent="0" marL="109855">
              <a:buNone/>
            </a:pPr>
            <a:r>
              <a:rPr b="1" dirty="0" lang="en-US" smtClean="0">
                <a:latin typeface="Baskerville Old Face" pitchFamily="18" charset="0"/>
              </a:rPr>
              <a:t>Data Collection </a:t>
            </a:r>
            <a:endParaRPr b="1" dirty="0" lang="en-US" smtClean="0">
              <a:latin typeface="Baskerville Old Face" pitchFamily="18" charset="0"/>
            </a:endParaRPr>
          </a:p>
          <a:p>
            <a:pPr indent="-571500" marL="681355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   Kaggale </a:t>
            </a:r>
            <a:endParaRPr b="1" dirty="0" lang="en-US" smtClean="0">
              <a:latin typeface="Baskerville Old Face" pitchFamily="18" charset="0"/>
            </a:endParaRPr>
          </a:p>
          <a:p>
            <a:pPr indent="-571500" marL="681355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   Search employment performance </a:t>
            </a:r>
            <a:endParaRPr b="1" dirty="0" lang="en-US" smtClean="0">
              <a:latin typeface="Baskerville Old Face" pitchFamily="18" charset="0"/>
            </a:endParaRPr>
          </a:p>
          <a:p>
            <a:pPr indent="-571500" marL="681355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   Then download employee data</a:t>
            </a:r>
            <a:endParaRPr b="1" dirty="0" lang="en-US" smtClean="0">
              <a:latin typeface="Baskerville Old Face" pitchFamily="18" charset="0"/>
            </a:endParaRPr>
          </a:p>
          <a:p>
            <a:pPr indent="0" marL="109855">
              <a:buNone/>
            </a:pPr>
            <a:r>
              <a:rPr b="1" dirty="0" lang="en-US" smtClean="0">
                <a:latin typeface="Baskerville Old Face" pitchFamily="18" charset="0"/>
              </a:rPr>
              <a:t>Feature Collection </a:t>
            </a:r>
            <a:endParaRPr b="1" dirty="0" lang="en-US" smtClean="0">
              <a:latin typeface="Baskerville Old Face" pitchFamily="18" charset="0"/>
            </a:endParaRPr>
          </a:p>
          <a:p>
            <a:pPr indent="-571500" marL="681355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    Feature Identify </a:t>
            </a:r>
            <a:endParaRPr b="1" dirty="0" lang="en-US" smtClean="0">
              <a:latin typeface="Baskerville Old Face" pitchFamily="18" charset="0"/>
            </a:endParaRPr>
          </a:p>
          <a:p>
            <a:pPr indent="-571500" marL="681355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    Color filled blank Values </a:t>
            </a:r>
            <a:endParaRPr b="1" dirty="0" lang="en-US" smtClean="0">
              <a:latin typeface="Baskerville Old Face" pitchFamily="18" charset="0"/>
            </a:endParaRPr>
          </a:p>
          <a:p>
            <a:pPr indent="0" marL="109855">
              <a:buNone/>
            </a:pPr>
            <a:r>
              <a:rPr b="1" dirty="0" lang="en-US" smtClean="0">
                <a:latin typeface="Baskerville Old Face" pitchFamily="18" charset="0"/>
              </a:rPr>
              <a:t>Data Cleaning </a:t>
            </a:r>
            <a:endParaRPr b="1" dirty="0" lang="en-US" smtClean="0">
              <a:latin typeface="Baskerville Old Face" pitchFamily="18" charset="0"/>
            </a:endParaRPr>
          </a:p>
          <a:p>
            <a:pPr indent="-571500" marL="681355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    Missing Values Identify </a:t>
            </a:r>
            <a:endParaRPr b="1" dirty="0" lang="en-US" smtClean="0">
              <a:latin typeface="Baskerville Old Face" pitchFamily="18" charset="0"/>
            </a:endParaRPr>
          </a:p>
          <a:p>
            <a:pPr indent="-571500" marL="681355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    Missing Values Filter out </a:t>
            </a:r>
            <a:r>
              <a:rPr dirty="0" lang="en-US" smtClean="0"/>
              <a:t>	   	</a:t>
            </a:r>
            <a:endParaRPr dirty="0" lang="en-US" smtClean="0"/>
          </a:p>
        </p:txBody>
      </p:sp>
      <p:sp>
        <p:nvSpPr>
          <p:cNvPr id="1048622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Light" panose="020B0502040204020203" pitchFamily="34" charset="0"/>
              </a:rPr>
              <a:t>MODELLING</a:t>
            </a:r>
            <a:r>
              <a:rPr dirty="0" lang="en-US" smtClean="0"/>
              <a:t> </a:t>
            </a:r>
            <a:endParaRPr dirty="0" lang="en-US"/>
          </a:p>
        </p:txBody>
      </p:sp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Content Placeholder 1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p>
            <a:pPr indent="0" marL="109855">
              <a:buNone/>
            </a:pPr>
            <a:endParaRPr dirty="0" lang="en-US" smtClean="0"/>
          </a:p>
          <a:p>
            <a:pPr indent="0" marL="109855">
              <a:buNone/>
            </a:pPr>
            <a:r>
              <a:rPr b="1" dirty="0" lang="en-US" smtClean="0">
                <a:latin typeface="Baskerville Old Face" pitchFamily="18" charset="0"/>
              </a:rPr>
              <a:t>Summary </a:t>
            </a:r>
            <a:endParaRPr b="1" dirty="0" lang="en-US" smtClean="0">
              <a:latin typeface="Baskerville Old Face" pitchFamily="18" charset="0"/>
            </a:endParaRPr>
          </a:p>
          <a:p>
            <a:pPr indent="-571500" marL="681355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  Open </a:t>
            </a:r>
            <a:r>
              <a:rPr b="1" dirty="0" lang="en-US" smtClean="0">
                <a:latin typeface="Baskerville Old Face" pitchFamily="18" charset="0"/>
              </a:rPr>
              <a:t>pivot table</a:t>
            </a:r>
            <a:endParaRPr b="1" dirty="0" lang="en-US" smtClean="0">
              <a:latin typeface="Baskerville Old Face" pitchFamily="18" charset="0"/>
            </a:endParaRPr>
          </a:p>
          <a:p>
            <a:pPr indent="-571500" marL="681355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  Drag </a:t>
            </a:r>
            <a:r>
              <a:rPr b="1" dirty="0" lang="en-US" smtClean="0">
                <a:latin typeface="Baskerville Old Face" pitchFamily="18" charset="0"/>
              </a:rPr>
              <a:t>rows, cols, filters, values respectively Business </a:t>
            </a:r>
            <a:r>
              <a:rPr b="1" dirty="0" lang="en-US" smtClean="0">
                <a:latin typeface="Baskerville Old Face" pitchFamily="18" charset="0"/>
              </a:rPr>
              <a:t>       Unit</a:t>
            </a:r>
            <a:r>
              <a:rPr b="1" dirty="0" lang="en-US" smtClean="0">
                <a:latin typeface="Baskerville Old Face" pitchFamily="18" charset="0"/>
              </a:rPr>
              <a:t>, performance level, Gender Code, count of first name. </a:t>
            </a:r>
            <a:endParaRPr b="1" dirty="0" lang="en-US" smtClean="0">
              <a:latin typeface="Baskerville Old Face" pitchFamily="18" charset="0"/>
            </a:endParaRPr>
          </a:p>
          <a:p>
            <a:pPr indent="-571500" marL="681355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  Remove </a:t>
            </a:r>
            <a:r>
              <a:rPr b="1" dirty="0" lang="en-US" smtClean="0">
                <a:latin typeface="Baskerville Old Face" pitchFamily="18" charset="0"/>
              </a:rPr>
              <a:t>the blank Option.</a:t>
            </a:r>
            <a:endParaRPr b="1" dirty="0" lang="en-US" smtClean="0">
              <a:latin typeface="Baskerville Old Face" pitchFamily="18" charset="0"/>
            </a:endParaRPr>
          </a:p>
          <a:p>
            <a:pPr indent="0" marL="109855">
              <a:buNone/>
            </a:pPr>
            <a:r>
              <a:rPr b="1" dirty="0" lang="en-US" smtClean="0">
                <a:latin typeface="Baskerville Old Face" pitchFamily="18" charset="0"/>
              </a:rPr>
              <a:t>Visulazation</a:t>
            </a:r>
            <a:endParaRPr b="1" dirty="0" lang="en-US">
              <a:latin typeface="Baskerville Old Face" pitchFamily="18" charset="0"/>
            </a:endParaRPr>
          </a:p>
          <a:p>
            <a:pPr indent="-571500" marL="681355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  Put </a:t>
            </a:r>
            <a:r>
              <a:rPr b="1" dirty="0" lang="en-US" smtClean="0">
                <a:latin typeface="Baskerville Old Face" pitchFamily="18" charset="0"/>
              </a:rPr>
              <a:t>recommended Graph </a:t>
            </a:r>
            <a:endParaRPr b="1" dirty="0" lang="en-US" smtClean="0">
              <a:latin typeface="Baskerville Old Face" pitchFamily="18" charset="0"/>
            </a:endParaRPr>
          </a:p>
          <a:p>
            <a:pPr indent="-571500" marL="681355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  Filter </a:t>
            </a:r>
            <a:r>
              <a:rPr b="1" dirty="0" lang="en-US" smtClean="0">
                <a:latin typeface="Baskerville Old Face" pitchFamily="18" charset="0"/>
              </a:rPr>
              <a:t>Out the linear and exponential features</a:t>
            </a:r>
            <a:endParaRPr b="1" dirty="0" lang="en-US" smtClean="0">
              <a:latin typeface="Baskerville Old Face" pitchFamily="18" charset="0"/>
            </a:endParaRPr>
          </a:p>
          <a:p>
            <a:pPr indent="-571500" marL="681355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  To </a:t>
            </a:r>
            <a:r>
              <a:rPr b="1" dirty="0" lang="en-US" smtClean="0">
                <a:latin typeface="Baskerville Old Face" pitchFamily="18" charset="0"/>
              </a:rPr>
              <a:t>get pie chart for our reference.</a:t>
            </a:r>
            <a:endParaRPr b="1" dirty="0" lang="en-US">
              <a:latin typeface="Baskerville Old Face" pitchFamily="18" charset="0"/>
            </a:endParaRPr>
          </a:p>
        </p:txBody>
      </p:sp>
      <p:sp>
        <p:nvSpPr>
          <p:cNvPr id="1048624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35691"/>
          </a:xfrm>
        </p:spPr>
        <p:txBody>
          <a:bodyPr>
            <a:normAutofit/>
          </a:bodyPr>
          <a:p>
            <a:pPr indent="0" marL="109855">
              <a:buNone/>
            </a:pPr>
            <a:r>
              <a:rPr dirty="0" lang="en-US" smtClean="0"/>
              <a:t> </a:t>
            </a:r>
            <a:endParaRPr dirty="0" lang="en-US" smtClean="0"/>
          </a:p>
          <a:p>
            <a:pPr indent="0" marL="109855">
              <a:buNone/>
            </a:pPr>
            <a:endParaRPr dirty="0" lang="en-US"/>
          </a:p>
        </p:txBody>
      </p:sp>
      <p:sp>
        <p:nvSpPr>
          <p:cNvPr id="1048626" name="Title 2"/>
          <p:cNvSpPr>
            <a:spLocks noGrp="1"/>
          </p:cNvSpPr>
          <p:nvPr>
            <p:ph type="title"/>
          </p:nvPr>
        </p:nvSpPr>
        <p:spPr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Light" panose="020B0502040204020203" pitchFamily="34" charset="0"/>
              </a:rPr>
              <a:t>RESULTS AND DISCUSSION </a:t>
            </a:r>
            <a:endParaRPr dirty="0" lang="en-US">
              <a:solidFill>
                <a:srgbClr val="FF0000"/>
              </a:solidFill>
              <a:latin typeface="Bahnschrift Light" panose="020B0502040204020203" pitchFamily="34" charset="0"/>
            </a:endParaRPr>
          </a:p>
        </p:txBody>
      </p:sp>
      <p:graphicFrame>
        <p:nvGraphicFramePr>
          <p:cNvPr id="4194304" name="Chart 3"/>
          <p:cNvGraphicFramePr>
            <a:graphicFrameLocks/>
          </p:cNvGraphicFramePr>
          <p:nvPr/>
        </p:nvGraphicFramePr>
        <p:xfrm>
          <a:off x="1295400" y="1524000"/>
          <a:ext cx="6588760" cy="4211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35691"/>
          </a:xfrm>
        </p:spPr>
        <p:txBody>
          <a:bodyPr>
            <a:normAutofit/>
          </a:bodyPr>
          <a:p>
            <a:pPr indent="0" marL="109855">
              <a:buNone/>
            </a:pPr>
            <a:r>
              <a:rPr dirty="0" lang="en-US" smtClean="0"/>
              <a:t> </a:t>
            </a:r>
            <a:endParaRPr dirty="0" lang="en-US" smtClean="0"/>
          </a:p>
          <a:p>
            <a:pPr indent="0" marL="109855">
              <a:buNone/>
            </a:pPr>
            <a:endParaRPr dirty="0" lang="en-US"/>
          </a:p>
        </p:txBody>
      </p:sp>
      <p:sp>
        <p:nvSpPr>
          <p:cNvPr id="1048628" name="Title 2"/>
          <p:cNvSpPr>
            <a:spLocks noGrp="1"/>
          </p:cNvSpPr>
          <p:nvPr>
            <p:ph type="title"/>
          </p:nvPr>
        </p:nvSpPr>
        <p:spPr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Light" panose="020B0502040204020203" pitchFamily="34" charset="0"/>
              </a:rPr>
              <a:t>RESULTS AND DISCUSSION </a:t>
            </a:r>
            <a:endParaRPr dirty="0" lang="en-US">
              <a:solidFill>
                <a:srgbClr val="FF0000"/>
              </a:solidFill>
              <a:latin typeface="Bahnschrift Light" panose="020B0502040204020203" pitchFamily="34" charset="0"/>
            </a:endParaRPr>
          </a:p>
        </p:txBody>
      </p:sp>
      <p:graphicFrame>
        <p:nvGraphicFramePr>
          <p:cNvPr id="4194305" name="Chart 4"/>
          <p:cNvGraphicFramePr>
            <a:graphicFrameLocks/>
          </p:cNvGraphicFramePr>
          <p:nvPr/>
        </p:nvGraphicFramePr>
        <p:xfrm>
          <a:off x="1600200" y="1371600"/>
          <a:ext cx="6149975" cy="457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endParaRPr dirty="0" lang="en-US" smtClean="0"/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skerville Old Face" pitchFamily="18" charset="0"/>
              </a:rPr>
              <a:t>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visualization.</a:t>
            </a:r>
            <a:endParaRPr b="1" dirty="0" sz="2800" lang="en-US">
              <a:latin typeface="Baskerville Old Face" pitchFamily="18" charset="0"/>
            </a:endParaRPr>
          </a:p>
        </p:txBody>
      </p:sp>
      <p:sp>
        <p:nvSpPr>
          <p:cNvPr id="1048630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CONCLUSION            </a:t>
            </a:r>
            <a:r>
              <a:rPr dirty="0" lang="en-US" smtClean="0">
                <a:solidFill>
                  <a:srgbClr val="FF0000"/>
                </a:solidFill>
                <a:latin typeface="Bahnschrift Light" panose="020B0502040204020203" pitchFamily="34" charset="0"/>
              </a:rPr>
              <a:t> </a:t>
            </a:r>
            <a:endParaRPr dirty="0" lang="en-US">
              <a:solidFill>
                <a:srgbClr val="FF0000"/>
              </a:solidFill>
              <a:latin typeface="Bahnschrift Light" panose="020B0502040204020203" pitchFamily="34" charset="0"/>
            </a:endParaRPr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PROJECT TITLE</a:t>
            </a:r>
            <a:r>
              <a:rPr dirty="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dirty="0" lang="en-US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8601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p>
            <a:r>
              <a:rPr b="1" dirty="0" sz="3200" lang="en-US" smtClean="0">
                <a:solidFill>
                  <a:schemeClr val="tx1"/>
                </a:solidFill>
                <a:latin typeface="Baskerville Old Face" pitchFamily="18" charset="0"/>
              </a:rPr>
              <a:t>Employee Performance Analysis using Excel</a:t>
            </a:r>
            <a:r>
              <a:rPr b="1" dirty="0" sz="3200" lang="en-US" smtClean="0">
                <a:solidFill>
                  <a:schemeClr val="tx1"/>
                </a:solidFill>
              </a:rPr>
              <a:t> </a:t>
            </a:r>
            <a:endParaRPr b="1" dirty="0" sz="3200" lang="en-US">
              <a:solidFill>
                <a:schemeClr val="tx1"/>
              </a:solidFill>
            </a:endParaRPr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62000" y="1219200"/>
            <a:ext cx="2743201" cy="2286000"/>
          </a:xfrm>
          <a:prstGeom prst="rect"/>
        </p:spPr>
      </p:pic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109855">
              <a:buNone/>
            </a:pPr>
            <a:endParaRPr dirty="0" lang="en-US"/>
          </a:p>
          <a:p>
            <a:pPr indent="-514350" marL="624205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Problem Statement </a:t>
            </a:r>
            <a:endParaRPr b="1" dirty="0" lang="en-US" smtClean="0">
              <a:latin typeface="Baskerville Old Face" pitchFamily="18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Project Overview </a:t>
            </a:r>
            <a:endParaRPr b="1" dirty="0" lang="en-US" smtClean="0">
              <a:latin typeface="Baskerville Old Face" pitchFamily="18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End Users </a:t>
            </a:r>
            <a:endParaRPr b="1" dirty="0" lang="en-US" smtClean="0">
              <a:latin typeface="Baskerville Old Face" pitchFamily="18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Our Solution and Proposition </a:t>
            </a:r>
            <a:endParaRPr b="1" dirty="0" lang="en-US" smtClean="0">
              <a:latin typeface="Baskerville Old Face" pitchFamily="18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Dataset Description </a:t>
            </a:r>
            <a:endParaRPr b="1" dirty="0" lang="en-US" smtClean="0">
              <a:latin typeface="Baskerville Old Face" pitchFamily="18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Modelling Approach </a:t>
            </a:r>
            <a:endParaRPr b="1" dirty="0" lang="en-US" smtClean="0">
              <a:latin typeface="Baskerville Old Face" pitchFamily="18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Results and Discussion </a:t>
            </a:r>
            <a:endParaRPr b="1" dirty="0" lang="en-US" smtClean="0">
              <a:latin typeface="Baskerville Old Face" pitchFamily="18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Conclusion </a:t>
            </a:r>
            <a:endParaRPr b="1" dirty="0" lang="en-US" smtClean="0">
              <a:latin typeface="Baskerville Old Face" pitchFamily="18" charset="0"/>
            </a:endParaRPr>
          </a:p>
        </p:txBody>
      </p:sp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AGENDA </a:t>
            </a:r>
            <a:endParaRPr dirty="0" 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209715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410200" y="2743200"/>
            <a:ext cx="3047999" cy="2594042"/>
          </a:xfrm>
          <a:prstGeom prst="rect"/>
        </p:spPr>
      </p:pic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109855">
              <a:buNone/>
            </a:pPr>
            <a:endParaRPr dirty="0" lang="en-US"/>
          </a:p>
          <a:p>
            <a:r>
              <a:rPr b="1" dirty="0" lang="en-US" smtClean="0">
                <a:latin typeface="Baskerville Old Face" pitchFamily="18" charset="0"/>
                <a:ea typeface="PMingLiU-ExtB" panose="02020500000000000000" pitchFamily="18" charset="-120"/>
              </a:rPr>
              <a:t>Track employee performance rating overtime </a:t>
            </a:r>
            <a:endParaRPr b="1" dirty="0" lang="en-US" smtClean="0">
              <a:latin typeface="Baskerville Old Face" pitchFamily="18" charset="0"/>
              <a:ea typeface="PMingLiU-ExtB" panose="02020500000000000000" pitchFamily="18" charset="-120"/>
            </a:endParaRPr>
          </a:p>
          <a:p>
            <a:r>
              <a:rPr b="1" dirty="0" lang="en-US" smtClean="0">
                <a:latin typeface="Baskerville Old Face" pitchFamily="18" charset="0"/>
                <a:ea typeface="PMingLiU-ExtB" panose="02020500000000000000" pitchFamily="18" charset="-120"/>
              </a:rPr>
              <a:t>Identify top performers and underperformers </a:t>
            </a:r>
            <a:endParaRPr b="1" dirty="0" lang="en-US" smtClean="0">
              <a:latin typeface="Baskerville Old Face" pitchFamily="18" charset="0"/>
              <a:ea typeface="PMingLiU-ExtB" panose="02020500000000000000" pitchFamily="18" charset="-120"/>
            </a:endParaRPr>
          </a:p>
          <a:p>
            <a:r>
              <a:rPr b="1" dirty="0" lang="en-US" smtClean="0">
                <a:latin typeface="Baskerville Old Face" pitchFamily="18" charset="0"/>
                <a:ea typeface="PMingLiU-ExtB" panose="02020500000000000000" pitchFamily="18" charset="-120"/>
              </a:rPr>
              <a:t>Analyze performance by department, job role, and other categories </a:t>
            </a:r>
            <a:endParaRPr b="1" dirty="0" lang="en-US" smtClean="0">
              <a:latin typeface="Baskerville Old Face" pitchFamily="18" charset="0"/>
              <a:ea typeface="PMingLiU-ExtB" panose="02020500000000000000" pitchFamily="18" charset="-120"/>
            </a:endParaRPr>
          </a:p>
          <a:p>
            <a:r>
              <a:rPr b="1" dirty="0" lang="en-US" smtClean="0">
                <a:latin typeface="Baskerville Old Face" pitchFamily="18" charset="0"/>
                <a:ea typeface="PMingLiU-ExtB" panose="02020500000000000000" pitchFamily="18" charset="-120"/>
              </a:rPr>
              <a:t>Visualize trends and correlations in performance data </a:t>
            </a:r>
            <a:endParaRPr b="1" dirty="0" lang="en-US" smtClean="0">
              <a:latin typeface="Baskerville Old Face" pitchFamily="18" charset="0"/>
              <a:ea typeface="PMingLiU-ExtB" panose="02020500000000000000" pitchFamily="18" charset="-120"/>
            </a:endParaRPr>
          </a:p>
          <a:p>
            <a:r>
              <a:rPr b="1" dirty="0" lang="en-US" smtClean="0">
                <a:latin typeface="Baskerville Old Face" pitchFamily="18" charset="0"/>
                <a:ea typeface="PMingLiU-ExtB" panose="02020500000000000000" pitchFamily="18" charset="-120"/>
              </a:rPr>
              <a:t>Enable filtering and drill-down capabilities for in-depth analysis </a:t>
            </a:r>
            <a:endParaRPr b="1" dirty="0" lang="en-US" smtClean="0">
              <a:latin typeface="Baskerville Old Face" pitchFamily="18" charset="0"/>
              <a:ea typeface="PMingLiU-ExtB" panose="02020500000000000000" pitchFamily="18" charset="-120"/>
            </a:endParaRPr>
          </a:p>
        </p:txBody>
      </p:sp>
      <p:sp>
        <p:nvSpPr>
          <p:cNvPr id="1048605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PROBLEM STATEMENT </a:t>
            </a:r>
            <a:endParaRPr dirty="0" 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pPr indent="0" marL="109855">
              <a:buNone/>
            </a:pPr>
            <a:r>
              <a:rPr dirty="0" lang="en-US" smtClean="0"/>
              <a:t>	</a:t>
            </a:r>
            <a:r>
              <a:rPr b="1" dirty="0" lang="en-US" smtClean="0">
                <a:latin typeface="Baskerville Old Face" pitchFamily="18" charset="0"/>
              </a:rPr>
              <a:t>Effective employee performance management is crucial for organizations to achieve their goals and objectives. </a:t>
            </a:r>
            <a:endParaRPr b="1" dirty="0" lang="en-US">
              <a:latin typeface="Baskerville Old Face" pitchFamily="18" charset="0"/>
            </a:endParaRPr>
          </a:p>
          <a:p>
            <a:pPr indent="0" marL="109855">
              <a:buNone/>
            </a:pPr>
            <a:r>
              <a:rPr b="1" dirty="0" lang="en-US" smtClean="0">
                <a:latin typeface="Baskerville Old Face" pitchFamily="18" charset="0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  <a:endParaRPr b="1" dirty="0" lang="en-US" smtClean="0">
              <a:latin typeface="Baskerville Old Face" pitchFamily="18" charset="0"/>
            </a:endParaRPr>
          </a:p>
          <a:p>
            <a:pPr indent="0" marL="109855">
              <a:buNone/>
            </a:pPr>
            <a:endParaRPr b="1" dirty="0" lang="en-US" smtClean="0">
              <a:latin typeface="Baskerville Old Face" pitchFamily="18" charset="0"/>
            </a:endParaRPr>
          </a:p>
        </p:txBody>
      </p:sp>
      <p:sp>
        <p:nvSpPr>
          <p:cNvPr id="1048607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PROJECT</a:t>
            </a:r>
            <a:r>
              <a:rPr dirty="0" lang="en-US" smtClean="0">
                <a:latin typeface="Bahnschrift Condensed" panose="020B0502040204020203" pitchFamily="34" charset="0"/>
              </a:rPr>
              <a:t> </a:t>
            </a:r>
            <a:r>
              <a:rPr dirty="0" lang="en-US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OVERVIEW</a:t>
            </a:r>
            <a:r>
              <a:rPr dirty="0" lang="en-US" smtClean="0">
                <a:latin typeface="Bahnschrift Condensed" panose="020B0502040204020203" pitchFamily="34" charset="0"/>
              </a:rPr>
              <a:t> </a:t>
            </a:r>
            <a:endParaRPr dirty="0" lang="en-US"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83291"/>
          </a:xfrm>
        </p:spPr>
        <p:txBody>
          <a:bodyPr/>
          <a:p>
            <a:endParaRPr dirty="0" lang="en-US" smtClean="0"/>
          </a:p>
          <a:p>
            <a:pPr>
              <a:buFont typeface="Wingdings" panose="05000000000000000000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HR Managers </a:t>
            </a:r>
            <a:endParaRPr b="1" dirty="0" lang="en-US" smtClean="0">
              <a:latin typeface="Baskerville Old Face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Department Heads </a:t>
            </a:r>
            <a:endParaRPr b="1" dirty="0" lang="en-US" smtClean="0">
              <a:latin typeface="Baskerville Old Face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Team Leads </a:t>
            </a:r>
            <a:endParaRPr b="1" dirty="0" lang="en-US" smtClean="0">
              <a:latin typeface="Baskerville Old Face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Line Managers </a:t>
            </a:r>
            <a:endParaRPr b="1" dirty="0" lang="en-US" smtClean="0">
              <a:latin typeface="Baskerville Old Face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Talent Management </a:t>
            </a:r>
            <a:endParaRPr b="1" dirty="0" lang="en-US" smtClean="0">
              <a:latin typeface="Baskerville Old Face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Business Analysts </a:t>
            </a:r>
            <a:endParaRPr b="1" dirty="0" lang="en-US" smtClean="0">
              <a:latin typeface="Baskerville Old Face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Executives </a:t>
            </a:r>
            <a:endParaRPr b="1" dirty="0" lang="en-US" smtClean="0">
              <a:latin typeface="Baskerville Old Face" pitchFamily="18" charset="0"/>
            </a:endParaRPr>
          </a:p>
        </p:txBody>
      </p:sp>
      <p:sp>
        <p:nvSpPr>
          <p:cNvPr id="104860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WHO ARE THE END USERS ? </a:t>
            </a:r>
            <a:endParaRPr dirty="0" 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209715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66557" y="2133600"/>
            <a:ext cx="4038600" cy="3007923"/>
          </a:xfrm>
          <a:prstGeom prst="rect"/>
        </p:spPr>
      </p:pic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83291"/>
          </a:xfrm>
        </p:spPr>
        <p:txBody>
          <a:bodyPr/>
          <a:p>
            <a:pPr>
              <a:buFont typeface="Wingdings" panose="05000000000000000000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Conditional formatting – mission </a:t>
            </a:r>
            <a:endParaRPr b="1" dirty="0" lang="en-US" smtClean="0">
              <a:latin typeface="Baskerville Old Face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Filter-Remove </a:t>
            </a:r>
            <a:endParaRPr b="1" dirty="0" lang="en-US" smtClean="0">
              <a:latin typeface="Baskerville Old Face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Formula – performance </a:t>
            </a:r>
            <a:endParaRPr b="1" dirty="0" lang="en-US" smtClean="0">
              <a:latin typeface="Baskerville Old Face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Pivot-summary </a:t>
            </a:r>
            <a:endParaRPr b="1" dirty="0" lang="en-US" smtClean="0">
              <a:latin typeface="Baskerville Old Face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Graph-data visualization  </a:t>
            </a:r>
            <a:endParaRPr b="1" dirty="0" lang="en-US" smtClean="0">
              <a:latin typeface="Baskerville Old Face" pitchFamily="18" charset="0"/>
            </a:endParaRPr>
          </a:p>
          <a:p>
            <a:pPr indent="0" marL="109855">
              <a:buNone/>
            </a:pPr>
            <a:r>
              <a:rPr b="1" dirty="0" lang="en-US" smtClean="0">
                <a:solidFill>
                  <a:srgbClr val="FF0000"/>
                </a:solidFill>
                <a:latin typeface="Baskerville Old Face" pitchFamily="18" charset="0"/>
              </a:rPr>
              <a:t>Conditional formatting: </a:t>
            </a:r>
            <a:r>
              <a:rPr b="1" dirty="0" lang="en-US" smtClean="0">
                <a:latin typeface="Baskerville Old Face" pitchFamily="18" charset="0"/>
              </a:rPr>
              <a:t>Our Excel based Employee performance Analysis Solution utilizes Conditional formatting to provide a clear and intuitive visualization of Employee performance data.  </a:t>
            </a:r>
            <a:endParaRPr b="1" dirty="0" lang="en-US">
              <a:latin typeface="Baskerville Old Face" pitchFamily="18" charset="0"/>
            </a:endParaRPr>
          </a:p>
        </p:txBody>
      </p:sp>
      <p:sp>
        <p:nvSpPr>
          <p:cNvPr id="1048611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OUR SOLUTION AND  ITS VALUE PROPOSITION </a:t>
            </a:r>
            <a:endParaRPr dirty="0" 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109855">
              <a:buNone/>
            </a:pPr>
            <a:r>
              <a:rPr b="1" dirty="0" lang="en-US" smtClean="0">
                <a:solidFill>
                  <a:srgbClr val="FF0000"/>
                </a:solidFill>
                <a:latin typeface="Baskerville Old Face" pitchFamily="18" charset="0"/>
              </a:rPr>
              <a:t>Filter – Remove: </a:t>
            </a:r>
            <a:r>
              <a:rPr b="1" dirty="0" lang="en-US" smtClean="0">
                <a:latin typeface="Baskerville Old Face" pitchFamily="18" charset="0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  <a:endParaRPr b="1" dirty="0" lang="en-US" smtClean="0">
              <a:latin typeface="Baskerville Old Face" pitchFamily="18" charset="0"/>
            </a:endParaRPr>
          </a:p>
          <a:p>
            <a:pPr indent="0" marL="109855">
              <a:buNone/>
            </a:pPr>
            <a:r>
              <a:rPr b="1" dirty="0" lang="en-US" smtClean="0">
                <a:solidFill>
                  <a:srgbClr val="FF0000"/>
                </a:solidFill>
                <a:latin typeface="Baskerville Old Face" pitchFamily="18" charset="0"/>
              </a:rPr>
              <a:t> Formula – performance: </a:t>
            </a:r>
            <a:r>
              <a:rPr b="1" dirty="0" lang="en-US" smtClean="0">
                <a:latin typeface="Baskerville Old Face" pitchFamily="18" charset="0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b="1" dirty="0" lang="en-US">
              <a:latin typeface="Baskerville Old Face" pitchFamily="18" charset="0"/>
            </a:endParaRPr>
          </a:p>
        </p:txBody>
      </p:sp>
      <p:sp>
        <p:nvSpPr>
          <p:cNvPr id="104861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Content Placeholder 1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495800"/>
          </a:xfrm>
        </p:spPr>
        <p:txBody>
          <a:bodyPr>
            <a:normAutofit/>
          </a:bodyPr>
          <a:p>
            <a:pPr indent="0" marL="109855">
              <a:buNone/>
            </a:pPr>
            <a:r>
              <a:rPr b="1" dirty="0" lang="en-US" smtClean="0">
                <a:solidFill>
                  <a:srgbClr val="FF0000"/>
                </a:solidFill>
                <a:latin typeface="Baskerville Old Face" pitchFamily="18" charset="0"/>
              </a:rPr>
              <a:t>Pivot- summary:  </a:t>
            </a:r>
            <a:r>
              <a:rPr b="1" dirty="0" lang="en-US" smtClean="0">
                <a:latin typeface="Baskerville Old Face" pitchFamily="18" charset="0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  <a:endParaRPr b="1" dirty="0" lang="en-US" smtClean="0">
              <a:latin typeface="Baskerville Old Face" pitchFamily="18" charset="0"/>
            </a:endParaRPr>
          </a:p>
          <a:p>
            <a:pPr indent="0" marL="109855">
              <a:buNone/>
            </a:pPr>
            <a:endParaRPr b="1" dirty="0" lang="en-US" smtClean="0">
              <a:latin typeface="Baskerville Old Face" pitchFamily="18" charset="0"/>
            </a:endParaRPr>
          </a:p>
          <a:p>
            <a:pPr indent="0" marL="109855">
              <a:buNone/>
            </a:pPr>
            <a:r>
              <a:rPr b="1" dirty="0" lang="en-US" smtClean="0">
                <a:solidFill>
                  <a:srgbClr val="FF0000"/>
                </a:solidFill>
                <a:latin typeface="Baskerville Old Face" pitchFamily="18" charset="0"/>
              </a:rPr>
              <a:t>Graph-data visualization: </a:t>
            </a:r>
            <a:r>
              <a:rPr b="1" dirty="0" lang="en-US" smtClean="0">
                <a:latin typeface="Baskerville Old Face" pitchFamily="18" charset="0"/>
              </a:rPr>
              <a:t>By leveraging graphs and data visualization in excel</a:t>
            </a:r>
            <a:r>
              <a:rPr b="1" dirty="0" lang="en-US">
                <a:latin typeface="Baskerville Old Face" pitchFamily="18" charset="0"/>
              </a:rPr>
              <a:t> our solution provides a powerful </a:t>
            </a:r>
            <a:r>
              <a:rPr b="1" dirty="0" lang="en-US" smtClean="0">
                <a:latin typeface="Baskerville Old Face" pitchFamily="18" charset="0"/>
              </a:rPr>
              <a:t>and intuitive tool </a:t>
            </a:r>
            <a:r>
              <a:rPr b="1" dirty="0" lang="en-US">
                <a:latin typeface="Baskerville Old Face" pitchFamily="18" charset="0"/>
              </a:rPr>
              <a:t>for employee performance analysis, enabling HR managers and leaders to Make informed decisions and drive business success</a:t>
            </a:r>
            <a:r>
              <a:rPr b="1" dirty="0" lang="en-US" smtClean="0">
                <a:latin typeface="Baskerville Old Face" pitchFamily="18" charset="0"/>
              </a:rPr>
              <a:t>.</a:t>
            </a:r>
            <a:endParaRPr b="1" dirty="0" lang="en-US">
              <a:latin typeface="Baskerville Old Face" pitchFamily="18" charset="0"/>
            </a:endParaRPr>
          </a:p>
          <a:p>
            <a:pPr indent="0" marL="109855">
              <a:buNone/>
            </a:pPr>
            <a:r>
              <a:rPr b="1" dirty="0" lang="en-US" smtClean="0">
                <a:latin typeface="Baskerville Old Face" pitchFamily="18" charset="0"/>
              </a:rPr>
              <a:t>  </a:t>
            </a:r>
            <a:endParaRPr b="1" dirty="0" lang="en-US">
              <a:solidFill>
                <a:srgbClr val="FF0000"/>
              </a:solidFill>
              <a:latin typeface="Baskerville Old Face" pitchFamily="18" charset="0"/>
            </a:endParaRPr>
          </a:p>
        </p:txBody>
      </p:sp>
      <p:sp>
        <p:nvSpPr>
          <p:cNvPr id="1048615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en-US"/>
          </a:p>
        </p:txBody>
      </p:sp>
    </p:spTree>
  </p:cSld>
  <p:clrMapOvr>
    <a:masterClrMapping/>
  </p:clrMapOvr>
  <p:timing/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Flow">
      <a:dk1>
        <a:sysClr lastClr="000000" val="windowText"/>
      </a:dk1>
      <a:lt1>
        <a:sysClr lastClr="FFFFFF" val="window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r="5400000" dist="381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dir="t" rig="glow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algn="tl" flip="none" sx="50000" sy="5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PROJECT TITLE</dc:title>
  <dc:creator>cituksp</dc:creator>
  <cp:lastModifiedBy>Kishore Kumar A</cp:lastModifiedBy>
  <dcterms:created xsi:type="dcterms:W3CDTF">2024-08-27T00:51:00Z</dcterms:created>
  <dcterms:modified xsi:type="dcterms:W3CDTF">2024-09-12T06:08:57Z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91e22ec6acb84f29826dcb59fe65388b</vt:lpwstr>
  </property>
  <property fmtid="{D5CDD505-2E9C-101B-9397-08002B2CF9AE}" pid="3" name="KSOProductBuildVer">
    <vt:lpwstr>1033-12.2.0.17545</vt:lpwstr>
  </property>
</Properties>
</file>