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2"/>
  </p:notesMasterIdLst>
  <p:sldIdLst>
    <p:sldId id="259" r:id="rId5"/>
    <p:sldId id="258" r:id="rId6"/>
    <p:sldId id="267" r:id="rId7"/>
    <p:sldId id="271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B2BF8-9F34-404D-A991-CE67A526B595}" v="12" dt="2020-07-27T02:01:29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1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4D7D-1ED1-4FE1-85FE-0982C0C5817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41D5-5C55-40B1-8987-ABE7048A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Don’t spend too much time on the “set-up” or problem statement. Viewers usually pick that up quickly, and they want to get to hearing about your project/solution.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39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3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2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55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1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147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Making can be FUN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154" y="2863792"/>
            <a:ext cx="1080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 based platform for intelligent selection of candidates</a:t>
            </a:r>
          </a:p>
        </p:txBody>
      </p:sp>
    </p:spTree>
    <p:extLst>
      <p:ext uri="{BB962C8B-B14F-4D97-AF65-F5344CB8AC3E}">
        <p14:creationId xmlns:p14="http://schemas.microsoft.com/office/powerpoint/2010/main" val="32048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606" y="571728"/>
            <a:ext cx="12290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What’s your hack project story?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363" y="1753922"/>
            <a:ext cx="10326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Our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customers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enterprises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 a heavy requirement for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Human Resource Management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Hiring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Onboarding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rightly skilled persons are always a challenge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Our belief: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Proposed solution which is a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complex implementation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would help our customers to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overcome the challenge efficiently.</a:t>
            </a:r>
          </a:p>
        </p:txBody>
      </p:sp>
    </p:spTree>
    <p:extLst>
      <p:ext uri="{BB962C8B-B14F-4D97-AF65-F5344CB8AC3E}">
        <p14:creationId xmlns:p14="http://schemas.microsoft.com/office/powerpoint/2010/main" val="6651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14" y="735723"/>
            <a:ext cx="10867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Primary customers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153" y="1452435"/>
            <a:ext cx="10494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Enterprise Customers facing challenges with heavy recruitments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including but not limited to: 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- ITES vertical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- E-Commerce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- BSFI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Transport Industry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Media and Entertainment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Boarding and Lodging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947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555E4-09BA-47C2-B5C8-8B7383BC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79" y="4040"/>
            <a:ext cx="11407487" cy="79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it work :    Architectural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BBE4E-9D73-446C-8B73-A9B83DCC7539}"/>
              </a:ext>
            </a:extLst>
          </p:cNvPr>
          <p:cNvSpPr/>
          <p:nvPr/>
        </p:nvSpPr>
        <p:spPr>
          <a:xfrm>
            <a:off x="1604033" y="2809490"/>
            <a:ext cx="3491824" cy="821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DataLake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Storage Gen2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1EFA53-EC3C-403F-AC6C-CE400CB4B7B4}"/>
              </a:ext>
            </a:extLst>
          </p:cNvPr>
          <p:cNvSpPr/>
          <p:nvPr/>
        </p:nvSpPr>
        <p:spPr>
          <a:xfrm>
            <a:off x="-30755" y="4070416"/>
            <a:ext cx="1368811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External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88FFC-073F-44EF-8495-549005E654E6}"/>
              </a:ext>
            </a:extLst>
          </p:cNvPr>
          <p:cNvSpPr/>
          <p:nvPr/>
        </p:nvSpPr>
        <p:spPr>
          <a:xfrm>
            <a:off x="-30755" y="1840852"/>
            <a:ext cx="1368811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Internal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8F23A-03BD-4067-9145-5CBA03A57A3C}"/>
              </a:ext>
            </a:extLst>
          </p:cNvPr>
          <p:cNvSpPr/>
          <p:nvPr/>
        </p:nvSpPr>
        <p:spPr>
          <a:xfrm>
            <a:off x="1614543" y="2692261"/>
            <a:ext cx="1368811" cy="6292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Raw 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2B977-6A5F-4B88-B837-95F437634D6D}"/>
              </a:ext>
            </a:extLst>
          </p:cNvPr>
          <p:cNvSpPr/>
          <p:nvPr/>
        </p:nvSpPr>
        <p:spPr>
          <a:xfrm>
            <a:off x="1604033" y="3035804"/>
            <a:ext cx="459725" cy="2804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F1755-7D2D-44EA-9157-1EBC6D633F16}"/>
              </a:ext>
            </a:extLst>
          </p:cNvPr>
          <p:cNvSpPr/>
          <p:nvPr/>
        </p:nvSpPr>
        <p:spPr>
          <a:xfrm>
            <a:off x="2058576" y="3035804"/>
            <a:ext cx="914268" cy="2804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ADAF0-E6D1-497F-862A-EE40F4E38813}"/>
              </a:ext>
            </a:extLst>
          </p:cNvPr>
          <p:cNvSpPr/>
          <p:nvPr/>
        </p:nvSpPr>
        <p:spPr>
          <a:xfrm>
            <a:off x="3000209" y="2697098"/>
            <a:ext cx="2095647" cy="6292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Curated 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F1D443-7040-4EB0-9A2E-261F1150EC55}"/>
              </a:ext>
            </a:extLst>
          </p:cNvPr>
          <p:cNvSpPr/>
          <p:nvPr/>
        </p:nvSpPr>
        <p:spPr>
          <a:xfrm>
            <a:off x="4667941" y="3045896"/>
            <a:ext cx="422268" cy="2804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DD996A-66B8-44E3-B94D-6D571686372C}"/>
              </a:ext>
            </a:extLst>
          </p:cNvPr>
          <p:cNvSpPr/>
          <p:nvPr/>
        </p:nvSpPr>
        <p:spPr>
          <a:xfrm>
            <a:off x="3000758" y="3045179"/>
            <a:ext cx="755506" cy="2804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Resume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1AAFA-27C7-41CB-83AA-23E2A6F52702}"/>
              </a:ext>
            </a:extLst>
          </p:cNvPr>
          <p:cNvCxnSpPr>
            <a:cxnSpLocks/>
            <a:stCxn id="3" idx="3"/>
            <a:endCxn id="13" idx="2"/>
          </p:cNvCxnSpPr>
          <p:nvPr/>
        </p:nvCxnSpPr>
        <p:spPr>
          <a:xfrm flipV="1">
            <a:off x="1338056" y="3316215"/>
            <a:ext cx="1177654" cy="10075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D5FA494-783B-48A5-906F-E2C1BEF3131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338056" y="2094214"/>
            <a:ext cx="265977" cy="10817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CF14347-3758-46CD-AD14-90962E514F3F}"/>
              </a:ext>
            </a:extLst>
          </p:cNvPr>
          <p:cNvSpPr/>
          <p:nvPr/>
        </p:nvSpPr>
        <p:spPr>
          <a:xfrm>
            <a:off x="2456500" y="1017055"/>
            <a:ext cx="1368811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Vision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4972E53-3645-4857-A161-901DFC33E8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6803" y="1902564"/>
            <a:ext cx="1421844" cy="1575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CEB2156-B5EC-4311-906C-561BE05B0A45}"/>
              </a:ext>
            </a:extLst>
          </p:cNvPr>
          <p:cNvCxnSpPr>
            <a:cxnSpLocks/>
            <a:stCxn id="32" idx="3"/>
            <a:endCxn id="17" idx="0"/>
          </p:cNvCxnSpPr>
          <p:nvPr/>
        </p:nvCxnSpPr>
        <p:spPr>
          <a:xfrm>
            <a:off x="3825311" y="1270417"/>
            <a:ext cx="1053764" cy="17754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C58F967-1500-4DEA-9AF8-09750DE5522F}"/>
              </a:ext>
            </a:extLst>
          </p:cNvPr>
          <p:cNvCxnSpPr>
            <a:cxnSpLocks/>
            <a:stCxn id="32" idx="3"/>
            <a:endCxn id="19" idx="0"/>
          </p:cNvCxnSpPr>
          <p:nvPr/>
        </p:nvCxnSpPr>
        <p:spPr>
          <a:xfrm flipH="1">
            <a:off x="3378511" y="1270417"/>
            <a:ext cx="446800" cy="1774762"/>
          </a:xfrm>
          <a:prstGeom prst="bentConnector4">
            <a:avLst>
              <a:gd name="adj1" fmla="val -51164"/>
              <a:gd name="adj2" fmla="val 571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E0E3002-84F6-46A6-95FD-E771B16E26BD}"/>
              </a:ext>
            </a:extLst>
          </p:cNvPr>
          <p:cNvSpPr/>
          <p:nvPr/>
        </p:nvSpPr>
        <p:spPr>
          <a:xfrm>
            <a:off x="5477749" y="4323778"/>
            <a:ext cx="1954508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Training and Image creation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C53753-73EE-4D5B-8C37-DCE76C376CAB}"/>
              </a:ext>
            </a:extLst>
          </p:cNvPr>
          <p:cNvSpPr/>
          <p:nvPr/>
        </p:nvSpPr>
        <p:spPr>
          <a:xfrm>
            <a:off x="5477749" y="4830502"/>
            <a:ext cx="1954508" cy="506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Machine Learning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A643AC1-0548-41B9-BE9E-1AA3F5C34570}"/>
              </a:ext>
            </a:extLst>
          </p:cNvPr>
          <p:cNvCxnSpPr>
            <a:cxnSpLocks/>
            <a:stCxn id="19" idx="2"/>
            <a:endCxn id="52" idx="1"/>
          </p:cNvCxnSpPr>
          <p:nvPr/>
        </p:nvCxnSpPr>
        <p:spPr>
          <a:xfrm rot="16200000" flipH="1">
            <a:off x="3548993" y="3155108"/>
            <a:ext cx="1758274" cy="20992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5900A75-6C40-466A-8BC6-5E99C412A771}"/>
              </a:ext>
            </a:extLst>
          </p:cNvPr>
          <p:cNvSpPr/>
          <p:nvPr/>
        </p:nvSpPr>
        <p:spPr>
          <a:xfrm>
            <a:off x="9079415" y="2933444"/>
            <a:ext cx="1466409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Service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(Kubernetes Cluster)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189419E-C84B-4EF0-B601-B6079A9C65D5}"/>
              </a:ext>
            </a:extLst>
          </p:cNvPr>
          <p:cNvCxnSpPr>
            <a:cxnSpLocks/>
            <a:stCxn id="52" idx="3"/>
            <a:endCxn id="58" idx="2"/>
          </p:cNvCxnSpPr>
          <p:nvPr/>
        </p:nvCxnSpPr>
        <p:spPr>
          <a:xfrm flipV="1">
            <a:off x="7432257" y="3440168"/>
            <a:ext cx="2380363" cy="16436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FBE67CB-C23E-4449-9CAC-8F15DD886193}"/>
              </a:ext>
            </a:extLst>
          </p:cNvPr>
          <p:cNvSpPr/>
          <p:nvPr/>
        </p:nvSpPr>
        <p:spPr>
          <a:xfrm>
            <a:off x="5492052" y="2935113"/>
            <a:ext cx="915377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Function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D84806F-A988-4459-BB52-4F02D89B9361}"/>
              </a:ext>
            </a:extLst>
          </p:cNvPr>
          <p:cNvCxnSpPr>
            <a:cxnSpLocks/>
            <a:stCxn id="17" idx="3"/>
            <a:endCxn id="86" idx="1"/>
          </p:cNvCxnSpPr>
          <p:nvPr/>
        </p:nvCxnSpPr>
        <p:spPr>
          <a:xfrm>
            <a:off x="5090209" y="3186102"/>
            <a:ext cx="401843" cy="23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1754700-1F99-4F5E-BA0D-3C46E0284CC2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>
            <a:off x="6407429" y="3188475"/>
            <a:ext cx="367998" cy="786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8523A2-6CE4-4DB1-BC11-DF3FD7A2B53A}"/>
              </a:ext>
            </a:extLst>
          </p:cNvPr>
          <p:cNvSpPr/>
          <p:nvPr/>
        </p:nvSpPr>
        <p:spPr>
          <a:xfrm>
            <a:off x="10613942" y="3706587"/>
            <a:ext cx="839437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FEAE862-AD88-4324-A611-F79B28111D1B}"/>
              </a:ext>
            </a:extLst>
          </p:cNvPr>
          <p:cNvCxnSpPr>
            <a:cxnSpLocks/>
            <a:stCxn id="58" idx="3"/>
            <a:endCxn id="101" idx="0"/>
          </p:cNvCxnSpPr>
          <p:nvPr/>
        </p:nvCxnSpPr>
        <p:spPr>
          <a:xfrm>
            <a:off x="10545824" y="3186806"/>
            <a:ext cx="487837" cy="51978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FC7CEAE-2C9C-4096-8F13-25FF2A941A5F}"/>
              </a:ext>
            </a:extLst>
          </p:cNvPr>
          <p:cNvSpPr/>
          <p:nvPr/>
        </p:nvSpPr>
        <p:spPr>
          <a:xfrm>
            <a:off x="10403452" y="4859087"/>
            <a:ext cx="1368811" cy="5570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HR Applications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F65D72F-BA2A-4A0C-BD9D-F0EF9FFF4A8D}"/>
              </a:ext>
            </a:extLst>
          </p:cNvPr>
          <p:cNvCxnSpPr>
            <a:cxnSpLocks/>
            <a:stCxn id="101" idx="3"/>
            <a:endCxn id="112" idx="1"/>
          </p:cNvCxnSpPr>
          <p:nvPr/>
        </p:nvCxnSpPr>
        <p:spPr>
          <a:xfrm flipH="1">
            <a:off x="10403452" y="3959949"/>
            <a:ext cx="1049927" cy="1177663"/>
          </a:xfrm>
          <a:prstGeom prst="bentConnector5">
            <a:avLst>
              <a:gd name="adj1" fmla="val -21773"/>
              <a:gd name="adj2" fmla="val 48932"/>
              <a:gd name="adj3" fmla="val 12177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A5D52FC-5573-4862-B12E-0AE507BF48DC}"/>
              </a:ext>
            </a:extLst>
          </p:cNvPr>
          <p:cNvSpPr/>
          <p:nvPr/>
        </p:nvSpPr>
        <p:spPr>
          <a:xfrm>
            <a:off x="5207722" y="3775882"/>
            <a:ext cx="2433144" cy="2359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18556A-A7A4-41BE-B921-BE9CD24874C1}"/>
              </a:ext>
            </a:extLst>
          </p:cNvPr>
          <p:cNvSpPr/>
          <p:nvPr/>
        </p:nvSpPr>
        <p:spPr>
          <a:xfrm>
            <a:off x="7565915" y="420631"/>
            <a:ext cx="2039054" cy="1996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0893A-4603-41BE-8E43-11FAF4852987}"/>
              </a:ext>
            </a:extLst>
          </p:cNvPr>
          <p:cNvSpPr txBox="1"/>
          <p:nvPr/>
        </p:nvSpPr>
        <p:spPr>
          <a:xfrm>
            <a:off x="8703492" y="2609111"/>
            <a:ext cx="260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Similarity Assessment 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B57069-06C1-44F3-B19B-7E989ADB3F40}"/>
              </a:ext>
            </a:extLst>
          </p:cNvPr>
          <p:cNvSpPr/>
          <p:nvPr/>
        </p:nvSpPr>
        <p:spPr>
          <a:xfrm>
            <a:off x="7734163" y="1303176"/>
            <a:ext cx="1691956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Service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(Kubernetes Cluster)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63759C0-21E1-4225-8E16-570D3AAF4C29}"/>
              </a:ext>
            </a:extLst>
          </p:cNvPr>
          <p:cNvCxnSpPr>
            <a:cxnSpLocks/>
            <a:stCxn id="50" idx="3"/>
            <a:endCxn id="35" idx="2"/>
          </p:cNvCxnSpPr>
          <p:nvPr/>
        </p:nvCxnSpPr>
        <p:spPr>
          <a:xfrm flipV="1">
            <a:off x="7432257" y="1809900"/>
            <a:ext cx="1147884" cy="27672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0F2E811-9463-4378-9F70-32315D0B6591}"/>
              </a:ext>
            </a:extLst>
          </p:cNvPr>
          <p:cNvSpPr/>
          <p:nvPr/>
        </p:nvSpPr>
        <p:spPr>
          <a:xfrm>
            <a:off x="5679135" y="2147758"/>
            <a:ext cx="909527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Function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9342A9-08BD-467E-97CA-828CE4C876A1}"/>
              </a:ext>
            </a:extLst>
          </p:cNvPr>
          <p:cNvSpPr/>
          <p:nvPr/>
        </p:nvSpPr>
        <p:spPr>
          <a:xfrm>
            <a:off x="3783630" y="3035803"/>
            <a:ext cx="906011" cy="2804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Resume clustered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1058B8D-2006-4AFF-90B9-D5FAF373CF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7571" y="1561083"/>
            <a:ext cx="655038" cy="23131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4A92FF6-53DC-4A20-A6B8-1D825CA85FB7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 flipV="1">
            <a:off x="6588662" y="1556538"/>
            <a:ext cx="1145501" cy="8445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D26070-D98E-4EE6-A539-0BF54FD11794}"/>
              </a:ext>
            </a:extLst>
          </p:cNvPr>
          <p:cNvCxnSpPr>
            <a:cxnSpLocks/>
            <a:stCxn id="35" idx="0"/>
            <a:endCxn id="51" idx="0"/>
          </p:cNvCxnSpPr>
          <p:nvPr/>
        </p:nvCxnSpPr>
        <p:spPr>
          <a:xfrm rot="16200000" flipH="1" flipV="1">
            <a:off x="5542075" y="-2264"/>
            <a:ext cx="1732627" cy="4343505"/>
          </a:xfrm>
          <a:prstGeom prst="bentConnector3">
            <a:avLst>
              <a:gd name="adj1" fmla="val -13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576F3A0-2F41-4160-8318-DCBA4D5FDF94}"/>
              </a:ext>
            </a:extLst>
          </p:cNvPr>
          <p:cNvSpPr/>
          <p:nvPr/>
        </p:nvSpPr>
        <p:spPr>
          <a:xfrm>
            <a:off x="8635568" y="2068172"/>
            <a:ext cx="2233032" cy="2145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5520C-6E0E-456D-9C23-F9B1D339E3F4}"/>
              </a:ext>
            </a:extLst>
          </p:cNvPr>
          <p:cNvSpPr txBox="1"/>
          <p:nvPr/>
        </p:nvSpPr>
        <p:spPr>
          <a:xfrm>
            <a:off x="7632844" y="992078"/>
            <a:ext cx="260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Resume Clustering Model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336BEE7-516E-458B-AC0E-F7CE71D116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99636" y="3905750"/>
            <a:ext cx="1757557" cy="5986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4894F12-CB38-4663-A943-66554CFC63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6730" y="3326121"/>
            <a:ext cx="1260926" cy="12411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3B5C3D5-6CC9-4D20-A814-A085596DBDE7}"/>
              </a:ext>
            </a:extLst>
          </p:cNvPr>
          <p:cNvSpPr/>
          <p:nvPr/>
        </p:nvSpPr>
        <p:spPr>
          <a:xfrm>
            <a:off x="6775427" y="2942978"/>
            <a:ext cx="1678980" cy="50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Service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(Kubernetes Cluster)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F475C2-DF71-42B6-90F5-5B9BEC7FBA5E}"/>
              </a:ext>
            </a:extLst>
          </p:cNvPr>
          <p:cNvSpPr txBox="1"/>
          <p:nvPr/>
        </p:nvSpPr>
        <p:spPr>
          <a:xfrm>
            <a:off x="6746102" y="2693989"/>
            <a:ext cx="260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JD Clustering Model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2484E3E-A4D9-4ABE-88EF-AC5B3D200F9E}"/>
              </a:ext>
            </a:extLst>
          </p:cNvPr>
          <p:cNvCxnSpPr>
            <a:cxnSpLocks/>
            <a:endCxn id="67" idx="2"/>
          </p:cNvCxnSpPr>
          <p:nvPr/>
        </p:nvCxnSpPr>
        <p:spPr>
          <a:xfrm rot="5400000" flipH="1" flipV="1">
            <a:off x="6974840" y="3925201"/>
            <a:ext cx="1115575" cy="164579"/>
          </a:xfrm>
          <a:prstGeom prst="bentConnector3">
            <a:avLst>
              <a:gd name="adj1" fmla="val -22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82451FE2-C260-494A-A308-F2105AA4F905}"/>
              </a:ext>
            </a:extLst>
          </p:cNvPr>
          <p:cNvSpPr/>
          <p:nvPr/>
        </p:nvSpPr>
        <p:spPr>
          <a:xfrm>
            <a:off x="6541088" y="2157978"/>
            <a:ext cx="2039054" cy="1996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DE7EB08A-7523-429D-B7D3-354D2ECCA16E}"/>
              </a:ext>
            </a:extLst>
          </p:cNvPr>
          <p:cNvCxnSpPr>
            <a:cxnSpLocks/>
            <a:stCxn id="67" idx="3"/>
            <a:endCxn id="58" idx="1"/>
          </p:cNvCxnSpPr>
          <p:nvPr/>
        </p:nvCxnSpPr>
        <p:spPr>
          <a:xfrm flipV="1">
            <a:off x="8454407" y="3186806"/>
            <a:ext cx="625008" cy="953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E8F381C-9614-4D01-9327-00E720AB5830}"/>
              </a:ext>
            </a:extLst>
          </p:cNvPr>
          <p:cNvSpPr/>
          <p:nvPr/>
        </p:nvSpPr>
        <p:spPr>
          <a:xfrm>
            <a:off x="2181651" y="577751"/>
            <a:ext cx="1876135" cy="15802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5475AE-3889-4B92-8DF0-905530AE5119}"/>
              </a:ext>
            </a:extLst>
          </p:cNvPr>
          <p:cNvGrpSpPr/>
          <p:nvPr/>
        </p:nvGrpSpPr>
        <p:grpSpPr>
          <a:xfrm>
            <a:off x="178283" y="577751"/>
            <a:ext cx="11001703" cy="5194692"/>
            <a:chOff x="838200" y="1361090"/>
            <a:chExt cx="10753113" cy="472698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2286F6A-F65E-4274-BF29-4969D8D62615}"/>
                </a:ext>
              </a:extLst>
            </p:cNvPr>
            <p:cNvGrpSpPr/>
            <p:nvPr/>
          </p:nvGrpSpPr>
          <p:grpSpPr>
            <a:xfrm>
              <a:off x="838200" y="1361090"/>
              <a:ext cx="10753113" cy="4726981"/>
              <a:chOff x="97844" y="70149"/>
              <a:chExt cx="11606455" cy="5639551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FB75CC92-6A6A-45C3-8B06-620FC80B9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9868" y="1709578"/>
                <a:ext cx="631805" cy="663448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2447E3FF-5C45-4CF7-B3A5-0A8A00889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5177" y="4452086"/>
                <a:ext cx="1065517" cy="1044063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D7DC269-4E26-4B2E-A574-2850D9FC6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7265" y="1572949"/>
                <a:ext cx="1063500" cy="933653"/>
              </a:xfrm>
              <a:prstGeom prst="rect">
                <a:avLst/>
              </a:prstGeom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92F7BAA-F607-46E1-BC9A-085C212FBCBB}"/>
                  </a:ext>
                </a:extLst>
              </p:cNvPr>
              <p:cNvSpPr/>
              <p:nvPr/>
            </p:nvSpPr>
            <p:spPr>
              <a:xfrm>
                <a:off x="4406394" y="70149"/>
                <a:ext cx="4128008" cy="55949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A638D6-E7FF-454D-A76F-65BAA62721A1}"/>
                  </a:ext>
                </a:extLst>
              </p:cNvPr>
              <p:cNvSpPr/>
              <p:nvPr/>
            </p:nvSpPr>
            <p:spPr>
              <a:xfrm>
                <a:off x="10278461" y="1776246"/>
                <a:ext cx="1425838" cy="52783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HR Application</a:t>
                </a:r>
              </a:p>
            </p:txBody>
          </p:sp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B3AC65EC-C8C1-4B51-9B7E-BA60D0B2B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5862" y="1637483"/>
                <a:ext cx="685642" cy="805797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B4D30D0D-8752-4746-AEBA-B122B0936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8696" y="1611538"/>
                <a:ext cx="962025" cy="857250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C3926C-D1A8-45B0-B2D0-7358AC2B4048}"/>
                  </a:ext>
                </a:extLst>
              </p:cNvPr>
              <p:cNvSpPr txBox="1"/>
              <p:nvPr/>
            </p:nvSpPr>
            <p:spPr>
              <a:xfrm>
                <a:off x="5292671" y="5340368"/>
                <a:ext cx="2455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Azure Machine Learning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1EE80D4D-988D-4EF3-855E-793BC7A7E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3565" y="3475554"/>
                <a:ext cx="788858" cy="808579"/>
              </a:xfrm>
              <a:prstGeom prst="rect">
                <a:avLst/>
              </a:prstGeom>
            </p:spPr>
          </p:pic>
          <p:pic>
            <p:nvPicPr>
              <p:cNvPr id="90" name="Picture 8" descr="Image result for azure container registry  icon">
                <a:extLst>
                  <a:ext uri="{FF2B5EF4-FFF2-40B4-BE49-F238E27FC236}">
                    <a16:creationId xmlns:a16="http://schemas.microsoft.com/office/drawing/2014/main" id="{7BA6966B-9D7F-4517-AD92-D4B4233E4D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9348" y="3646804"/>
                <a:ext cx="543338" cy="483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473572C-77D2-48E5-9E70-3098BB96F006}"/>
                  </a:ext>
                </a:extLst>
              </p:cNvPr>
              <p:cNvSpPr txBox="1"/>
              <p:nvPr/>
            </p:nvSpPr>
            <p:spPr>
              <a:xfrm>
                <a:off x="7829214" y="4042754"/>
                <a:ext cx="88664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 Container Registry</a:t>
                </a:r>
              </a:p>
            </p:txBody>
          </p: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1A64B828-8CB2-4D22-AAFC-D36F0CD7AB08}"/>
                  </a:ext>
                </a:extLst>
              </p:cNvPr>
              <p:cNvCxnSpPr>
                <a:cxnSpLocks/>
                <a:stCxn id="85" idx="2"/>
                <a:endCxn id="89" idx="1"/>
              </p:cNvCxnSpPr>
              <p:nvPr/>
            </p:nvCxnSpPr>
            <p:spPr>
              <a:xfrm rot="16200000" flipH="1">
                <a:off x="2761109" y="2117388"/>
                <a:ext cx="1411056" cy="211385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F19B5E1-2AA0-422D-9ACE-CC6A23730CDE}"/>
                  </a:ext>
                </a:extLst>
              </p:cNvPr>
              <p:cNvSpPr/>
              <p:nvPr/>
            </p:nvSpPr>
            <p:spPr>
              <a:xfrm>
                <a:off x="5830444" y="3604017"/>
                <a:ext cx="1065517" cy="567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Register models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852EA29-32FB-48D9-853A-772CCEEA389B}"/>
                  </a:ext>
                </a:extLst>
              </p:cNvPr>
              <p:cNvSpPr/>
              <p:nvPr/>
            </p:nvSpPr>
            <p:spPr>
              <a:xfrm>
                <a:off x="4425872" y="4209287"/>
                <a:ext cx="1320549" cy="567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Model training in Compute Clusters</a:t>
                </a:r>
              </a:p>
            </p:txBody>
          </p: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F81B1291-A75E-49BB-8FA2-D63C594E1A4B}"/>
                  </a:ext>
                </a:extLst>
              </p:cNvPr>
              <p:cNvCxnSpPr>
                <a:cxnSpLocks/>
                <a:stCxn id="95" idx="3"/>
                <a:endCxn id="90" idx="1"/>
              </p:cNvCxnSpPr>
              <p:nvPr/>
            </p:nvCxnSpPr>
            <p:spPr>
              <a:xfrm>
                <a:off x="6895961" y="3887523"/>
                <a:ext cx="913387" cy="127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B57B827-34AF-49F6-A56C-DE6973535C86}"/>
                  </a:ext>
                </a:extLst>
              </p:cNvPr>
              <p:cNvSpPr/>
              <p:nvPr/>
            </p:nvSpPr>
            <p:spPr>
              <a:xfrm>
                <a:off x="6880868" y="3953146"/>
                <a:ext cx="1065517" cy="5670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and Persist Image</a:t>
                </a:r>
              </a:p>
            </p:txBody>
          </p:sp>
          <p:cxnSp>
            <p:nvCxnSpPr>
              <p:cNvPr id="99" name="Connector: Elbow 98">
                <a:extLst>
                  <a:ext uri="{FF2B5EF4-FFF2-40B4-BE49-F238E27FC236}">
                    <a16:creationId xmlns:a16="http://schemas.microsoft.com/office/drawing/2014/main" id="{00E50887-ABF2-47E8-AF0A-3B8F4463B026}"/>
                  </a:ext>
                </a:extLst>
              </p:cNvPr>
              <p:cNvCxnSpPr>
                <a:stCxn id="90" idx="0"/>
                <a:endCxn id="81" idx="2"/>
              </p:cNvCxnSpPr>
              <p:nvPr/>
            </p:nvCxnSpPr>
            <p:spPr>
              <a:xfrm rot="16200000" flipV="1">
                <a:off x="7109916" y="2675702"/>
                <a:ext cx="1140202" cy="802003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39DA595-3F02-4239-BD02-1D58BA663B08}"/>
                  </a:ext>
                </a:extLst>
              </p:cNvPr>
              <p:cNvSpPr txBox="1"/>
              <p:nvPr/>
            </p:nvSpPr>
            <p:spPr>
              <a:xfrm>
                <a:off x="6424017" y="2431969"/>
                <a:ext cx="1868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 Kubernetes Service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76AF663-9F19-44BD-B7EA-74ECBDCF2B9B}"/>
                  </a:ext>
                </a:extLst>
              </p:cNvPr>
              <p:cNvSpPr txBox="1"/>
              <p:nvPr/>
            </p:nvSpPr>
            <p:spPr>
              <a:xfrm>
                <a:off x="6424017" y="2579853"/>
                <a:ext cx="2627412" cy="55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Deploy Semantic Similarity Model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 Web Service</a:t>
                </a: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9608AAF7-1BC3-45ED-A714-7270434B94C8}"/>
                  </a:ext>
                </a:extLst>
              </p:cNvPr>
              <p:cNvCxnSpPr>
                <a:stCxn id="89" idx="3"/>
                <a:endCxn id="95" idx="1"/>
              </p:cNvCxnSpPr>
              <p:nvPr/>
            </p:nvCxnSpPr>
            <p:spPr>
              <a:xfrm>
                <a:off x="5312423" y="3879844"/>
                <a:ext cx="518021" cy="7679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E1DB3AE-8A21-4393-8275-954F2FA2A291}"/>
                  </a:ext>
                </a:extLst>
              </p:cNvPr>
              <p:cNvCxnSpPr>
                <a:cxnSpLocks/>
                <a:stCxn id="85" idx="3"/>
                <a:endCxn id="78" idx="1"/>
              </p:cNvCxnSpPr>
              <p:nvPr/>
            </p:nvCxnSpPr>
            <p:spPr>
              <a:xfrm>
                <a:off x="2890721" y="2040163"/>
                <a:ext cx="659147" cy="113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69FCDF8E-3F28-4F54-9DD7-E95F917B813B}"/>
                  </a:ext>
                </a:extLst>
              </p:cNvPr>
              <p:cNvCxnSpPr>
                <a:cxnSpLocks/>
                <a:stCxn id="78" idx="3"/>
                <a:endCxn id="65" idx="1"/>
              </p:cNvCxnSpPr>
              <p:nvPr/>
            </p:nvCxnSpPr>
            <p:spPr>
              <a:xfrm>
                <a:off x="4181674" y="2041302"/>
                <a:ext cx="786197" cy="172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7326F694-8CFF-47B1-A40F-2DA3084AD058}"/>
                  </a:ext>
                </a:extLst>
              </p:cNvPr>
              <p:cNvCxnSpPr>
                <a:cxnSpLocks/>
                <a:stCxn id="81" idx="3"/>
                <a:endCxn id="84" idx="1"/>
              </p:cNvCxnSpPr>
              <p:nvPr/>
            </p:nvCxnSpPr>
            <p:spPr>
              <a:xfrm>
                <a:off x="7810764" y="2039776"/>
                <a:ext cx="905098" cy="605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5F99FB09-1A47-4EC0-8C85-4AFEB9A80A17}"/>
                  </a:ext>
                </a:extLst>
              </p:cNvPr>
              <p:cNvCxnSpPr>
                <a:cxnSpLocks/>
                <a:stCxn id="84" idx="3"/>
                <a:endCxn id="83" idx="1"/>
              </p:cNvCxnSpPr>
              <p:nvPr/>
            </p:nvCxnSpPr>
            <p:spPr>
              <a:xfrm flipV="1">
                <a:off x="9401504" y="2040164"/>
                <a:ext cx="876957" cy="21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871EBD-3AAA-4095-8CC8-C44E4103ADA6}"/>
                  </a:ext>
                </a:extLst>
              </p:cNvPr>
              <p:cNvSpPr txBox="1"/>
              <p:nvPr/>
            </p:nvSpPr>
            <p:spPr>
              <a:xfrm>
                <a:off x="2395908" y="3273738"/>
                <a:ext cx="1868646" cy="403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Training Path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8E666-83A2-400B-BA0F-4018E02C4853}"/>
                  </a:ext>
                </a:extLst>
              </p:cNvPr>
              <p:cNvSpPr txBox="1"/>
              <p:nvPr/>
            </p:nvSpPr>
            <p:spPr>
              <a:xfrm>
                <a:off x="3261142" y="2249802"/>
                <a:ext cx="1868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 F</a:t>
                </a:r>
                <a:r>
                  <a:rPr lang="en-US" sz="1100" b="1" dirty="0">
                    <a:solidFill>
                      <a:prstClr val="black"/>
                    </a:solidFill>
                    <a:latin typeface="Calibri" panose="020F0502020204030204"/>
                  </a:rPr>
                  <a:t>unction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B306A8F-F0DA-4507-92EF-6C14C38CAD23}"/>
                  </a:ext>
                </a:extLst>
              </p:cNvPr>
              <p:cNvSpPr/>
              <p:nvPr/>
            </p:nvSpPr>
            <p:spPr>
              <a:xfrm>
                <a:off x="151743" y="4151992"/>
                <a:ext cx="1425838" cy="52783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External Applications</a:t>
                </a:r>
              </a:p>
            </p:txBody>
          </p:sp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D0505039-88D9-4FBB-8510-E946E4FE2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40767" y="2564061"/>
                <a:ext cx="2111829" cy="106403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Elbow 116">
                <a:extLst>
                  <a:ext uri="{FF2B5EF4-FFF2-40B4-BE49-F238E27FC236}">
                    <a16:creationId xmlns:a16="http://schemas.microsoft.com/office/drawing/2014/main" id="{AE230A6B-299C-4FFF-8952-2390B5AEA1DF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rot="16200000" flipV="1">
                <a:off x="1612633" y="1136440"/>
                <a:ext cx="980510" cy="101057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B39E296-DBD0-4949-8F8F-8AC29500FF7F}"/>
                  </a:ext>
                </a:extLst>
              </p:cNvPr>
              <p:cNvSpPr txBox="1"/>
              <p:nvPr/>
            </p:nvSpPr>
            <p:spPr>
              <a:xfrm flipH="1">
                <a:off x="1080095" y="256235"/>
                <a:ext cx="1063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Read API</a:t>
                </a:r>
              </a:p>
            </p:txBody>
          </p:sp>
          <p:pic>
            <p:nvPicPr>
              <p:cNvPr id="119" name="Picture 2" descr="Computer Vision API | Microsoft Power Automate">
                <a:extLst>
                  <a:ext uri="{FF2B5EF4-FFF2-40B4-BE49-F238E27FC236}">
                    <a16:creationId xmlns:a16="http://schemas.microsoft.com/office/drawing/2014/main" id="{A23C832D-F3E1-4FA2-A76D-8C343E8F2F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6" y="189271"/>
                <a:ext cx="507444" cy="507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E980738-9BEC-4EB1-AD76-152DB81101C7}"/>
                  </a:ext>
                </a:extLst>
              </p:cNvPr>
              <p:cNvSpPr/>
              <p:nvPr/>
            </p:nvSpPr>
            <p:spPr>
              <a:xfrm>
                <a:off x="259731" y="941416"/>
                <a:ext cx="1425838" cy="52783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Internal Applications</a:t>
                </a:r>
              </a:p>
            </p:txBody>
          </p:sp>
          <p:cxnSp>
            <p:nvCxnSpPr>
              <p:cNvPr id="122" name="Connector: Elbow 121">
                <a:extLst>
                  <a:ext uri="{FF2B5EF4-FFF2-40B4-BE49-F238E27FC236}">
                    <a16:creationId xmlns:a16="http://schemas.microsoft.com/office/drawing/2014/main" id="{F19AA512-481D-4054-83E5-E813F687795B}"/>
                  </a:ext>
                </a:extLst>
              </p:cNvPr>
              <p:cNvCxnSpPr>
                <a:cxnSpLocks/>
                <a:stCxn id="120" idx="2"/>
                <a:endCxn id="85" idx="1"/>
              </p:cNvCxnSpPr>
              <p:nvPr/>
            </p:nvCxnSpPr>
            <p:spPr>
              <a:xfrm rot="16200000" flipH="1">
                <a:off x="1165217" y="1276684"/>
                <a:ext cx="570912" cy="95604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FCE103-45EF-4CAD-A327-A26822A6A5D3}"/>
                  </a:ext>
                </a:extLst>
              </p:cNvPr>
              <p:cNvSpPr txBox="1"/>
              <p:nvPr/>
            </p:nvSpPr>
            <p:spPr>
              <a:xfrm>
                <a:off x="97844" y="3755866"/>
                <a:ext cx="7666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Resume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4AA01AE-9BB0-4BF5-8F84-9F7C8C97224E}"/>
                  </a:ext>
                </a:extLst>
              </p:cNvPr>
              <p:cNvSpPr txBox="1"/>
              <p:nvPr/>
            </p:nvSpPr>
            <p:spPr>
              <a:xfrm>
                <a:off x="602229" y="1555689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JD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8F8B22-CC59-49BD-9D06-3A0AFF369A52}"/>
                </a:ext>
              </a:extLst>
            </p:cNvPr>
            <p:cNvSpPr/>
            <p:nvPr/>
          </p:nvSpPr>
          <p:spPr>
            <a:xfrm>
              <a:off x="2627586" y="4055383"/>
              <a:ext cx="8726214" cy="1402025"/>
            </a:xfrm>
            <a:prstGeom prst="rect">
              <a:avLst/>
            </a:prstGeom>
            <a:noFill/>
            <a:ln w="381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7437BA9-0E2A-4B47-B10A-193A86FAE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3548" y="1679032"/>
              <a:ext cx="807988" cy="64173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8462F4B-64F4-4BBF-AD6D-F55A2289F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9823" y="1999508"/>
              <a:ext cx="585353" cy="556091"/>
            </a:xfrm>
            <a:prstGeom prst="rect">
              <a:avLst/>
            </a:prstGeom>
          </p:spPr>
        </p:pic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FAFD470F-ED67-4E01-B076-EAA611E75227}"/>
                </a:ext>
              </a:extLst>
            </p:cNvPr>
            <p:cNvCxnSpPr>
              <a:cxnSpLocks/>
              <a:stCxn id="85" idx="3"/>
              <a:endCxn id="59" idx="1"/>
            </p:cNvCxnSpPr>
            <p:nvPr/>
          </p:nvCxnSpPr>
          <p:spPr>
            <a:xfrm flipV="1">
              <a:off x="3425736" y="2277554"/>
              <a:ext cx="594087" cy="73477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D71D0AC-DAD5-49A1-81E9-5420BBC8C1D0}"/>
                </a:ext>
              </a:extLst>
            </p:cNvPr>
            <p:cNvCxnSpPr>
              <a:cxnSpLocks/>
              <a:stCxn id="59" idx="3"/>
              <a:endCxn id="57" idx="1"/>
            </p:cNvCxnSpPr>
            <p:nvPr/>
          </p:nvCxnSpPr>
          <p:spPr>
            <a:xfrm flipV="1">
              <a:off x="4605176" y="1999901"/>
              <a:ext cx="408372" cy="2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8E8A5DB-2CD1-454F-A057-C43649008E0A}"/>
                </a:ext>
              </a:extLst>
            </p:cNvPr>
            <p:cNvSpPr txBox="1"/>
            <p:nvPr/>
          </p:nvSpPr>
          <p:spPr>
            <a:xfrm>
              <a:off x="5664090" y="1504271"/>
              <a:ext cx="2434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Deploy Resume clustering model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 Web Service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7B9EFBBF-655E-47D8-AB12-DF1AA93DE3CA}"/>
                </a:ext>
              </a:extLst>
            </p:cNvPr>
            <p:cNvCxnSpPr>
              <a:cxnSpLocks/>
              <a:stCxn id="57" idx="0"/>
              <a:endCxn id="85" idx="0"/>
            </p:cNvCxnSpPr>
            <p:nvPr/>
          </p:nvCxnSpPr>
          <p:spPr>
            <a:xfrm rot="16200000" flipH="1" flipV="1">
              <a:off x="3711803" y="947317"/>
              <a:ext cx="974025" cy="2437453"/>
            </a:xfrm>
            <a:prstGeom prst="bentConnector3">
              <a:avLst>
                <a:gd name="adj1" fmla="val -2347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4B8D896-F42A-4216-96D6-8128D0019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0167" y="2693854"/>
              <a:ext cx="807988" cy="641738"/>
            </a:xfrm>
            <a:prstGeom prst="rect">
              <a:avLst/>
            </a:prstGeom>
          </p:spPr>
        </p:pic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0937119E-0839-462D-A7AC-DD3296092F6D}"/>
                </a:ext>
              </a:extLst>
            </p:cNvPr>
            <p:cNvCxnSpPr>
              <a:cxnSpLocks/>
              <a:stCxn id="65" idx="3"/>
              <a:endCxn id="81" idx="1"/>
            </p:cNvCxnSpPr>
            <p:nvPr/>
          </p:nvCxnSpPr>
          <p:spPr>
            <a:xfrm flipV="1">
              <a:off x="6158155" y="3012000"/>
              <a:ext cx="840580" cy="27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0C70CE1-A7F2-4F69-AFF2-7B6451AC3EF1}"/>
                </a:ext>
              </a:extLst>
            </p:cNvPr>
            <p:cNvSpPr txBox="1"/>
            <p:nvPr/>
          </p:nvSpPr>
          <p:spPr>
            <a:xfrm>
              <a:off x="4738928" y="3332908"/>
              <a:ext cx="2434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Deploy </a:t>
              </a: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JD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clustering model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 Web Service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853718-C25F-48D9-9DB5-6B3AA6B03E6F}"/>
                </a:ext>
              </a:extLst>
            </p:cNvPr>
            <p:cNvSpPr txBox="1"/>
            <p:nvPr/>
          </p:nvSpPr>
          <p:spPr>
            <a:xfrm>
              <a:off x="4771913" y="3246429"/>
              <a:ext cx="1731257" cy="21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Kubernetes Service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97FC1CA-BC9F-463D-A65C-819CC4D1D50F}"/>
                </a:ext>
              </a:extLst>
            </p:cNvPr>
            <p:cNvSpPr txBox="1"/>
            <p:nvPr/>
          </p:nvSpPr>
          <p:spPr>
            <a:xfrm>
              <a:off x="3768922" y="2353863"/>
              <a:ext cx="1731257" cy="21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F</a:t>
              </a:r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unction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EEC18B8-ABD9-479E-84CD-D82C0332B85F}"/>
                </a:ext>
              </a:extLst>
            </p:cNvPr>
            <p:cNvSpPr txBox="1"/>
            <p:nvPr/>
          </p:nvSpPr>
          <p:spPr>
            <a:xfrm>
              <a:off x="5760132" y="1840981"/>
              <a:ext cx="1731257" cy="21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Kubernetes Service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8ADE12-3CE4-4E84-879B-2407E56B1D9F}"/>
                </a:ext>
              </a:extLst>
            </p:cNvPr>
            <p:cNvSpPr txBox="1"/>
            <p:nvPr/>
          </p:nvSpPr>
          <p:spPr>
            <a:xfrm>
              <a:off x="3114614" y="2412075"/>
              <a:ext cx="941392" cy="252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Resume</a:t>
              </a:r>
              <a:endParaRPr lang="en-US" sz="12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299711-C4DC-49AA-9AC4-1584CEBBB923}"/>
                </a:ext>
              </a:extLst>
            </p:cNvPr>
            <p:cNvSpPr txBox="1"/>
            <p:nvPr/>
          </p:nvSpPr>
          <p:spPr>
            <a:xfrm>
              <a:off x="3343751" y="3010307"/>
              <a:ext cx="9413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JD</a:t>
              </a:r>
              <a:endParaRPr lang="en-US" sz="1200" b="1" dirty="0"/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D415A9BD-B10C-4B1D-B6E1-058FB1737064}"/>
                </a:ext>
              </a:extLst>
            </p:cNvPr>
            <p:cNvCxnSpPr>
              <a:cxnSpLocks/>
              <a:stCxn id="90" idx="0"/>
              <a:endCxn id="57" idx="3"/>
            </p:cNvCxnSpPr>
            <p:nvPr/>
          </p:nvCxnSpPr>
          <p:spPr>
            <a:xfrm rot="16200000" flipV="1">
              <a:off x="5848439" y="1972998"/>
              <a:ext cx="2359084" cy="241289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8091636E-D695-489E-854E-6BFBA243E39E}"/>
                </a:ext>
              </a:extLst>
            </p:cNvPr>
            <p:cNvCxnSpPr>
              <a:cxnSpLocks/>
              <a:stCxn id="90" idx="0"/>
              <a:endCxn id="71" idx="2"/>
            </p:cNvCxnSpPr>
            <p:nvPr/>
          </p:nvCxnSpPr>
          <p:spPr>
            <a:xfrm rot="16200000" flipV="1">
              <a:off x="6489345" y="2613904"/>
              <a:ext cx="893279" cy="259688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6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9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1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1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6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 animBg="1"/>
      <p:bldP spid="3" grpId="1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32" grpId="0" animBg="1"/>
      <p:bldP spid="32" grpId="1" animBg="1"/>
      <p:bldP spid="50" grpId="0" animBg="1"/>
      <p:bldP spid="50" grpId="1" animBg="1"/>
      <p:bldP spid="52" grpId="0" animBg="1"/>
      <p:bldP spid="52" grpId="1" animBg="1"/>
      <p:bldP spid="58" grpId="0" animBg="1"/>
      <p:bldP spid="58" grpId="1" animBg="1"/>
      <p:bldP spid="86" grpId="0" animBg="1"/>
      <p:bldP spid="86" grpId="1" animBg="1"/>
      <p:bldP spid="101" grpId="0" animBg="1"/>
      <p:bldP spid="101" grpId="1" animBg="1"/>
      <p:bldP spid="112" grpId="0" animBg="1"/>
      <p:bldP spid="112" grpId="1" animBg="1"/>
      <p:bldP spid="26" grpId="0" animBg="1"/>
      <p:bldP spid="26" grpId="1" animBg="1"/>
      <p:bldP spid="28" grpId="0" animBg="1"/>
      <p:bldP spid="28" grpId="1" animBg="1"/>
      <p:bldP spid="29" grpId="0"/>
      <p:bldP spid="29" grpId="1"/>
      <p:bldP spid="35" grpId="0" animBg="1"/>
      <p:bldP spid="35" grpId="1" animBg="1"/>
      <p:bldP spid="47" grpId="0" animBg="1"/>
      <p:bldP spid="47" grpId="1" animBg="1"/>
      <p:bldP spid="51" grpId="0" animBg="1"/>
      <p:bldP spid="51" grpId="1" animBg="1"/>
      <p:bldP spid="109" grpId="0" animBg="1"/>
      <p:bldP spid="109" grpId="1" animBg="1"/>
      <p:bldP spid="6" grpId="0"/>
      <p:bldP spid="6" grpId="1"/>
      <p:bldP spid="67" grpId="0" animBg="1"/>
      <p:bldP spid="67" grpId="1" animBg="1"/>
      <p:bldP spid="69" grpId="0"/>
      <p:bldP spid="69" grpId="1"/>
      <p:bldP spid="121" grpId="0" animBg="1"/>
      <p:bldP spid="121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675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Impact for the 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092" y="1412678"/>
            <a:ext cx="110650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Existing Solution :  </a:t>
            </a:r>
          </a:p>
          <a:p>
            <a:pPr marL="1485900" lvl="2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man-power intensive (mostly outsourced)</a:t>
            </a:r>
          </a:p>
          <a:p>
            <a:pPr marL="1485900" lvl="2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consuming</a:t>
            </a:r>
          </a:p>
          <a:p>
            <a:pPr marL="1485900" lvl="2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Cost and Maintenance of teams</a:t>
            </a:r>
          </a:p>
          <a:p>
            <a:pPr marL="571500" indent="-571500">
              <a:buFontTx/>
              <a:buChar char="-"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Proposed Solution:</a:t>
            </a:r>
          </a:p>
          <a:p>
            <a:pPr marL="1485900" lvl="2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Automated first matching results on fingertips.</a:t>
            </a:r>
          </a:p>
          <a:p>
            <a:pPr marL="1485900" lvl="2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Faster results with less complex implementation</a:t>
            </a:r>
          </a:p>
          <a:p>
            <a:pPr marL="1485900" lvl="2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effective</a:t>
            </a:r>
          </a:p>
          <a:p>
            <a:pPr marL="1028700" lvl="1" indent="-571500">
              <a:buFontTx/>
              <a:buChar char="-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3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027" y="420710"/>
            <a:ext cx="10675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Impact for Microsoft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19756C-3D24-42AB-B9A9-4FB07D182855}"/>
              </a:ext>
            </a:extLst>
          </p:cNvPr>
          <p:cNvCxnSpPr>
            <a:cxnSpLocks/>
          </p:cNvCxnSpPr>
          <p:nvPr/>
        </p:nvCxnSpPr>
        <p:spPr>
          <a:xfrm>
            <a:off x="583406" y="6311381"/>
            <a:ext cx="110251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DCE0C-24CA-4F37-8246-E3E1F1A462A3}"/>
              </a:ext>
            </a:extLst>
          </p:cNvPr>
          <p:cNvSpPr txBox="1"/>
          <p:nvPr/>
        </p:nvSpPr>
        <p:spPr>
          <a:xfrm>
            <a:off x="300361" y="1010144"/>
            <a:ext cx="10463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Hackathon is providing dedicated time and space to work as a team on   	real customer challenges we see on the field.</a:t>
            </a:r>
          </a:p>
          <a:p>
            <a:pPr marL="342900" indent="-342900" algn="l">
              <a:buFontTx/>
              <a:buChar char="-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Microsoft, apart from the huge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value, promotes growth mindset and provides a </a:t>
            </a:r>
            <a:r>
              <a:rPr lang="en-US" sz="24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wide range of platforms to learn and be experts in the industry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342900" indent="-342900">
              <a:buFontTx/>
              <a:buChar char="-"/>
            </a:pPr>
            <a:endParaRPr lang="en-US" sz="2400" b="0" i="0" dirty="0">
              <a:effectLst/>
              <a:latin typeface="Impact" panose="020B080603090205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Impact" panose="020B0806030902050204" pitchFamily="34" charset="0"/>
              </a:rPr>
              <a:t>To </a:t>
            </a:r>
            <a:r>
              <a:rPr lang="en-US" sz="2400" b="0" i="0" dirty="0">
                <a:effectLst/>
                <a:latin typeface="Impact" panose="020B0806030902050204" pitchFamily="34" charset="0"/>
              </a:rPr>
              <a:t>hack Coach2Support –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 up the good work</a:t>
            </a:r>
            <a:endParaRPr lang="en-US" sz="2400" b="0" i="0" dirty="0">
              <a:effectLst/>
              <a:latin typeface="Impact" panose="020B080603090205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400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proposed solution can be one of the steps in driving our </a:t>
            </a:r>
            <a:r>
              <a:rPr lang="en-US" sz="24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App Modernization &amp; App Innovation Journey</a:t>
            </a:r>
          </a:p>
          <a:p>
            <a:pPr marL="342900" indent="-342900" algn="l">
              <a:buFontTx/>
              <a:buChar char="-"/>
            </a:pPr>
            <a:endParaRPr lang="en-US" sz="2400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Tx/>
              <a:buChar char="-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6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2A053-1C08-433E-A1D3-E3DC96603099}"/>
              </a:ext>
            </a:extLst>
          </p:cNvPr>
          <p:cNvSpPr txBox="1"/>
          <p:nvPr/>
        </p:nvSpPr>
        <p:spPr>
          <a:xfrm>
            <a:off x="3485854" y="1963206"/>
            <a:ext cx="3014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2584D8-75EA-4366-8019-D35D3008E341}"/>
              </a:ext>
            </a:extLst>
          </p:cNvPr>
          <p:cNvCxnSpPr>
            <a:cxnSpLocks/>
          </p:cNvCxnSpPr>
          <p:nvPr/>
        </p:nvCxnSpPr>
        <p:spPr>
          <a:xfrm>
            <a:off x="583406" y="6311381"/>
            <a:ext cx="110251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221FAC-9A06-40AA-93BA-764A5707BDE8}"/>
              </a:ext>
            </a:extLst>
          </p:cNvPr>
          <p:cNvSpPr txBox="1"/>
          <p:nvPr/>
        </p:nvSpPr>
        <p:spPr>
          <a:xfrm>
            <a:off x="1679713" y="2932044"/>
            <a:ext cx="68729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queries please reach out to :</a:t>
            </a:r>
          </a:p>
          <a:p>
            <a:endParaRPr lang="en-US" dirty="0"/>
          </a:p>
          <a:p>
            <a:r>
              <a:rPr lang="en-US" sz="1400" dirty="0"/>
              <a:t> 				sarpa@microsoft.com</a:t>
            </a:r>
          </a:p>
          <a:p>
            <a:r>
              <a:rPr lang="en-US" sz="1400" dirty="0"/>
              <a:t>				jyravi@microsoft.com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15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2AE3F2C16B3C4FA49379DB7001C87B" ma:contentTypeVersion="7" ma:contentTypeDescription="Create a new document." ma:contentTypeScope="" ma:versionID="e13aeba77f064169d6ac7abb64896bf2">
  <xsd:schema xmlns:xsd="http://www.w3.org/2001/XMLSchema" xmlns:xs="http://www.w3.org/2001/XMLSchema" xmlns:p="http://schemas.microsoft.com/office/2006/metadata/properties" xmlns:ns2="d90e8ec0-05df-4b5c-9aef-882fb4747bdf" xmlns:ns3="0e12f502-e751-4597-bac5-42c2e91231d5" targetNamespace="http://schemas.microsoft.com/office/2006/metadata/properties" ma:root="true" ma:fieldsID="22d8f9f9cec047657612886bd9d787f0" ns2:_="" ns3:_="">
    <xsd:import namespace="d90e8ec0-05df-4b5c-9aef-882fb4747bdf"/>
    <xsd:import namespace="0e12f502-e751-4597-bac5-42c2e9123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e8ec0-05df-4b5c-9aef-882fb4747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2f502-e751-4597-bac5-42c2e91231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90e8ec0-05df-4b5c-9aef-882fb4747bdf" xsi:nil="true"/>
    <SharedWithUsers xmlns="0e12f502-e751-4597-bac5-42c2e91231d5">
      <UserInfo>
        <DisplayName>Candice Murray</DisplayName>
        <AccountId>4928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728F8-15B6-46AF-A1AF-AA26EA864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0e8ec0-05df-4b5c-9aef-882fb4747bdf"/>
    <ds:schemaRef ds:uri="0e12f502-e751-4597-bac5-42c2e9123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C855CB-D035-489C-A277-63D33D4A9540}">
  <ds:schemaRefs>
    <ds:schemaRef ds:uri="http://purl.org/dc/terms/"/>
    <ds:schemaRef ds:uri="http://purl.org/dc/dcmitype/"/>
    <ds:schemaRef ds:uri="d90e8ec0-05df-4b5c-9aef-882fb4747bdf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0e12f502-e751-4597-bac5-42c2e91231d5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EAF1AE5-BDD1-4EE6-A9EC-746704C13E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247</TotalTime>
  <Words>444</Words>
  <Application>Microsoft Office PowerPoint</Application>
  <PresentationFormat>Widescreen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Segoe UI Light</vt:lpstr>
      <vt:lpstr>Main Event</vt:lpstr>
      <vt:lpstr>PowerPoint Presentation</vt:lpstr>
      <vt:lpstr>PowerPoint Presentation</vt:lpstr>
      <vt:lpstr>PowerPoint Presentation</vt:lpstr>
      <vt:lpstr>How does it work :    Architectural 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mpell@microsoft.com;v-jusaa@microsoft.com</dc:creator>
  <cp:lastModifiedBy>Jyotsna Ravi</cp:lastModifiedBy>
  <cp:revision>18</cp:revision>
  <dcterms:created xsi:type="dcterms:W3CDTF">2016-11-15T23:17:01Z</dcterms:created>
  <dcterms:modified xsi:type="dcterms:W3CDTF">2020-07-30T11:01:56Z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Date">
    <vt:lpwstr>2017-10-04T13:33:51.9781456-07:00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0x0101002B2AE3F2C16B3C4FA49379DB7001C87B</vt:lpwstr>
  </property>
</Properties>
</file>