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65" autoAdjust="0"/>
  </p:normalViewPr>
  <p:slideViewPr>
    <p:cSldViewPr snapToGrid="0">
      <p:cViewPr varScale="1">
        <p:scale>
          <a:sx n="58" d="100"/>
          <a:sy n="58" d="100"/>
        </p:scale>
        <p:origin x="9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High_batting_strike_rat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hard_hit_boundar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best_economy_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ask-5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ask-6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ask-6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0" baseline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batsman_strike_rate</a:t>
            </a:r>
            <a:endParaRPr lang="en-US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c:rich>
      </c:tx>
      <c:layout>
        <c:manualLayout>
          <c:xMode val="edge"/>
          <c:yMode val="edge"/>
          <c:x val="0.23952777777777778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0" baseline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High_batting_strike_rate!$B$1</c:f>
              <c:strCache>
                <c:ptCount val="1"/>
                <c:pt idx="0">
                  <c:v>batsman_strike_rate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High_batting_strike_rate!$A$2:$A$11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High_batting_strike_rate!$B$2:$B$11</c:f>
              <c:numCache>
                <c:formatCode>General</c:formatCode>
                <c:ptCount val="10"/>
                <c:pt idx="0">
                  <c:v>182.33</c:v>
                </c:pt>
                <c:pt idx="1">
                  <c:v>164.27</c:v>
                </c:pt>
                <c:pt idx="2">
                  <c:v>159.27000000000001</c:v>
                </c:pt>
                <c:pt idx="3">
                  <c:v>155.44</c:v>
                </c:pt>
                <c:pt idx="4">
                  <c:v>154.68</c:v>
                </c:pt>
                <c:pt idx="5">
                  <c:v>151.97</c:v>
                </c:pt>
                <c:pt idx="6">
                  <c:v>151.91</c:v>
                </c:pt>
                <c:pt idx="7">
                  <c:v>150.11000000000001</c:v>
                </c:pt>
                <c:pt idx="8">
                  <c:v>149.88</c:v>
                </c:pt>
                <c:pt idx="9">
                  <c:v>149.56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C1-4DFA-A3C0-50960D9BC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9802560"/>
        <c:axId val="629796320"/>
      </c:barChart>
      <c:catAx>
        <c:axId val="62980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796320"/>
        <c:crosses val="autoZero"/>
        <c:auto val="1"/>
        <c:lblAlgn val="ctr"/>
        <c:lblOffset val="100"/>
        <c:noMultiLvlLbl val="0"/>
      </c:catAx>
      <c:valAx>
        <c:axId val="62979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802560"/>
        <c:crosses val="autoZero"/>
        <c:crossBetween val="between"/>
      </c:valAx>
      <c:spPr>
        <a:solidFill>
          <a:schemeClr val="accent6">
            <a:lumMod val="20000"/>
            <a:lumOff val="80000"/>
          </a:schemeClr>
        </a:solidFill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accent6">
            <a:lumMod val="5000"/>
            <a:lumOff val="95000"/>
          </a:schemeClr>
        </a:gs>
        <a:gs pos="74000">
          <a:schemeClr val="accent6">
            <a:lumMod val="45000"/>
            <a:lumOff val="55000"/>
          </a:schemeClr>
        </a:gs>
        <a:gs pos="83000">
          <a:schemeClr val="accent6">
            <a:lumMod val="45000"/>
            <a:lumOff val="55000"/>
          </a:schemeClr>
        </a:gs>
        <a:gs pos="100000">
          <a:schemeClr val="accent6">
            <a:lumMod val="30000"/>
            <a:lumOff val="70000"/>
          </a:schemeClr>
        </a:gs>
      </a:gsLst>
      <a:lin ang="5400000" scaled="1"/>
      <a:tileRect/>
    </a:gradFill>
    <a:ln w="66675">
      <a:solidFill>
        <a:srgbClr val="002060"/>
      </a:solidFill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[good_average.csv]good_average!PivotTable5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good_average!$P$3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good_average!$O$4:$O$13</c:f>
              <c:strCache>
                <c:ptCount val="10"/>
                <c:pt idx="0">
                  <c:v>AB de Villiers</c:v>
                </c:pt>
                <c:pt idx="1">
                  <c:v>CH Gayle</c:v>
                </c:pt>
                <c:pt idx="2">
                  <c:v>DA Warner</c:v>
                </c:pt>
                <c:pt idx="3">
                  <c:v>JP Duminy</c:v>
                </c:pt>
                <c:pt idx="4">
                  <c:v>KL Rahul</c:v>
                </c:pt>
                <c:pt idx="5">
                  <c:v>KS Williamson</c:v>
                </c:pt>
                <c:pt idx="6">
                  <c:v>LMP Simmons</c:v>
                </c:pt>
                <c:pt idx="7">
                  <c:v>MEK Hussey</c:v>
                </c:pt>
                <c:pt idx="8">
                  <c:v>ML Hayden</c:v>
                </c:pt>
                <c:pt idx="9">
                  <c:v>SE Marsh</c:v>
                </c:pt>
              </c:strCache>
            </c:strRef>
          </c:cat>
          <c:val>
            <c:numRef>
              <c:f>good_average!$P$4:$P$13</c:f>
              <c:numCache>
                <c:formatCode>General</c:formatCode>
                <c:ptCount val="10"/>
                <c:pt idx="0">
                  <c:v>42.54</c:v>
                </c:pt>
                <c:pt idx="1">
                  <c:v>41.14</c:v>
                </c:pt>
                <c:pt idx="2">
                  <c:v>41.7</c:v>
                </c:pt>
                <c:pt idx="3">
                  <c:v>41.41</c:v>
                </c:pt>
                <c:pt idx="4">
                  <c:v>42.69</c:v>
                </c:pt>
                <c:pt idx="5">
                  <c:v>39.49</c:v>
                </c:pt>
                <c:pt idx="6">
                  <c:v>39.96</c:v>
                </c:pt>
                <c:pt idx="7">
                  <c:v>38.020000000000003</c:v>
                </c:pt>
                <c:pt idx="8">
                  <c:v>41</c:v>
                </c:pt>
                <c:pt idx="9">
                  <c:v>38.700000000000003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5E-44DD-983B-C8DC6BAF7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7044239"/>
        <c:axId val="1417019279"/>
      </c:barChart>
      <c:catAx>
        <c:axId val="14170442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/>
                  <a:t>Batsman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019279"/>
        <c:crosses val="autoZero"/>
        <c:auto val="1"/>
        <c:lblAlgn val="ctr"/>
        <c:lblOffset val="100"/>
        <c:noMultiLvlLbl val="0"/>
      </c:catAx>
      <c:valAx>
        <c:axId val="1417019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/>
                  <a:t>Average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04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 w="539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boundary_percentage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hard_hit_boundaries!$B$1</c:f>
              <c:strCache>
                <c:ptCount val="1"/>
                <c:pt idx="0">
                  <c:v>boundary_percentage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hard_hit_boundaries!$A$2:$A$11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ST Jayasuriya</c:v>
                </c:pt>
                <c:pt idx="4">
                  <c:v>AC Gilchrist</c:v>
                </c:pt>
                <c:pt idx="5">
                  <c:v>V Sehwag</c:v>
                </c:pt>
                <c:pt idx="6">
                  <c:v>DR Smith</c:v>
                </c:pt>
                <c:pt idx="7">
                  <c:v>CA Lynn</c:v>
                </c:pt>
                <c:pt idx="8">
                  <c:v>Harbhajan Singh</c:v>
                </c:pt>
                <c:pt idx="9">
                  <c:v>SR Watson</c:v>
                </c:pt>
              </c:strCache>
            </c:strRef>
          </c:cat>
          <c:val>
            <c:numRef>
              <c:f>hard_hit_boundaries!$B$2:$B$11</c:f>
              <c:numCache>
                <c:formatCode>General</c:formatCode>
                <c:ptCount val="10"/>
                <c:pt idx="0">
                  <c:v>81.17</c:v>
                </c:pt>
                <c:pt idx="1">
                  <c:v>78.709999999999994</c:v>
                </c:pt>
                <c:pt idx="2">
                  <c:v>76.069999999999993</c:v>
                </c:pt>
                <c:pt idx="3">
                  <c:v>74.22</c:v>
                </c:pt>
                <c:pt idx="4">
                  <c:v>72.89</c:v>
                </c:pt>
                <c:pt idx="5">
                  <c:v>72.290000000000006</c:v>
                </c:pt>
                <c:pt idx="6">
                  <c:v>70.52</c:v>
                </c:pt>
                <c:pt idx="7">
                  <c:v>69.53</c:v>
                </c:pt>
                <c:pt idx="8">
                  <c:v>68.52</c:v>
                </c:pt>
                <c:pt idx="9">
                  <c:v>68.25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E1-44D1-9A00-8702472A5F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0298384"/>
        <c:axId val="220317584"/>
      </c:barChart>
      <c:catAx>
        <c:axId val="22029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317584"/>
        <c:crosses val="autoZero"/>
        <c:auto val="1"/>
        <c:lblAlgn val="ctr"/>
        <c:lblOffset val="100"/>
        <c:noMultiLvlLbl val="0"/>
      </c:catAx>
      <c:valAx>
        <c:axId val="22031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29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accent6">
            <a:lumMod val="5000"/>
            <a:lumOff val="95000"/>
          </a:schemeClr>
        </a:gs>
        <a:gs pos="74000">
          <a:schemeClr val="accent6">
            <a:lumMod val="45000"/>
            <a:lumOff val="55000"/>
          </a:schemeClr>
        </a:gs>
        <a:gs pos="83000">
          <a:schemeClr val="accent6">
            <a:lumMod val="45000"/>
            <a:lumOff val="55000"/>
          </a:schemeClr>
        </a:gs>
        <a:gs pos="100000">
          <a:schemeClr val="accent6">
            <a:lumMod val="30000"/>
            <a:lumOff val="70000"/>
          </a:schemeClr>
        </a:gs>
      </a:gsLst>
      <a:lin ang="5400000" scaled="1"/>
      <a:tileRect/>
    </a:gradFill>
    <a:ln w="5080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economy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best_economy_4!$B$1</c:f>
              <c:strCache>
                <c:ptCount val="1"/>
                <c:pt idx="0">
                  <c:v>economy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best_economy_4!$A$2:$A$11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best_economy_4!$B$2:$B$11</c:f>
              <c:numCache>
                <c:formatCode>General</c:formatCode>
                <c:ptCount val="10"/>
                <c:pt idx="0">
                  <c:v>6.33</c:v>
                </c:pt>
                <c:pt idx="1">
                  <c:v>6.65</c:v>
                </c:pt>
                <c:pt idx="2">
                  <c:v>6.68</c:v>
                </c:pt>
                <c:pt idx="3">
                  <c:v>6.77</c:v>
                </c:pt>
                <c:pt idx="4">
                  <c:v>6.77</c:v>
                </c:pt>
                <c:pt idx="5">
                  <c:v>6.82</c:v>
                </c:pt>
                <c:pt idx="6">
                  <c:v>6.83</c:v>
                </c:pt>
                <c:pt idx="7">
                  <c:v>6.89</c:v>
                </c:pt>
                <c:pt idx="8">
                  <c:v>6.92</c:v>
                </c:pt>
                <c:pt idx="9">
                  <c:v>6.99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A7-4AA0-91A8-A9F2648ED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16860160"/>
        <c:axId val="316869760"/>
      </c:barChart>
      <c:catAx>
        <c:axId val="316860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69760"/>
        <c:crosses val="autoZero"/>
        <c:auto val="1"/>
        <c:lblAlgn val="ctr"/>
        <c:lblOffset val="100"/>
        <c:noMultiLvlLbl val="0"/>
      </c:catAx>
      <c:valAx>
        <c:axId val="316869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60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accent6">
            <a:lumMod val="5000"/>
            <a:lumOff val="95000"/>
          </a:schemeClr>
        </a:gs>
        <a:gs pos="74000">
          <a:schemeClr val="accent6">
            <a:lumMod val="45000"/>
            <a:lumOff val="55000"/>
          </a:schemeClr>
        </a:gs>
        <a:gs pos="83000">
          <a:schemeClr val="accent6">
            <a:lumMod val="45000"/>
            <a:lumOff val="55000"/>
          </a:schemeClr>
        </a:gs>
        <a:gs pos="100000">
          <a:schemeClr val="accent6">
            <a:lumMod val="30000"/>
            <a:lumOff val="70000"/>
          </a:schemeClr>
        </a:gs>
      </a:gsLst>
      <a:lin ang="5400000" scaled="1"/>
      <a:tileRect/>
    </a:gradFill>
    <a:ln w="571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 err="1"/>
              <a:t>bowling_s_r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'Task-5'!$B$1</c:f>
              <c:strCache>
                <c:ptCount val="1"/>
                <c:pt idx="0">
                  <c:v>bowling_s_r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'Task-5'!$A$2:$A$11</c:f>
              <c:strCache>
                <c:ptCount val="10"/>
                <c:pt idx="0">
                  <c:v>K Rabada</c:v>
                </c:pt>
                <c:pt idx="1">
                  <c:v>AJ Tye</c:v>
                </c:pt>
                <c:pt idx="2">
                  <c:v>DE Bollinger</c:v>
                </c:pt>
                <c:pt idx="3">
                  <c:v>Imran Tahir</c:v>
                </c:pt>
                <c:pt idx="4">
                  <c:v>SL Malinga</c:v>
                </c:pt>
                <c:pt idx="5">
                  <c:v>S Aravind</c:v>
                </c:pt>
                <c:pt idx="6">
                  <c:v>MA Starc</c:v>
                </c:pt>
                <c:pt idx="7">
                  <c:v>YS Chahal</c:v>
                </c:pt>
                <c:pt idx="8">
                  <c:v>KK Cooper</c:v>
                </c:pt>
                <c:pt idx="9">
                  <c:v>TA Boult</c:v>
                </c:pt>
              </c:strCache>
            </c:strRef>
          </c:cat>
          <c:val>
            <c:numRef>
              <c:f>'Task-5'!$B$2:$B$11</c:f>
              <c:numCache>
                <c:formatCode>General</c:formatCode>
                <c:ptCount val="10"/>
                <c:pt idx="0">
                  <c:v>13.77</c:v>
                </c:pt>
                <c:pt idx="1">
                  <c:v>16.13</c:v>
                </c:pt>
                <c:pt idx="2">
                  <c:v>16.22</c:v>
                </c:pt>
                <c:pt idx="3">
                  <c:v>16.43</c:v>
                </c:pt>
                <c:pt idx="4">
                  <c:v>17.489999999999998</c:v>
                </c:pt>
                <c:pt idx="5">
                  <c:v>17.510000000000002</c:v>
                </c:pt>
                <c:pt idx="6">
                  <c:v>18</c:v>
                </c:pt>
                <c:pt idx="7">
                  <c:v>18.079999999999998</c:v>
                </c:pt>
                <c:pt idx="8">
                  <c:v>18.18</c:v>
                </c:pt>
                <c:pt idx="9">
                  <c:v>18.29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59-44D9-930F-78E91E1FB2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6861120"/>
        <c:axId val="316885120"/>
      </c:barChart>
      <c:catAx>
        <c:axId val="31686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85120"/>
        <c:crosses val="autoZero"/>
        <c:auto val="1"/>
        <c:lblAlgn val="ctr"/>
        <c:lblOffset val="100"/>
        <c:noMultiLvlLbl val="0"/>
      </c:catAx>
      <c:valAx>
        <c:axId val="31688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6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32000">
          <a:schemeClr val="accent6">
            <a:lumMod val="5000"/>
            <a:lumOff val="95000"/>
          </a:schemeClr>
        </a:gs>
        <a:gs pos="74000">
          <a:schemeClr val="accent6">
            <a:lumMod val="45000"/>
            <a:lumOff val="55000"/>
          </a:schemeClr>
        </a:gs>
        <a:gs pos="83000">
          <a:schemeClr val="accent6">
            <a:lumMod val="45000"/>
            <a:lumOff val="55000"/>
          </a:schemeClr>
        </a:gs>
        <a:gs pos="100000">
          <a:schemeClr val="accent6">
            <a:lumMod val="30000"/>
            <a:lumOff val="70000"/>
          </a:schemeClr>
        </a:gs>
      </a:gsLst>
      <a:lin ang="5400000" scaled="1"/>
      <a:tileRect/>
    </a:gradFill>
    <a:ln w="539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[Task-6.csv]Task-6!PivotTable7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All_rounder</a:t>
            </a:r>
            <a:r>
              <a:rPr lang="en-US" b="1" dirty="0"/>
              <a:t> vs  </a:t>
            </a:r>
            <a:r>
              <a:rPr lang="en-US" b="1" dirty="0" err="1"/>
              <a:t>batsman_sr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'Task-6'!$L$4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'Task-6'!$K$5:$K$14</c:f>
              <c:strCache>
                <c:ptCount val="10"/>
                <c:pt idx="0">
                  <c:v>AD Russell</c:v>
                </c:pt>
                <c:pt idx="1">
                  <c:v>CH Gayle</c:v>
                </c:pt>
                <c:pt idx="2">
                  <c:v>GJ Maxwell</c:v>
                </c:pt>
                <c:pt idx="3">
                  <c:v>HH Pandya</c:v>
                </c:pt>
                <c:pt idx="4">
                  <c:v>JA Morkel</c:v>
                </c:pt>
                <c:pt idx="5">
                  <c:v>KA Pollard</c:v>
                </c:pt>
                <c:pt idx="6">
                  <c:v>KH Pandya</c:v>
                </c:pt>
                <c:pt idx="7">
                  <c:v>SP Narine</c:v>
                </c:pt>
                <c:pt idx="8">
                  <c:v>ST Jayasuriya</c:v>
                </c:pt>
                <c:pt idx="9">
                  <c:v>YK Pathan</c:v>
                </c:pt>
              </c:strCache>
            </c:strRef>
          </c:cat>
          <c:val>
            <c:numRef>
              <c:f>'Task-6'!$L$5:$L$14</c:f>
              <c:numCache>
                <c:formatCode>General</c:formatCode>
                <c:ptCount val="10"/>
                <c:pt idx="0">
                  <c:v>182.33</c:v>
                </c:pt>
                <c:pt idx="1">
                  <c:v>150.11000000000001</c:v>
                </c:pt>
                <c:pt idx="2">
                  <c:v>154.68</c:v>
                </c:pt>
                <c:pt idx="3">
                  <c:v>159.27000000000001</c:v>
                </c:pt>
                <c:pt idx="4">
                  <c:v>141.97999999999999</c:v>
                </c:pt>
                <c:pt idx="5">
                  <c:v>149.88</c:v>
                </c:pt>
                <c:pt idx="6">
                  <c:v>142.44999999999999</c:v>
                </c:pt>
                <c:pt idx="7">
                  <c:v>164.27</c:v>
                </c:pt>
                <c:pt idx="8">
                  <c:v>144.36000000000001</c:v>
                </c:pt>
                <c:pt idx="9">
                  <c:v>142.97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CE-42A6-AEC1-09D37EA39E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6878400"/>
        <c:axId val="316873120"/>
      </c:barChart>
      <c:catAx>
        <c:axId val="31687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73120"/>
        <c:crosses val="autoZero"/>
        <c:auto val="1"/>
        <c:lblAlgn val="ctr"/>
        <c:lblOffset val="100"/>
        <c:noMultiLvlLbl val="0"/>
      </c:catAx>
      <c:valAx>
        <c:axId val="31687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78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6">
            <a:lumMod val="5000"/>
            <a:lumOff val="95000"/>
          </a:schemeClr>
        </a:gs>
        <a:gs pos="74000">
          <a:schemeClr val="accent6">
            <a:lumMod val="45000"/>
            <a:lumOff val="55000"/>
          </a:schemeClr>
        </a:gs>
        <a:gs pos="83000">
          <a:schemeClr val="accent6">
            <a:lumMod val="45000"/>
            <a:lumOff val="55000"/>
          </a:schemeClr>
        </a:gs>
        <a:gs pos="100000">
          <a:schemeClr val="accent6">
            <a:lumMod val="30000"/>
            <a:lumOff val="70000"/>
          </a:schemeClr>
        </a:gs>
      </a:gsLst>
      <a:lin ang="5400000" scaled="1"/>
      <a:tileRect/>
    </a:gradFill>
    <a:ln w="4762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[Task-6.csv]Task-6!PivotTable8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 err="1"/>
              <a:t>All_rounder</a:t>
            </a:r>
            <a:r>
              <a:rPr lang="en-IN" b="1" dirty="0"/>
              <a:t> vs </a:t>
            </a:r>
            <a:r>
              <a:rPr lang="en-IN" b="1" dirty="0" err="1"/>
              <a:t>bowling_sr</a:t>
            </a:r>
            <a:endParaRPr lang="en-I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'Task-6'!$G$10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'Task-6'!$F$11:$F$20</c:f>
              <c:strCache>
                <c:ptCount val="10"/>
                <c:pt idx="0">
                  <c:v>AD Russell</c:v>
                </c:pt>
                <c:pt idx="1">
                  <c:v>CH Gayle</c:v>
                </c:pt>
                <c:pt idx="2">
                  <c:v>GJ Maxwell</c:v>
                </c:pt>
                <c:pt idx="3">
                  <c:v>HH Pandya</c:v>
                </c:pt>
                <c:pt idx="4">
                  <c:v>JA Morkel</c:v>
                </c:pt>
                <c:pt idx="5">
                  <c:v>KA Pollard</c:v>
                </c:pt>
                <c:pt idx="6">
                  <c:v>KH Pandya</c:v>
                </c:pt>
                <c:pt idx="7">
                  <c:v>SP Narine</c:v>
                </c:pt>
                <c:pt idx="8">
                  <c:v>ST Jayasuriya</c:v>
                </c:pt>
                <c:pt idx="9">
                  <c:v>YK Pathan</c:v>
                </c:pt>
              </c:strCache>
            </c:strRef>
          </c:cat>
          <c:val>
            <c:numRef>
              <c:f>'Task-6'!$G$11:$G$20</c:f>
              <c:numCache>
                <c:formatCode>General</c:formatCode>
                <c:ptCount val="10"/>
                <c:pt idx="0">
                  <c:v>19.440000000000001</c:v>
                </c:pt>
                <c:pt idx="1">
                  <c:v>32.44</c:v>
                </c:pt>
                <c:pt idx="2">
                  <c:v>29.37</c:v>
                </c:pt>
                <c:pt idx="3">
                  <c:v>21.76</c:v>
                </c:pt>
                <c:pt idx="4">
                  <c:v>21.26</c:v>
                </c:pt>
                <c:pt idx="5">
                  <c:v>23.57</c:v>
                </c:pt>
                <c:pt idx="6">
                  <c:v>27.89</c:v>
                </c:pt>
                <c:pt idx="7">
                  <c:v>22.24</c:v>
                </c:pt>
                <c:pt idx="8">
                  <c:v>23.15</c:v>
                </c:pt>
                <c:pt idx="9">
                  <c:v>28.19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C8-4608-9501-CE0E2147A6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6879360"/>
        <c:axId val="316884160"/>
      </c:barChart>
      <c:catAx>
        <c:axId val="31687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84160"/>
        <c:crosses val="autoZero"/>
        <c:auto val="1"/>
        <c:lblAlgn val="ctr"/>
        <c:lblOffset val="100"/>
        <c:noMultiLvlLbl val="0"/>
      </c:catAx>
      <c:valAx>
        <c:axId val="31688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7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">
          <a:schemeClr val="accent6">
            <a:lumMod val="5000"/>
            <a:lumOff val="95000"/>
          </a:schemeClr>
        </a:gs>
        <a:gs pos="74000">
          <a:schemeClr val="accent6">
            <a:lumMod val="45000"/>
            <a:lumOff val="55000"/>
          </a:schemeClr>
        </a:gs>
        <a:gs pos="83000">
          <a:schemeClr val="accent6">
            <a:lumMod val="45000"/>
            <a:lumOff val="55000"/>
          </a:schemeClr>
        </a:gs>
        <a:gs pos="100000">
          <a:schemeClr val="accent6">
            <a:lumMod val="30000"/>
            <a:lumOff val="70000"/>
          </a:schemeClr>
        </a:gs>
      </a:gsLst>
      <a:lin ang="5400000" scaled="1"/>
      <a:tileRect/>
    </a:gradFill>
    <a:ln w="571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68C9-7C5C-B099-666F-9C967D9B5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E741-D136-BE03-7EE4-227ADC586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0FF4-579A-841D-B00A-9BCA8390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2674-7596-4A17-B311-2F7AA145419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5B9F-2D8E-9B07-7EAA-1891557C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E28E-1288-934D-7B4A-EB69CD7C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BE3B-8052-4AFA-8920-A063D16B4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1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0345-6247-14DC-4233-E0F6C25E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0F706-AC1F-560A-E45B-4D6FE28BA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63015-A2E7-7691-09E3-6E03F2A7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2674-7596-4A17-B311-2F7AA145419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1D274-9DA1-3DB5-B41E-D0CBAF4C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ECD2-38B9-F233-0670-755BE0CE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BE3B-8052-4AFA-8920-A063D16B4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5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F3628-6FFF-3E47-A655-CB99A66E9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4DEF3-411D-FC20-5039-6988A1B94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95D20-B7C8-B391-0EB9-E7A01869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2674-7596-4A17-B311-2F7AA145419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46E6-1C87-2EFD-0E91-89A30B64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ABDF-5095-52E3-0FC1-ABE8C8D1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BE3B-8052-4AFA-8920-A063D16B4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53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55E9-23D5-61DB-9B34-55B8BBC5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39FE-6D95-03CA-EC7F-A4867C37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E2810-2DF4-488E-13D2-3B34C675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2674-7596-4A17-B311-2F7AA145419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79C3-5382-3463-A620-48CDE4F7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355AE-AB74-84A9-9A8D-8C759CD6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BE3B-8052-4AFA-8920-A063D16B4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4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FBE9-E6FA-5AF5-1234-F3984AC0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A2E7D-57E7-03A5-8DE1-3D65C112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F4047-75E5-A729-5DE3-D5044EF2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2674-7596-4A17-B311-2F7AA145419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17326-1445-75BD-D1BA-D22D9733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9DE9-4B58-2ED7-90FE-6964FCA9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BE3B-8052-4AFA-8920-A063D16B4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98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FC61-F900-B708-B118-16BD1A59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4D33-D251-F815-E0DC-00518BFA3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FAA99-5460-39A5-090B-A5AEE22E5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E071D-69D5-B51A-C85F-DC579914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2674-7596-4A17-B311-2F7AA145419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4D0-0693-7C2E-CD1D-62860A57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A0625-6759-36CF-927A-8284FF42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BE3B-8052-4AFA-8920-A063D16B4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54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859A-F6E5-A5C0-9C2B-F1D2D4F7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9C5DF-207D-2070-7065-217460264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690C5-6446-A5DD-DE51-DB03736CB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60A8B-E080-28B4-0895-5A1204D0E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D812D-55EF-1B43-7724-EAAC300E6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7357A-0D65-E159-FAC5-7958C41C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2674-7596-4A17-B311-2F7AA145419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C3999-94E7-C399-CDCF-A6D31A5C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40C10-A382-E87D-119B-3C6E5B75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BE3B-8052-4AFA-8920-A063D16B4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18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BD95-B82A-DE34-D1F3-1663E478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60DD9-44C4-5B0B-3717-C4C5A62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2674-7596-4A17-B311-2F7AA145419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4FD73-2858-E91D-69AF-93E3D887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F811F-C920-384A-C02B-9E55DF82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BE3B-8052-4AFA-8920-A063D16B4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55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8C694-6E67-CD71-8812-AD32ECD8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2674-7596-4A17-B311-2F7AA145419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FC5DB-401D-8BF5-CD03-2BDDA484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A1E4-FDAA-9044-8D2E-79D80AA2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BE3B-8052-4AFA-8920-A063D16B4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72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CB89-64EB-08FD-2929-A27E29A8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8AF4-792D-FD04-E138-C4BEC3B20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F04D6-FB56-6FEF-8F50-F28510F3C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C4A48-054E-3A81-E3B8-CFFA8DA9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2674-7596-4A17-B311-2F7AA145419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A3DEA-9C34-4CD4-EE2A-F73B80C5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BDB59-6479-7188-21D5-8854768F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BE3B-8052-4AFA-8920-A063D16B4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03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5050-19A5-B267-0788-98EC908A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57745-BDBB-3B39-5240-563A69EBD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E96EB-96B8-4532-CC12-0A76B0F57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772BC-0C5A-ACD6-6987-5FE8C941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2674-7596-4A17-B311-2F7AA145419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E4696-964D-FBAA-8C6C-9EBC6D92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366A9-B072-2D92-9BAF-D071CD7B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BE3B-8052-4AFA-8920-A063D16B4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98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3E96B-5E3D-5C27-B59E-72CD5384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E058D-5202-024F-1B31-F85F2C1AD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14172-E4B2-AC97-4121-ABEAE4FB1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2674-7596-4A17-B311-2F7AA145419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E856-5E5C-8320-A924-E39FBE5D9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8206D-FF38-FE0E-6518-6AD8B03E8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0BE3B-8052-4AFA-8920-A063D16B4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1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495CE-77D6-2C6D-23A1-CED37E6F29CF}"/>
              </a:ext>
            </a:extLst>
          </p:cNvPr>
          <p:cNvSpPr txBox="1"/>
          <p:nvPr/>
        </p:nvSpPr>
        <p:spPr>
          <a:xfrm>
            <a:off x="3866919" y="5233012"/>
            <a:ext cx="56516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1DD07-2429-6B45-5852-3F78AD9B4619}"/>
              </a:ext>
            </a:extLst>
          </p:cNvPr>
          <p:cNvSpPr txBox="1"/>
          <p:nvPr/>
        </p:nvSpPr>
        <p:spPr>
          <a:xfrm>
            <a:off x="9254169" y="4649118"/>
            <a:ext cx="2633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SARIKA SAXENA</a:t>
            </a:r>
            <a:br>
              <a:rPr lang="en-I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FINAL SQL PROJECT</a:t>
            </a:r>
          </a:p>
          <a:p>
            <a:r>
              <a:rPr lang="en-I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INTERNSHALA</a:t>
            </a:r>
          </a:p>
        </p:txBody>
      </p:sp>
    </p:spTree>
    <p:extLst>
      <p:ext uri="{BB962C8B-B14F-4D97-AF65-F5344CB8AC3E}">
        <p14:creationId xmlns:p14="http://schemas.microsoft.com/office/powerpoint/2010/main" val="362505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8E0ED-4AA2-E0C8-DEC6-BCCCC0E409B3}"/>
              </a:ext>
            </a:extLst>
          </p:cNvPr>
          <p:cNvSpPr txBox="1"/>
          <p:nvPr/>
        </p:nvSpPr>
        <p:spPr>
          <a:xfrm>
            <a:off x="674914" y="283029"/>
            <a:ext cx="1080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baseline="0" dirty="0">
                <a:highlight>
                  <a:srgbClr val="FFFF00"/>
                </a:highlight>
                <a:latin typeface="Arial-BoldMT"/>
              </a:rPr>
              <a:t>List of 10 bowlers with the best strike rate and who have bowled at least </a:t>
            </a:r>
            <a:r>
              <a:rPr lang="en-IN" b="1" i="0" u="none" strike="noStrike" baseline="0" dirty="0">
                <a:highlight>
                  <a:srgbClr val="FFFF00"/>
                </a:highlight>
                <a:latin typeface="Arial-BoldMT"/>
              </a:rPr>
              <a:t>500 balls in IPL so far</a:t>
            </a:r>
            <a:r>
              <a:rPr lang="en-IN" sz="1800" b="1" i="0" u="none" strike="noStrike" baseline="0" dirty="0">
                <a:latin typeface="Arial-BoldMT"/>
              </a:rPr>
              <a:t>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9FC32-0165-932F-DED2-5DBBB39DCA00}"/>
              </a:ext>
            </a:extLst>
          </p:cNvPr>
          <p:cNvSpPr txBox="1"/>
          <p:nvPr/>
        </p:nvSpPr>
        <p:spPr>
          <a:xfrm>
            <a:off x="6803571" y="1121229"/>
            <a:ext cx="5225143" cy="5078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39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with </a:t>
            </a:r>
            <a:r>
              <a:rPr lang="en-IN" dirty="0" err="1"/>
              <a:t>ValidDismissals</a:t>
            </a:r>
            <a:r>
              <a:rPr lang="en-IN" dirty="0"/>
              <a:t> as (</a:t>
            </a:r>
          </a:p>
          <a:p>
            <a:r>
              <a:rPr lang="en-IN" dirty="0"/>
              <a:t>select </a:t>
            </a:r>
            <a:r>
              <a:rPr lang="en-IN" dirty="0" err="1"/>
              <a:t>bowler,is_wicket</a:t>
            </a:r>
            <a:r>
              <a:rPr lang="en-IN" dirty="0"/>
              <a:t>,</a:t>
            </a:r>
          </a:p>
          <a:p>
            <a:r>
              <a:rPr lang="en-IN" dirty="0"/>
              <a:t>case</a:t>
            </a:r>
          </a:p>
          <a:p>
            <a:r>
              <a:rPr lang="en-IN" dirty="0"/>
              <a:t>   when </a:t>
            </a:r>
            <a:r>
              <a:rPr lang="en-IN" dirty="0" err="1"/>
              <a:t>dismissal_kind</a:t>
            </a:r>
            <a:r>
              <a:rPr lang="en-IN" dirty="0"/>
              <a:t> in ('bowled', 'caught', 'caught and bowled', 'hit wicket', 'lbw', 'stumped')</a:t>
            </a:r>
          </a:p>
          <a:p>
            <a:r>
              <a:rPr lang="en-IN" dirty="0"/>
              <a:t>   then 1</a:t>
            </a:r>
          </a:p>
          <a:p>
            <a:r>
              <a:rPr lang="en-IN" dirty="0"/>
              <a:t>   else 0</a:t>
            </a:r>
          </a:p>
          <a:p>
            <a:r>
              <a:rPr lang="en-IN" dirty="0"/>
              <a:t>   end as </a:t>
            </a:r>
            <a:r>
              <a:rPr lang="en-IN" dirty="0" err="1"/>
              <a:t>is_valid_dismissal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ipl_ball</a:t>
            </a:r>
            <a:endParaRPr lang="en-IN" dirty="0"/>
          </a:p>
          <a:p>
            <a:r>
              <a:rPr lang="en-IN" dirty="0"/>
              <a:t>)</a:t>
            </a:r>
          </a:p>
          <a:p>
            <a:r>
              <a:rPr lang="en-IN" dirty="0"/>
              <a:t>SELECT bowler,</a:t>
            </a:r>
          </a:p>
          <a:p>
            <a:r>
              <a:rPr lang="en-IN" dirty="0"/>
              <a:t>round(count(bowler) * 1.0 / sum(</a:t>
            </a:r>
            <a:r>
              <a:rPr lang="en-IN" dirty="0" err="1"/>
              <a:t>is_valid_dismissal</a:t>
            </a:r>
            <a:r>
              <a:rPr lang="en-IN" dirty="0"/>
              <a:t>),2) as </a:t>
            </a:r>
            <a:r>
              <a:rPr lang="en-IN" dirty="0" err="1"/>
              <a:t>bowling_s_r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ValidDismissals</a:t>
            </a:r>
            <a:endParaRPr lang="en-IN" dirty="0"/>
          </a:p>
          <a:p>
            <a:r>
              <a:rPr lang="en-IN" dirty="0"/>
              <a:t>group by bowler</a:t>
            </a:r>
          </a:p>
          <a:p>
            <a:r>
              <a:rPr lang="en-IN" dirty="0"/>
              <a:t>having count(bowler) &gt; 500</a:t>
            </a:r>
          </a:p>
          <a:p>
            <a:r>
              <a:rPr lang="en-IN" dirty="0"/>
              <a:t>order by </a:t>
            </a:r>
            <a:r>
              <a:rPr lang="en-IN" dirty="0" err="1"/>
              <a:t>bowling_s_r</a:t>
            </a:r>
            <a:endParaRPr lang="en-IN" dirty="0"/>
          </a:p>
          <a:p>
            <a:r>
              <a:rPr lang="en-IN" dirty="0"/>
              <a:t>limit 10;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0DC4DE-EF28-D141-3CC1-1CC07BB26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96820"/>
              </p:ext>
            </p:extLst>
          </p:nvPr>
        </p:nvGraphicFramePr>
        <p:xfrm>
          <a:off x="163285" y="740229"/>
          <a:ext cx="6041572" cy="2939147"/>
        </p:xfrm>
        <a:graphic>
          <a:graphicData uri="http://schemas.openxmlformats.org/drawingml/2006/table">
            <a:tbl>
              <a:tblPr/>
              <a:tblGrid>
                <a:gridCol w="3020786">
                  <a:extLst>
                    <a:ext uri="{9D8B030D-6E8A-4147-A177-3AD203B41FA5}">
                      <a16:colId xmlns:a16="http://schemas.microsoft.com/office/drawing/2014/main" val="2404934263"/>
                    </a:ext>
                  </a:extLst>
                </a:gridCol>
                <a:gridCol w="3020786">
                  <a:extLst>
                    <a:ext uri="{9D8B030D-6E8A-4147-A177-3AD203B41FA5}">
                      <a16:colId xmlns:a16="http://schemas.microsoft.com/office/drawing/2014/main" val="169877428"/>
                    </a:ext>
                  </a:extLst>
                </a:gridCol>
              </a:tblGrid>
              <a:tr h="2671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bowling_s_r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9857710"/>
                  </a:ext>
                </a:extLst>
              </a:tr>
              <a:tr h="267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Rabada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10886427"/>
                  </a:ext>
                </a:extLst>
              </a:tr>
              <a:tr h="267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 Tye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23046853"/>
                  </a:ext>
                </a:extLst>
              </a:tr>
              <a:tr h="267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Bollinger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90225087"/>
                  </a:ext>
                </a:extLst>
              </a:tr>
              <a:tr h="267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Imran Tahir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60327799"/>
                  </a:ext>
                </a:extLst>
              </a:tr>
              <a:tr h="267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Malinga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11265027"/>
                  </a:ext>
                </a:extLst>
              </a:tr>
              <a:tr h="267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Aravind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8318029"/>
                  </a:ext>
                </a:extLst>
              </a:tr>
              <a:tr h="267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 Starc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56724895"/>
                  </a:ext>
                </a:extLst>
              </a:tr>
              <a:tr h="267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YS Chahal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2014604"/>
                  </a:ext>
                </a:extLst>
              </a:tr>
              <a:tr h="267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 Cooper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94519214"/>
                  </a:ext>
                </a:extLst>
              </a:tr>
              <a:tr h="267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 Boult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7921888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262740-A658-FDF5-12D3-143A5CFD44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171663"/>
              </p:ext>
            </p:extLst>
          </p:nvPr>
        </p:nvGraphicFramePr>
        <p:xfrm>
          <a:off x="402771" y="3810779"/>
          <a:ext cx="4985659" cy="2764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363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E9422-E08C-EAB4-9EE5-D5D80DABA60D}"/>
              </a:ext>
            </a:extLst>
          </p:cNvPr>
          <p:cNvSpPr txBox="1"/>
          <p:nvPr/>
        </p:nvSpPr>
        <p:spPr>
          <a:xfrm>
            <a:off x="435429" y="359229"/>
            <a:ext cx="11332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highlight>
                  <a:srgbClr val="FFFF00"/>
                </a:highlight>
                <a:latin typeface="Arial-BoldMT"/>
              </a:rPr>
              <a:t>List of 10 </a:t>
            </a:r>
            <a:r>
              <a:rPr lang="en-US" sz="1800" b="1" i="0" u="none" strike="noStrike" baseline="0" dirty="0" err="1">
                <a:highlight>
                  <a:srgbClr val="FFFF00"/>
                </a:highlight>
                <a:latin typeface="Arial-BoldMT"/>
              </a:rPr>
              <a:t>All_rounders</a:t>
            </a:r>
            <a:r>
              <a:rPr lang="en-US" sz="1800" b="1" i="0" u="none" strike="noStrike" baseline="0" dirty="0">
                <a:highlight>
                  <a:srgbClr val="FFFF00"/>
                </a:highlight>
                <a:latin typeface="Arial-BoldMT"/>
              </a:rPr>
              <a:t> with the best batting as well as bowling strike rate</a:t>
            </a:r>
          </a:p>
          <a:p>
            <a:pPr algn="l"/>
            <a:r>
              <a:rPr lang="en-US" sz="1800" b="1" i="0" u="none" strike="noStrike" baseline="0" dirty="0">
                <a:highlight>
                  <a:srgbClr val="FFFF00"/>
                </a:highlight>
                <a:latin typeface="Arial-BoldMT"/>
              </a:rPr>
              <a:t>and who have faced at least 500 balls in IPL so far and have bowled minimum 300</a:t>
            </a:r>
          </a:p>
          <a:p>
            <a:pPr algn="l"/>
            <a:r>
              <a:rPr lang="en-IN" sz="1800" b="1" i="0" u="none" strike="noStrike" baseline="0" dirty="0">
                <a:highlight>
                  <a:srgbClr val="FFFF00"/>
                </a:highlight>
                <a:latin typeface="Arial-BoldMT"/>
              </a:rPr>
              <a:t>balls.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0716C-7D82-D922-81E9-C48200535F2F}"/>
              </a:ext>
            </a:extLst>
          </p:cNvPr>
          <p:cNvSpPr txBox="1"/>
          <p:nvPr/>
        </p:nvSpPr>
        <p:spPr>
          <a:xfrm>
            <a:off x="137974" y="1282559"/>
            <a:ext cx="5181600" cy="397031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--BATTING STRIKE RATE table</a:t>
            </a:r>
          </a:p>
          <a:p>
            <a:r>
              <a:rPr lang="en-US" dirty="0"/>
              <a:t>create table  </a:t>
            </a:r>
            <a:r>
              <a:rPr lang="en-US" dirty="0" err="1"/>
              <a:t>batting_sr</a:t>
            </a:r>
            <a:r>
              <a:rPr lang="en-US" dirty="0"/>
              <a:t> as (SELECT </a:t>
            </a:r>
          </a:p>
          <a:p>
            <a:r>
              <a:rPr lang="en-US" dirty="0"/>
              <a:t>batsman,</a:t>
            </a:r>
          </a:p>
          <a:p>
            <a:r>
              <a:rPr lang="en-US" dirty="0"/>
              <a:t>ROUND((SUM(</a:t>
            </a:r>
            <a:r>
              <a:rPr lang="en-US" dirty="0" err="1"/>
              <a:t>batsman_runs</a:t>
            </a:r>
            <a:r>
              <a:rPr lang="en-US" dirty="0"/>
              <a:t>)*1.0 / COUNT(ball)) * 100,2) AS </a:t>
            </a:r>
            <a:r>
              <a:rPr lang="en-US" dirty="0" err="1"/>
              <a:t>batsman_sr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ipl_ball</a:t>
            </a:r>
            <a:endParaRPr lang="en-US" dirty="0"/>
          </a:p>
          <a:p>
            <a:r>
              <a:rPr lang="en-US" dirty="0"/>
              <a:t>WHERE</a:t>
            </a:r>
          </a:p>
          <a:p>
            <a:r>
              <a:rPr lang="en-US" dirty="0" err="1"/>
              <a:t>extras_type</a:t>
            </a:r>
            <a:r>
              <a:rPr lang="en-US" dirty="0"/>
              <a:t> not in ('</a:t>
            </a:r>
            <a:r>
              <a:rPr lang="en-US" dirty="0" err="1"/>
              <a:t>wides</a:t>
            </a:r>
            <a:r>
              <a:rPr lang="en-US" dirty="0"/>
              <a:t>')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batsman</a:t>
            </a:r>
          </a:p>
          <a:p>
            <a:r>
              <a:rPr lang="en-US" dirty="0"/>
              <a:t>HAVING</a:t>
            </a:r>
          </a:p>
          <a:p>
            <a:r>
              <a:rPr lang="en-US" dirty="0"/>
              <a:t>COUNT(ball) &gt; 500</a:t>
            </a:r>
          </a:p>
          <a:p>
            <a:r>
              <a:rPr lang="en-US" dirty="0"/>
              <a:t>ORDER BY</a:t>
            </a:r>
          </a:p>
          <a:p>
            <a:r>
              <a:rPr lang="en-US" dirty="0" err="1"/>
              <a:t>batsman_sr</a:t>
            </a:r>
            <a:r>
              <a:rPr lang="en-US" dirty="0"/>
              <a:t> DESC);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23B7F-F097-F073-580C-9D6D22FB125B}"/>
              </a:ext>
            </a:extLst>
          </p:cNvPr>
          <p:cNvSpPr txBox="1"/>
          <p:nvPr/>
        </p:nvSpPr>
        <p:spPr>
          <a:xfrm>
            <a:off x="5617028" y="973420"/>
            <a:ext cx="6574971" cy="433965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539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--BOWLING SRIKE RATE table</a:t>
            </a:r>
          </a:p>
          <a:p>
            <a:r>
              <a:rPr lang="en-IN" sz="1200" dirty="0"/>
              <a:t>create table </a:t>
            </a:r>
            <a:r>
              <a:rPr lang="en-IN" sz="1200" dirty="0" err="1"/>
              <a:t>bowling_sr</a:t>
            </a:r>
            <a:r>
              <a:rPr lang="en-IN" sz="1200" dirty="0"/>
              <a:t> as (WITH </a:t>
            </a:r>
            <a:r>
              <a:rPr lang="en-IN" sz="1200" dirty="0" err="1"/>
              <a:t>ValidDismissals</a:t>
            </a:r>
            <a:r>
              <a:rPr lang="en-IN" sz="1200" dirty="0"/>
              <a:t> AS (</a:t>
            </a:r>
          </a:p>
          <a:p>
            <a:r>
              <a:rPr lang="en-IN" sz="1200" dirty="0"/>
              <a:t>    SELECT</a:t>
            </a:r>
          </a:p>
          <a:p>
            <a:r>
              <a:rPr lang="en-IN" sz="1200" dirty="0"/>
              <a:t>        bowler,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is_wicket</a:t>
            </a:r>
            <a:r>
              <a:rPr lang="en-IN" sz="1200" dirty="0"/>
              <a:t>,</a:t>
            </a:r>
          </a:p>
          <a:p>
            <a:r>
              <a:rPr lang="en-IN" sz="1200" dirty="0"/>
              <a:t>        CASE</a:t>
            </a:r>
          </a:p>
          <a:p>
            <a:r>
              <a:rPr lang="en-IN" sz="1200" dirty="0"/>
              <a:t>            WHEN </a:t>
            </a:r>
            <a:r>
              <a:rPr lang="en-IN" sz="1200" dirty="0" err="1"/>
              <a:t>dismissal_kind</a:t>
            </a:r>
            <a:r>
              <a:rPr lang="en-IN" sz="1200" dirty="0"/>
              <a:t> IN ('bowled', 'caught', 'caught and bowled', 'hit wicket', 'lbw', 'stumped')</a:t>
            </a:r>
          </a:p>
          <a:p>
            <a:r>
              <a:rPr lang="en-IN" sz="1200" dirty="0"/>
              <a:t>            THEN 1</a:t>
            </a:r>
          </a:p>
          <a:p>
            <a:r>
              <a:rPr lang="en-IN" sz="1200" dirty="0"/>
              <a:t>            ELSE 0</a:t>
            </a:r>
          </a:p>
          <a:p>
            <a:r>
              <a:rPr lang="en-IN" sz="1200" dirty="0"/>
              <a:t>        END AS </a:t>
            </a:r>
            <a:r>
              <a:rPr lang="en-IN" sz="1200" dirty="0" err="1"/>
              <a:t>is_valid_dismissal</a:t>
            </a:r>
            <a:endParaRPr lang="en-IN" sz="1200" dirty="0"/>
          </a:p>
          <a:p>
            <a:r>
              <a:rPr lang="en-IN" sz="1200" dirty="0"/>
              <a:t>    FROM </a:t>
            </a:r>
            <a:r>
              <a:rPr lang="en-IN" sz="1200" dirty="0" err="1"/>
              <a:t>ipl_ball</a:t>
            </a:r>
            <a:endParaRPr lang="en-IN" sz="1200" dirty="0"/>
          </a:p>
          <a:p>
            <a:r>
              <a:rPr lang="en-IN" sz="1200" dirty="0"/>
              <a:t>)</a:t>
            </a:r>
          </a:p>
          <a:p>
            <a:r>
              <a:rPr lang="en-IN" sz="1200" dirty="0"/>
              <a:t>SELECT</a:t>
            </a:r>
          </a:p>
          <a:p>
            <a:r>
              <a:rPr lang="en-IN" sz="1200" dirty="0"/>
              <a:t>    bowler,</a:t>
            </a:r>
          </a:p>
          <a:p>
            <a:r>
              <a:rPr lang="en-IN" sz="1200" dirty="0"/>
              <a:t>    ROUND(COUNT(bowler) * 1.0 / SUM(</a:t>
            </a:r>
            <a:r>
              <a:rPr lang="en-IN" sz="1200" dirty="0" err="1"/>
              <a:t>is_valid_dismissal</a:t>
            </a:r>
            <a:r>
              <a:rPr lang="en-IN" sz="1200" dirty="0"/>
              <a:t>),2) AS </a:t>
            </a:r>
            <a:r>
              <a:rPr lang="en-IN" sz="1200" dirty="0" err="1"/>
              <a:t>bowling_sr</a:t>
            </a:r>
            <a:endParaRPr lang="en-IN" sz="1200" dirty="0"/>
          </a:p>
          <a:p>
            <a:r>
              <a:rPr lang="en-IN" sz="1200" dirty="0"/>
              <a:t>FROM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ValidDismissals</a:t>
            </a:r>
            <a:endParaRPr lang="en-IN" sz="1200" dirty="0"/>
          </a:p>
          <a:p>
            <a:r>
              <a:rPr lang="en-IN" sz="1200" dirty="0"/>
              <a:t>GROUP BY</a:t>
            </a:r>
          </a:p>
          <a:p>
            <a:r>
              <a:rPr lang="en-IN" sz="1200" dirty="0"/>
              <a:t>bowler</a:t>
            </a:r>
          </a:p>
          <a:p>
            <a:r>
              <a:rPr lang="en-IN" sz="1200" dirty="0"/>
              <a:t>HAVING</a:t>
            </a:r>
          </a:p>
          <a:p>
            <a:r>
              <a:rPr lang="en-IN" sz="1200" dirty="0"/>
              <a:t>    COUNT(bowler) &gt;300 </a:t>
            </a:r>
          </a:p>
          <a:p>
            <a:r>
              <a:rPr lang="en-IN" sz="1200" dirty="0"/>
              <a:t>ORDER BY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bowling_sr</a:t>
            </a:r>
            <a:r>
              <a:rPr lang="en-IN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1678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D1135-25E0-6244-952D-140B12511305}"/>
              </a:ext>
            </a:extLst>
          </p:cNvPr>
          <p:cNvSpPr txBox="1"/>
          <p:nvPr/>
        </p:nvSpPr>
        <p:spPr>
          <a:xfrm>
            <a:off x="6731306" y="451692"/>
            <a:ext cx="5100810" cy="3416320"/>
          </a:xfrm>
          <a:prstGeom prst="rect">
            <a:avLst/>
          </a:prstGeom>
          <a:gradFill flip="none" rotWithShape="1">
            <a:gsLst>
              <a:gs pos="20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--ALL rounder QUERY	</a:t>
            </a:r>
          </a:p>
          <a:p>
            <a:r>
              <a:rPr lang="en-IN" dirty="0"/>
              <a:t>SELECT</a:t>
            </a:r>
          </a:p>
          <a:p>
            <a:r>
              <a:rPr lang="en-IN" dirty="0" err="1"/>
              <a:t>a.batsman</a:t>
            </a:r>
            <a:r>
              <a:rPr lang="en-IN" dirty="0"/>
              <a:t> AS </a:t>
            </a:r>
            <a:r>
              <a:rPr lang="en-IN" dirty="0" err="1"/>
              <a:t>all_rounder</a:t>
            </a:r>
            <a:r>
              <a:rPr lang="en-IN" dirty="0"/>
              <a:t>,</a:t>
            </a:r>
          </a:p>
          <a:p>
            <a:r>
              <a:rPr lang="en-IN" dirty="0" err="1"/>
              <a:t>a.batsman_sr</a:t>
            </a:r>
            <a:r>
              <a:rPr lang="en-IN" dirty="0"/>
              <a:t>,</a:t>
            </a:r>
          </a:p>
          <a:p>
            <a:r>
              <a:rPr lang="en-IN" dirty="0" err="1"/>
              <a:t>b.bowling_sr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batting_sr</a:t>
            </a:r>
            <a:r>
              <a:rPr lang="en-IN" dirty="0"/>
              <a:t> a</a:t>
            </a:r>
          </a:p>
          <a:p>
            <a:r>
              <a:rPr lang="en-IN" dirty="0"/>
              <a:t>INNER JOIN</a:t>
            </a:r>
          </a:p>
          <a:p>
            <a:r>
              <a:rPr lang="en-IN" dirty="0" err="1"/>
              <a:t>bowling_sr</a:t>
            </a:r>
            <a:r>
              <a:rPr lang="en-IN" dirty="0"/>
              <a:t> b ON </a:t>
            </a:r>
            <a:r>
              <a:rPr lang="en-IN" dirty="0" err="1"/>
              <a:t>a.batsman</a:t>
            </a:r>
            <a:r>
              <a:rPr lang="en-IN" dirty="0"/>
              <a:t> = </a:t>
            </a:r>
            <a:r>
              <a:rPr lang="en-IN" dirty="0" err="1"/>
              <a:t>b.bowler</a:t>
            </a:r>
            <a:endParaRPr lang="en-IN" dirty="0"/>
          </a:p>
          <a:p>
            <a:r>
              <a:rPr lang="en-IN" dirty="0"/>
              <a:t>ORDER BY</a:t>
            </a:r>
          </a:p>
          <a:p>
            <a:r>
              <a:rPr lang="en-IN" dirty="0" err="1"/>
              <a:t>a.batsman_sr</a:t>
            </a:r>
            <a:r>
              <a:rPr lang="en-IN" dirty="0"/>
              <a:t> DESC,</a:t>
            </a:r>
          </a:p>
          <a:p>
            <a:r>
              <a:rPr lang="en-IN" dirty="0" err="1"/>
              <a:t>b.bowling_sr</a:t>
            </a:r>
            <a:r>
              <a:rPr lang="en-IN" dirty="0"/>
              <a:t> ASC</a:t>
            </a:r>
          </a:p>
          <a:p>
            <a:r>
              <a:rPr lang="en-IN" dirty="0"/>
              <a:t>LIMIT 10;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81BED1-E695-68DD-DA77-8AED4FA6F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148765"/>
              </p:ext>
            </p:extLst>
          </p:nvPr>
        </p:nvGraphicFramePr>
        <p:xfrm>
          <a:off x="359884" y="308472"/>
          <a:ext cx="5357870" cy="2904690"/>
        </p:xfrm>
        <a:graphic>
          <a:graphicData uri="http://schemas.openxmlformats.org/drawingml/2006/table">
            <a:tbl>
              <a:tblPr/>
              <a:tblGrid>
                <a:gridCol w="1945595">
                  <a:extLst>
                    <a:ext uri="{9D8B030D-6E8A-4147-A177-3AD203B41FA5}">
                      <a16:colId xmlns:a16="http://schemas.microsoft.com/office/drawing/2014/main" val="3268220430"/>
                    </a:ext>
                  </a:extLst>
                </a:gridCol>
                <a:gridCol w="1766002">
                  <a:extLst>
                    <a:ext uri="{9D8B030D-6E8A-4147-A177-3AD203B41FA5}">
                      <a16:colId xmlns:a16="http://schemas.microsoft.com/office/drawing/2014/main" val="1218547656"/>
                    </a:ext>
                  </a:extLst>
                </a:gridCol>
                <a:gridCol w="1646273">
                  <a:extLst>
                    <a:ext uri="{9D8B030D-6E8A-4147-A177-3AD203B41FA5}">
                      <a16:colId xmlns:a16="http://schemas.microsoft.com/office/drawing/2014/main" val="1346898330"/>
                    </a:ext>
                  </a:extLst>
                </a:gridCol>
              </a:tblGrid>
              <a:tr h="2624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all_rounder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batsman_sr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bowling_sr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07953613"/>
                  </a:ext>
                </a:extLst>
              </a:tr>
              <a:tr h="2624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9749798"/>
                  </a:ext>
                </a:extLst>
              </a:tr>
              <a:tr h="2624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7361521"/>
                  </a:ext>
                </a:extLst>
              </a:tr>
              <a:tr h="2624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7062966"/>
                  </a:ext>
                </a:extLst>
              </a:tr>
              <a:tr h="2624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GJ Maxwell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154.68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91591008"/>
                  </a:ext>
                </a:extLst>
              </a:tr>
              <a:tr h="2624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83464995"/>
                  </a:ext>
                </a:extLst>
              </a:tr>
              <a:tr h="2624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 Pollard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149.88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60434483"/>
                  </a:ext>
                </a:extLst>
              </a:tr>
              <a:tr h="2624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Jayasuriya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144.36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1046684"/>
                  </a:ext>
                </a:extLst>
              </a:tr>
              <a:tr h="2624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YK Pathan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142.97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27167552"/>
                  </a:ext>
                </a:extLst>
              </a:tr>
              <a:tr h="2624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 Pandya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142.45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32724660"/>
                  </a:ext>
                </a:extLst>
              </a:tr>
              <a:tr h="2624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 Morkel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141.98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16245265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894F444-7F6B-9515-6AB7-660277240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772964"/>
              </p:ext>
            </p:extLst>
          </p:nvPr>
        </p:nvGraphicFramePr>
        <p:xfrm>
          <a:off x="616945" y="3519886"/>
          <a:ext cx="4843750" cy="288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441C03F-2E2B-C6D5-022F-9B54802DFB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910316"/>
              </p:ext>
            </p:extLst>
          </p:nvPr>
        </p:nvGraphicFramePr>
        <p:xfrm>
          <a:off x="7003055" y="39891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040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5B641-9B95-2961-ED09-0009E6E39C72}"/>
              </a:ext>
            </a:extLst>
          </p:cNvPr>
          <p:cNvSpPr txBox="1"/>
          <p:nvPr/>
        </p:nvSpPr>
        <p:spPr>
          <a:xfrm>
            <a:off x="1333040" y="396607"/>
            <a:ext cx="951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highlight>
                  <a:srgbClr val="FFFF00"/>
                </a:highlight>
                <a:latin typeface="ArialMT"/>
              </a:rPr>
              <a:t>C</a:t>
            </a:r>
            <a:r>
              <a:rPr lang="en-US" sz="2400" b="1" i="0" u="none" strike="noStrike" baseline="0" dirty="0">
                <a:solidFill>
                  <a:srgbClr val="222222"/>
                </a:solidFill>
                <a:highlight>
                  <a:srgbClr val="FFFF00"/>
                </a:highlight>
                <a:latin typeface="ArialMT"/>
              </a:rPr>
              <a:t>riteria best suited for a wicketkeeper required in </a:t>
            </a:r>
            <a:r>
              <a:rPr lang="en-US" sz="2400" b="1" dirty="0">
                <a:solidFill>
                  <a:srgbClr val="222222"/>
                </a:solidFill>
                <a:highlight>
                  <a:srgbClr val="FFFF00"/>
                </a:highlight>
                <a:latin typeface="ArialMT"/>
              </a:rPr>
              <a:t>IPL</a:t>
            </a:r>
            <a:r>
              <a:rPr lang="en-US" sz="2400" b="1" i="0" u="none" strike="noStrike" baseline="0" dirty="0">
                <a:solidFill>
                  <a:srgbClr val="222222"/>
                </a:solidFill>
                <a:highlight>
                  <a:srgbClr val="FFFF00"/>
                </a:highlight>
                <a:latin typeface="ArialMT"/>
              </a:rPr>
              <a:t>.</a:t>
            </a:r>
            <a:endParaRPr lang="en-IN" sz="2400" b="1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2389C-A169-ED11-73C4-F33B839B7FC6}"/>
              </a:ext>
            </a:extLst>
          </p:cNvPr>
          <p:cNvSpPr txBox="1"/>
          <p:nvPr/>
        </p:nvSpPr>
        <p:spPr>
          <a:xfrm>
            <a:off x="627961" y="1277957"/>
            <a:ext cx="1128127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Batting Impact: </a:t>
            </a:r>
            <a:r>
              <a:rPr lang="en-US" sz="2000" dirty="0"/>
              <a:t>The wicketkeeper should possess aggressive batting skills, capable of scoring quick runs and hitting boundaries consistently to contribute significantly to the team's run total.</a:t>
            </a:r>
          </a:p>
          <a:p>
            <a:r>
              <a:rPr lang="en-US" sz="2000" b="1" dirty="0"/>
              <a:t>Fielding Proficiency: </a:t>
            </a:r>
            <a:r>
              <a:rPr lang="en-US" sz="2000" dirty="0"/>
              <a:t>Strong defensive skills are essential, including clean catching, sharp reflexes, and accurate stumpings, as the wicketkeeper plays a pivotal role in dismissing batsmen and preventing runs.</a:t>
            </a:r>
          </a:p>
          <a:p>
            <a:r>
              <a:rPr lang="en-US" sz="2000" b="1" dirty="0"/>
              <a:t>Versatility: </a:t>
            </a:r>
            <a:r>
              <a:rPr lang="en-US" sz="2000" dirty="0"/>
              <a:t>The wicketkeeper should be adaptable to various match situations and batting positions, with the ability to adjust their game accordingly to support the team's needs effectively.</a:t>
            </a:r>
          </a:p>
          <a:p>
            <a:r>
              <a:rPr lang="en-US" sz="2000" b="1" dirty="0"/>
              <a:t>Leadership and Communication: </a:t>
            </a:r>
            <a:r>
              <a:rPr lang="en-US" sz="2000" dirty="0"/>
              <a:t>A wicketkeeper who can lead the fielding unit effectively, provide guidance to bowlers and fielders, and maintain clear communication on the field is valuable for team coordination and strategy execution.</a:t>
            </a:r>
          </a:p>
          <a:p>
            <a:r>
              <a:rPr lang="en-US" sz="2000" b="1" dirty="0"/>
              <a:t>Experience and T20 Credentials: </a:t>
            </a:r>
            <a:r>
              <a:rPr lang="en-US" sz="2000" dirty="0"/>
              <a:t>Prioritize wicketkeepers with significant T20 experience, particularly those who have demonstrated success in high-pressure situations, ensuring they can perform consistently throughout the tournament.</a:t>
            </a:r>
          </a:p>
          <a:p>
            <a:r>
              <a:rPr lang="en-US" sz="2000" b="1" dirty="0"/>
              <a:t>Fitness and Durability: </a:t>
            </a:r>
            <a:r>
              <a:rPr lang="en-US" sz="2000" dirty="0"/>
              <a:t>Physical fitness and resilience are crucial for a wicketkeeper, as they need to maintain peak performance levels throughout the tournament and withstand the demands of the fast-paced T20 format.</a:t>
            </a:r>
          </a:p>
          <a:p>
            <a:r>
              <a:rPr lang="en-US" sz="2000" b="1" dirty="0"/>
              <a:t>Consistency: </a:t>
            </a:r>
            <a:r>
              <a:rPr lang="en-US" sz="2000" dirty="0"/>
              <a:t>Look for wicketkeepers with a proven track record of consistent performances, both with the bat and behind the stumps, ensuring stability and reliability in crucial moments of the game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34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7B432-E039-C7B5-DF05-59CCCC225BFC}"/>
              </a:ext>
            </a:extLst>
          </p:cNvPr>
          <p:cNvSpPr txBox="1"/>
          <p:nvPr/>
        </p:nvSpPr>
        <p:spPr>
          <a:xfrm>
            <a:off x="1740665" y="462708"/>
            <a:ext cx="6004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u="none" strike="noStrike" baseline="0" dirty="0">
                <a:highlight>
                  <a:srgbClr val="FFFF00"/>
                </a:highlight>
                <a:latin typeface="Arial-BoldMT"/>
              </a:rPr>
              <a:t>Additional Questions</a:t>
            </a:r>
            <a:endParaRPr lang="en-IN" sz="4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E704E-193F-AADC-C255-0FC1B0FE7055}"/>
              </a:ext>
            </a:extLst>
          </p:cNvPr>
          <p:cNvSpPr txBox="1"/>
          <p:nvPr/>
        </p:nvSpPr>
        <p:spPr>
          <a:xfrm>
            <a:off x="264405" y="1762699"/>
            <a:ext cx="11424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1.Get the count of cities that have hosted an IPL match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75C91-0EED-3C15-909F-E203BB6A1A6B}"/>
              </a:ext>
            </a:extLst>
          </p:cNvPr>
          <p:cNvSpPr txBox="1"/>
          <p:nvPr/>
        </p:nvSpPr>
        <p:spPr>
          <a:xfrm>
            <a:off x="462708" y="2511846"/>
            <a:ext cx="8438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select count(distinct city) as </a:t>
            </a:r>
            <a:r>
              <a:rPr lang="en-US" i="1" dirty="0" err="1"/>
              <a:t>city_counts</a:t>
            </a:r>
            <a:endParaRPr lang="en-US" i="1" dirty="0"/>
          </a:p>
          <a:p>
            <a:r>
              <a:rPr lang="en-US" i="1" dirty="0"/>
              <a:t> from </a:t>
            </a:r>
            <a:r>
              <a:rPr lang="en-US" i="1" dirty="0" err="1"/>
              <a:t>ipl_matches</a:t>
            </a:r>
            <a:r>
              <a:rPr lang="en-US" i="1" dirty="0"/>
              <a:t>;</a:t>
            </a:r>
            <a:endParaRPr lang="en-IN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1E7883-2202-2670-B0BA-63BD64AA6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47964"/>
              </p:ext>
            </p:extLst>
          </p:nvPr>
        </p:nvGraphicFramePr>
        <p:xfrm>
          <a:off x="3580482" y="3699824"/>
          <a:ext cx="5838940" cy="2249284"/>
        </p:xfrm>
        <a:graphic>
          <a:graphicData uri="http://schemas.openxmlformats.org/drawingml/2006/table">
            <a:tbl>
              <a:tblPr/>
              <a:tblGrid>
                <a:gridCol w="5838940">
                  <a:extLst>
                    <a:ext uri="{9D8B030D-6E8A-4147-A177-3AD203B41FA5}">
                      <a16:colId xmlns:a16="http://schemas.microsoft.com/office/drawing/2014/main" val="1193499729"/>
                    </a:ext>
                  </a:extLst>
                </a:gridCol>
              </a:tblGrid>
              <a:tr h="11246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city_counts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440596"/>
                  </a:ext>
                </a:extLst>
              </a:tr>
              <a:tr h="11246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46000">
                          <a:schemeClr val="accent6">
                            <a:lumMod val="95000"/>
                            <a:lumOff val="5000"/>
                          </a:schemeClr>
                        </a:gs>
                        <a:gs pos="100000">
                          <a:schemeClr val="accent6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11961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99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CE001-7D80-4295-4BA6-D20D152A6C01}"/>
              </a:ext>
            </a:extLst>
          </p:cNvPr>
          <p:cNvSpPr txBox="1"/>
          <p:nvPr/>
        </p:nvSpPr>
        <p:spPr>
          <a:xfrm>
            <a:off x="418641" y="451692"/>
            <a:ext cx="1147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2.Create table </a:t>
            </a:r>
            <a:r>
              <a:rPr lang="en-US" sz="2000" b="1" i="1" u="none" strike="noStrike" baseline="0" dirty="0">
                <a:solidFill>
                  <a:srgbClr val="484848"/>
                </a:solidFill>
                <a:latin typeface="Arial-ItalicMT"/>
              </a:rPr>
              <a:t>deliveries_v02 </a:t>
            </a:r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with all the columns of the table ‘</a:t>
            </a:r>
            <a:r>
              <a:rPr lang="en-US" sz="2000" b="1" i="1" u="none" strike="noStrike" baseline="0" dirty="0">
                <a:solidFill>
                  <a:srgbClr val="484848"/>
                </a:solidFill>
                <a:latin typeface="Arial-ItalicMT"/>
              </a:rPr>
              <a:t>deliveries’ </a:t>
            </a:r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and an additional</a:t>
            </a:r>
          </a:p>
          <a:p>
            <a:pPr algn="l"/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column </a:t>
            </a:r>
            <a:r>
              <a:rPr lang="en-US" sz="2000" b="1" i="1" u="none" strike="noStrike" baseline="0" dirty="0" err="1">
                <a:solidFill>
                  <a:srgbClr val="484848"/>
                </a:solidFill>
                <a:latin typeface="Arial-ItalicMT"/>
              </a:rPr>
              <a:t>ball_result</a:t>
            </a:r>
            <a:r>
              <a:rPr lang="en-US" sz="2000" b="1" i="1" u="none" strike="noStrike" baseline="0" dirty="0">
                <a:solidFill>
                  <a:srgbClr val="484848"/>
                </a:solidFill>
                <a:latin typeface="Arial-ItalicMT"/>
              </a:rPr>
              <a:t> </a:t>
            </a:r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containing values </a:t>
            </a:r>
            <a:r>
              <a:rPr lang="en-US" sz="2000" b="1" i="1" u="none" strike="noStrike" baseline="0" dirty="0">
                <a:solidFill>
                  <a:srgbClr val="484848"/>
                </a:solidFill>
                <a:latin typeface="Arial-ItalicMT"/>
              </a:rPr>
              <a:t>boundary</a:t>
            </a:r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, </a:t>
            </a:r>
            <a:r>
              <a:rPr lang="en-US" sz="2000" b="1" i="1" u="none" strike="noStrike" baseline="0" dirty="0">
                <a:solidFill>
                  <a:srgbClr val="484848"/>
                </a:solidFill>
                <a:latin typeface="Arial-ItalicMT"/>
              </a:rPr>
              <a:t>dot </a:t>
            </a:r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or </a:t>
            </a:r>
            <a:r>
              <a:rPr lang="en-US" sz="2000" b="1" i="1" u="none" strike="noStrike" baseline="0" dirty="0">
                <a:solidFill>
                  <a:srgbClr val="484848"/>
                </a:solidFill>
                <a:latin typeface="Arial-ItalicMT"/>
              </a:rPr>
              <a:t>other </a:t>
            </a:r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depending on the </a:t>
            </a:r>
            <a:r>
              <a:rPr lang="en-US" sz="2000" b="1" i="1" u="none" strike="noStrike" baseline="0" dirty="0" err="1">
                <a:solidFill>
                  <a:srgbClr val="484848"/>
                </a:solidFill>
                <a:latin typeface="Arial-ItalicMT"/>
              </a:rPr>
              <a:t>total_run</a:t>
            </a:r>
            <a:endParaRPr lang="en-US" sz="2000" b="1" i="1" u="none" strike="noStrike" baseline="0" dirty="0">
              <a:solidFill>
                <a:srgbClr val="484848"/>
              </a:solidFill>
              <a:latin typeface="Arial-ItalicMT"/>
            </a:endParaRPr>
          </a:p>
          <a:p>
            <a:pPr algn="l"/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(boundary for &gt;= 4, dot for 0 and other for any other number)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70BD3-5050-529E-E345-4A17C227205B}"/>
              </a:ext>
            </a:extLst>
          </p:cNvPr>
          <p:cNvSpPr txBox="1"/>
          <p:nvPr/>
        </p:nvSpPr>
        <p:spPr>
          <a:xfrm>
            <a:off x="1961002" y="1828800"/>
            <a:ext cx="5717755" cy="31700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table deliveries_v02 as </a:t>
            </a:r>
          </a:p>
          <a:p>
            <a:r>
              <a:rPr lang="en-US" sz="2000" i="1" dirty="0"/>
              <a:t>select *,</a:t>
            </a:r>
          </a:p>
          <a:p>
            <a:r>
              <a:rPr lang="en-US" sz="2000" i="1" dirty="0"/>
              <a:t>       case </a:t>
            </a:r>
          </a:p>
          <a:p>
            <a:r>
              <a:rPr lang="en-US" sz="2000" i="1" dirty="0"/>
              <a:t>	   when </a:t>
            </a:r>
            <a:r>
              <a:rPr lang="en-US" sz="2000" i="1" dirty="0" err="1"/>
              <a:t>total_runs</a:t>
            </a:r>
            <a:r>
              <a:rPr lang="en-US" sz="2000" i="1" dirty="0"/>
              <a:t> &gt;= 4 then 'boundary'</a:t>
            </a:r>
          </a:p>
          <a:p>
            <a:r>
              <a:rPr lang="en-US" sz="2000" i="1" dirty="0"/>
              <a:t>	   when </a:t>
            </a:r>
            <a:r>
              <a:rPr lang="en-US" sz="2000" i="1" dirty="0" err="1"/>
              <a:t>total_runs</a:t>
            </a:r>
            <a:r>
              <a:rPr lang="en-US" sz="2000" i="1" dirty="0"/>
              <a:t> = 0 then 'dot'</a:t>
            </a:r>
          </a:p>
          <a:p>
            <a:r>
              <a:rPr lang="en-US" sz="2000" i="1" dirty="0"/>
              <a:t>	   else 'other'</a:t>
            </a:r>
          </a:p>
          <a:p>
            <a:r>
              <a:rPr lang="en-US" sz="2000" i="1" dirty="0"/>
              <a:t>	   end as </a:t>
            </a:r>
            <a:r>
              <a:rPr lang="en-US" sz="2000" i="1" dirty="0" err="1"/>
              <a:t>ball_result</a:t>
            </a:r>
            <a:endParaRPr lang="en-US" sz="2000" i="1" dirty="0"/>
          </a:p>
          <a:p>
            <a:r>
              <a:rPr lang="en-US" sz="2000" i="1" dirty="0"/>
              <a:t>from </a:t>
            </a:r>
            <a:r>
              <a:rPr lang="en-US" sz="2000" i="1" dirty="0" err="1"/>
              <a:t>ipl_ball</a:t>
            </a:r>
            <a:r>
              <a:rPr lang="en-US" sz="2000" i="1" dirty="0"/>
              <a:t>;</a:t>
            </a:r>
          </a:p>
          <a:p>
            <a:endParaRPr lang="en-US" sz="2000" i="1" dirty="0"/>
          </a:p>
          <a:p>
            <a:r>
              <a:rPr lang="en-US" sz="2000" i="1" dirty="0"/>
              <a:t>select * from deliveries_v02;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410512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CC4134-CC3C-E81F-0709-D988E6B8BED5}"/>
              </a:ext>
            </a:extLst>
          </p:cNvPr>
          <p:cNvSpPr txBox="1"/>
          <p:nvPr/>
        </p:nvSpPr>
        <p:spPr>
          <a:xfrm>
            <a:off x="264405" y="418641"/>
            <a:ext cx="11336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484848"/>
                </a:solidFill>
                <a:latin typeface="ArialMT"/>
              </a:rPr>
              <a:t>3-</a:t>
            </a:r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Write a query to fetch the total number of boundaries and dot balls from the</a:t>
            </a:r>
          </a:p>
          <a:p>
            <a:pPr algn="l"/>
            <a:r>
              <a:rPr lang="en-IN" sz="2000" b="1" i="1" u="none" strike="noStrike" baseline="0" dirty="0">
                <a:solidFill>
                  <a:srgbClr val="484848"/>
                </a:solidFill>
                <a:latin typeface="Arial-ItalicMT"/>
              </a:rPr>
              <a:t>deliveries_v02 </a:t>
            </a:r>
            <a:r>
              <a:rPr lang="en-IN" sz="2000" b="1" i="0" u="none" strike="noStrike" baseline="0" dirty="0">
                <a:solidFill>
                  <a:srgbClr val="484848"/>
                </a:solidFill>
                <a:latin typeface="ArialMT"/>
              </a:rPr>
              <a:t>table.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F0B3E-8C5A-B48B-D0DC-30585593D5B0}"/>
              </a:ext>
            </a:extLst>
          </p:cNvPr>
          <p:cNvSpPr txBox="1"/>
          <p:nvPr/>
        </p:nvSpPr>
        <p:spPr>
          <a:xfrm>
            <a:off x="627961" y="1476260"/>
            <a:ext cx="731520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select </a:t>
            </a:r>
            <a:r>
              <a:rPr lang="en-US" sz="2000" i="1" dirty="0" err="1"/>
              <a:t>ball_result</a:t>
            </a:r>
            <a:r>
              <a:rPr lang="en-US" sz="2000" i="1" dirty="0"/>
              <a:t>, count(*) from deliveries_v02 group by </a:t>
            </a:r>
            <a:r>
              <a:rPr lang="en-US" sz="2000" i="1" dirty="0" err="1"/>
              <a:t>ball_result</a:t>
            </a:r>
            <a:r>
              <a:rPr lang="en-US" sz="2000" i="1" dirty="0"/>
              <a:t>;</a:t>
            </a:r>
            <a:endParaRPr lang="en-IN" sz="2000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61A962-DE8C-B2A7-8B9D-9507F682B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214707"/>
              </p:ext>
            </p:extLst>
          </p:nvPr>
        </p:nvGraphicFramePr>
        <p:xfrm>
          <a:off x="3415229" y="2919470"/>
          <a:ext cx="3657600" cy="1450124"/>
        </p:xfrm>
        <a:graphic>
          <a:graphicData uri="http://schemas.openxmlformats.org/drawingml/2006/table">
            <a:tbl>
              <a:tblPr/>
              <a:tblGrid>
                <a:gridCol w="1919334">
                  <a:extLst>
                    <a:ext uri="{9D8B030D-6E8A-4147-A177-3AD203B41FA5}">
                      <a16:colId xmlns:a16="http://schemas.microsoft.com/office/drawing/2014/main" val="1687780631"/>
                    </a:ext>
                  </a:extLst>
                </a:gridCol>
                <a:gridCol w="1738266">
                  <a:extLst>
                    <a:ext uri="{9D8B030D-6E8A-4147-A177-3AD203B41FA5}">
                      <a16:colId xmlns:a16="http://schemas.microsoft.com/office/drawing/2014/main" val="1867133399"/>
                    </a:ext>
                  </a:extLst>
                </a:gridCol>
              </a:tblGrid>
              <a:tr h="3625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ball_result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833437"/>
                  </a:ext>
                </a:extLst>
              </a:tr>
              <a:tr h="3625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boundary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31468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70006889"/>
                  </a:ext>
                </a:extLst>
              </a:tr>
              <a:tr h="3625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67841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95361243"/>
                  </a:ext>
                </a:extLst>
              </a:tr>
              <a:tr h="3625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94159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0737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5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053E10-C961-F233-D4B1-19436203B8D8}"/>
              </a:ext>
            </a:extLst>
          </p:cNvPr>
          <p:cNvSpPr txBox="1"/>
          <p:nvPr/>
        </p:nvSpPr>
        <p:spPr>
          <a:xfrm>
            <a:off x="154236" y="308472"/>
            <a:ext cx="11777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4-Write a query to fetch the total number of boundaries scored by each team from the</a:t>
            </a:r>
          </a:p>
          <a:p>
            <a:pPr algn="l"/>
            <a:r>
              <a:rPr lang="en-US" sz="2000" b="1" i="1" u="none" strike="noStrike" baseline="0" dirty="0">
                <a:solidFill>
                  <a:srgbClr val="484848"/>
                </a:solidFill>
                <a:latin typeface="Arial-ItalicMT"/>
              </a:rPr>
              <a:t>deliveries_v02 </a:t>
            </a:r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table and order it in descending order of the number of boundaries</a:t>
            </a:r>
          </a:p>
          <a:p>
            <a:pPr algn="l"/>
            <a:r>
              <a:rPr lang="en-IN" sz="2000" b="1" i="0" u="none" strike="noStrike" baseline="0" dirty="0">
                <a:solidFill>
                  <a:srgbClr val="484848"/>
                </a:solidFill>
                <a:latin typeface="ArialMT"/>
              </a:rPr>
              <a:t>scored.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DE52C-C95E-7D58-8CD0-A28987CBC4D8}"/>
              </a:ext>
            </a:extLst>
          </p:cNvPr>
          <p:cNvSpPr txBox="1"/>
          <p:nvPr/>
        </p:nvSpPr>
        <p:spPr>
          <a:xfrm>
            <a:off x="154237" y="1784733"/>
            <a:ext cx="6995710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i="1" dirty="0"/>
              <a:t>select </a:t>
            </a:r>
            <a:r>
              <a:rPr lang="en-US" sz="3200" i="1" dirty="0" err="1"/>
              <a:t>batting_team</a:t>
            </a:r>
            <a:r>
              <a:rPr lang="en-US" sz="3200" i="1" dirty="0"/>
              <a:t>, count(</a:t>
            </a:r>
            <a:r>
              <a:rPr lang="en-US" sz="3200" i="1" dirty="0" err="1"/>
              <a:t>ball_result</a:t>
            </a:r>
            <a:r>
              <a:rPr lang="en-US" sz="3200" i="1" dirty="0"/>
              <a:t>) as </a:t>
            </a:r>
            <a:r>
              <a:rPr lang="en-US" sz="3200" i="1" dirty="0" err="1"/>
              <a:t>total_boundaries</a:t>
            </a:r>
            <a:endParaRPr lang="en-US" sz="3200" i="1" dirty="0"/>
          </a:p>
          <a:p>
            <a:r>
              <a:rPr lang="en-US" sz="3200" i="1" dirty="0"/>
              <a:t>from deliveries_v02</a:t>
            </a:r>
          </a:p>
          <a:p>
            <a:r>
              <a:rPr lang="en-US" sz="3200" i="1" dirty="0"/>
              <a:t>where </a:t>
            </a:r>
            <a:r>
              <a:rPr lang="en-US" sz="3200" i="1" dirty="0" err="1"/>
              <a:t>ball_result</a:t>
            </a:r>
            <a:r>
              <a:rPr lang="en-US" sz="3200" i="1" dirty="0"/>
              <a:t> = 'boundary'</a:t>
            </a:r>
          </a:p>
          <a:p>
            <a:r>
              <a:rPr lang="en-US" sz="3200" i="1" dirty="0"/>
              <a:t>group by </a:t>
            </a:r>
            <a:r>
              <a:rPr lang="en-US" sz="3200" i="1" dirty="0" err="1"/>
              <a:t>batting_team</a:t>
            </a:r>
            <a:endParaRPr lang="en-US" sz="3200" i="1" dirty="0"/>
          </a:p>
          <a:p>
            <a:r>
              <a:rPr lang="en-US" sz="3200" i="1" dirty="0"/>
              <a:t>order by </a:t>
            </a:r>
            <a:r>
              <a:rPr lang="en-US" sz="3200" i="1" dirty="0" err="1"/>
              <a:t>total_boundaries</a:t>
            </a:r>
            <a:r>
              <a:rPr lang="en-US" sz="3200" i="1" dirty="0"/>
              <a:t> desc;</a:t>
            </a:r>
            <a:endParaRPr lang="en-IN" sz="3200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3198B8-394B-EC26-B964-F41ED3833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65992"/>
              </p:ext>
            </p:extLst>
          </p:nvPr>
        </p:nvGraphicFramePr>
        <p:xfrm>
          <a:off x="7249098" y="1324134"/>
          <a:ext cx="4054207" cy="4569888"/>
        </p:xfrm>
        <a:graphic>
          <a:graphicData uri="http://schemas.openxmlformats.org/drawingml/2006/table">
            <a:tbl>
              <a:tblPr/>
              <a:tblGrid>
                <a:gridCol w="2499169">
                  <a:extLst>
                    <a:ext uri="{9D8B030D-6E8A-4147-A177-3AD203B41FA5}">
                      <a16:colId xmlns:a16="http://schemas.microsoft.com/office/drawing/2014/main" val="3315891654"/>
                    </a:ext>
                  </a:extLst>
                </a:gridCol>
                <a:gridCol w="1555038">
                  <a:extLst>
                    <a:ext uri="{9D8B030D-6E8A-4147-A177-3AD203B41FA5}">
                      <a16:colId xmlns:a16="http://schemas.microsoft.com/office/drawing/2014/main" val="2000045429"/>
                    </a:ext>
                  </a:extLst>
                </a:gridCol>
              </a:tblGrid>
              <a:tr h="2856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batting_team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total_boundaries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58932985"/>
                  </a:ext>
                </a:extLst>
              </a:tr>
              <a:tr h="2856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96165594"/>
                  </a:ext>
                </a:extLst>
              </a:tr>
              <a:tr h="2856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40620765"/>
                  </a:ext>
                </a:extLst>
              </a:tr>
              <a:tr h="2856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 XI Punjab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4997511"/>
                  </a:ext>
                </a:extLst>
              </a:tr>
              <a:tr h="2856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62939886"/>
                  </a:ext>
                </a:extLst>
              </a:tr>
              <a:tr h="2856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62906536"/>
                  </a:ext>
                </a:extLst>
              </a:tr>
              <a:tr h="2856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77601923"/>
                  </a:ext>
                </a:extLst>
              </a:tr>
              <a:tr h="2856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Daredevils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6302566"/>
                  </a:ext>
                </a:extLst>
              </a:tr>
              <a:tr h="2856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Sunrisers Hyderabad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12538357"/>
                  </a:ext>
                </a:extLst>
              </a:tr>
              <a:tr h="2856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Deccan Chargers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1285225"/>
                  </a:ext>
                </a:extLst>
              </a:tr>
              <a:tr h="2856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Pune Warriors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14746606"/>
                  </a:ext>
                </a:extLst>
              </a:tr>
              <a:tr h="2856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Capitals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16413382"/>
                  </a:ext>
                </a:extLst>
              </a:tr>
              <a:tr h="2856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Gujarat Lions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83094839"/>
                  </a:ext>
                </a:extLst>
              </a:tr>
              <a:tr h="2856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46015584"/>
                  </a:ext>
                </a:extLst>
              </a:tr>
              <a:tr h="2856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80942295"/>
                  </a:ext>
                </a:extLst>
              </a:tr>
              <a:tr h="2856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Kochi Tuskers Kerala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385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76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FDBC26-9E16-5EE3-4B48-FAE9BABE00E4}"/>
              </a:ext>
            </a:extLst>
          </p:cNvPr>
          <p:cNvSpPr txBox="1"/>
          <p:nvPr/>
        </p:nvSpPr>
        <p:spPr>
          <a:xfrm>
            <a:off x="495759" y="374573"/>
            <a:ext cx="1130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484848"/>
                </a:solidFill>
                <a:latin typeface="ArialMT"/>
              </a:rPr>
              <a:t>5-Write a query to fetch the total number of dot balls bowled by each team and order it in descending order of the total number of dot balls bowled.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DE9F6-AA5D-A82D-6BD3-A887077E4E2A}"/>
              </a:ext>
            </a:extLst>
          </p:cNvPr>
          <p:cNvSpPr txBox="1"/>
          <p:nvPr/>
        </p:nvSpPr>
        <p:spPr>
          <a:xfrm>
            <a:off x="749148" y="1333040"/>
            <a:ext cx="5541484" cy="35394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select </a:t>
            </a:r>
            <a:r>
              <a:rPr lang="en-US" sz="3200" dirty="0" err="1"/>
              <a:t>batting_team</a:t>
            </a:r>
            <a:r>
              <a:rPr lang="en-US" sz="3200" dirty="0"/>
              <a:t>, count(</a:t>
            </a:r>
            <a:r>
              <a:rPr lang="en-US" sz="3200" dirty="0" err="1"/>
              <a:t>ball_result</a:t>
            </a:r>
            <a:r>
              <a:rPr lang="en-US" sz="3200" dirty="0"/>
              <a:t>) as </a:t>
            </a:r>
            <a:r>
              <a:rPr lang="en-US" sz="3200" dirty="0" err="1"/>
              <a:t>dot_ball_count</a:t>
            </a:r>
            <a:r>
              <a:rPr lang="en-US" sz="3200" dirty="0"/>
              <a:t> from deliveries_v02</a:t>
            </a:r>
          </a:p>
          <a:p>
            <a:r>
              <a:rPr lang="en-US" sz="3200" dirty="0"/>
              <a:t>where </a:t>
            </a:r>
            <a:r>
              <a:rPr lang="en-US" sz="3200" dirty="0" err="1"/>
              <a:t>ball_result</a:t>
            </a:r>
            <a:r>
              <a:rPr lang="en-US" sz="3200" dirty="0"/>
              <a:t> = 'dot'</a:t>
            </a:r>
          </a:p>
          <a:p>
            <a:r>
              <a:rPr lang="en-US" sz="3200" dirty="0"/>
              <a:t>group by </a:t>
            </a:r>
            <a:r>
              <a:rPr lang="en-US" sz="3200" dirty="0" err="1"/>
              <a:t>batting_team</a:t>
            </a:r>
            <a:endParaRPr lang="en-US" sz="3200" dirty="0"/>
          </a:p>
          <a:p>
            <a:r>
              <a:rPr lang="en-US" sz="3200" dirty="0"/>
              <a:t>order by </a:t>
            </a:r>
            <a:r>
              <a:rPr lang="en-US" sz="3200" dirty="0" err="1"/>
              <a:t>dot_ball_count</a:t>
            </a:r>
            <a:r>
              <a:rPr lang="en-US" sz="3200" dirty="0"/>
              <a:t> desc;</a:t>
            </a:r>
            <a:endParaRPr lang="en-IN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F4EEF5-B06B-0631-BEA6-BCD1EEDAD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35175"/>
              </p:ext>
            </p:extLst>
          </p:nvPr>
        </p:nvGraphicFramePr>
        <p:xfrm>
          <a:off x="7425369" y="1156770"/>
          <a:ext cx="4017484" cy="4391345"/>
        </p:xfrm>
        <a:graphic>
          <a:graphicData uri="http://schemas.openxmlformats.org/drawingml/2006/table">
            <a:tbl>
              <a:tblPr/>
              <a:tblGrid>
                <a:gridCol w="2595026">
                  <a:extLst>
                    <a:ext uri="{9D8B030D-6E8A-4147-A177-3AD203B41FA5}">
                      <a16:colId xmlns:a16="http://schemas.microsoft.com/office/drawing/2014/main" val="320971096"/>
                    </a:ext>
                  </a:extLst>
                </a:gridCol>
                <a:gridCol w="1422458">
                  <a:extLst>
                    <a:ext uri="{9D8B030D-6E8A-4147-A177-3AD203B41FA5}">
                      <a16:colId xmlns:a16="http://schemas.microsoft.com/office/drawing/2014/main" val="3453023105"/>
                    </a:ext>
                  </a:extLst>
                </a:gridCol>
              </a:tblGrid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batting_team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dot_ball_count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959306"/>
                  </a:ext>
                </a:extLst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4944274"/>
                  </a:ext>
                </a:extLst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90797773"/>
                  </a:ext>
                </a:extLst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51367459"/>
                  </a:ext>
                </a:extLst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 XI Punjab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73169178"/>
                  </a:ext>
                </a:extLst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1730771"/>
                  </a:ext>
                </a:extLst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07677942"/>
                  </a:ext>
                </a:extLst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Daredevils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73172659"/>
                  </a:ext>
                </a:extLst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Sunrisers Hyderabad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81451109"/>
                  </a:ext>
                </a:extLst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Deccan Chargers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62897859"/>
                  </a:ext>
                </a:extLst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Pune Warriors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5958237"/>
                  </a:ext>
                </a:extLst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Capitals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98262677"/>
                  </a:ext>
                </a:extLst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Gujarat Lions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72297970"/>
                  </a:ext>
                </a:extLst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08197256"/>
                  </a:ext>
                </a:extLst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Kochi Tuskers Kerala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28383509"/>
                  </a:ext>
                </a:extLst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6836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032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A8E249-1A2E-4915-D66F-57217D3F4EEE}"/>
              </a:ext>
            </a:extLst>
          </p:cNvPr>
          <p:cNvSpPr txBox="1"/>
          <p:nvPr/>
        </p:nvSpPr>
        <p:spPr>
          <a:xfrm>
            <a:off x="264405" y="352540"/>
            <a:ext cx="1138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baseline="0" dirty="0">
                <a:solidFill>
                  <a:srgbClr val="484848"/>
                </a:solidFill>
                <a:latin typeface="ArialMT"/>
              </a:rPr>
              <a:t>6-Write a query to fetch the total number of dismissals by dismissal kinds where dismissal </a:t>
            </a:r>
            <a:r>
              <a:rPr lang="en-IN" b="1" i="0" u="none" strike="noStrike" baseline="0" dirty="0">
                <a:solidFill>
                  <a:srgbClr val="484848"/>
                </a:solidFill>
                <a:latin typeface="ArialMT"/>
              </a:rPr>
              <a:t>kind is not NA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1630C-638A-3830-3502-727AD231ED49}"/>
              </a:ext>
            </a:extLst>
          </p:cNvPr>
          <p:cNvSpPr txBox="1"/>
          <p:nvPr/>
        </p:nvSpPr>
        <p:spPr>
          <a:xfrm>
            <a:off x="694063" y="1410159"/>
            <a:ext cx="4406747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select count(</a:t>
            </a:r>
            <a:r>
              <a:rPr lang="en-US" sz="2000" dirty="0" err="1"/>
              <a:t>dismissal_kind</a:t>
            </a:r>
            <a:r>
              <a:rPr lang="en-US" sz="2000" dirty="0"/>
              <a:t>) as             </a:t>
            </a:r>
            <a:r>
              <a:rPr lang="en-US" sz="2000" dirty="0" err="1"/>
              <a:t>total_dismissals_not_NA</a:t>
            </a:r>
            <a:r>
              <a:rPr lang="en-US" sz="2000" dirty="0"/>
              <a:t> </a:t>
            </a:r>
          </a:p>
          <a:p>
            <a:r>
              <a:rPr lang="en-US" sz="2000" dirty="0"/>
              <a:t>from deliveries_v02</a:t>
            </a:r>
          </a:p>
          <a:p>
            <a:r>
              <a:rPr lang="en-US" sz="2000" dirty="0"/>
              <a:t>where not </a:t>
            </a:r>
            <a:r>
              <a:rPr lang="en-US" sz="2000" dirty="0" err="1"/>
              <a:t>dismissal_kind</a:t>
            </a:r>
            <a:r>
              <a:rPr lang="en-US" sz="2000" dirty="0"/>
              <a:t> = 'NA';</a:t>
            </a:r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E264F9-E5E4-AA61-ABFC-4D3E90083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49113"/>
              </p:ext>
            </p:extLst>
          </p:nvPr>
        </p:nvGraphicFramePr>
        <p:xfrm>
          <a:off x="4098275" y="2842352"/>
          <a:ext cx="2952520" cy="1343092"/>
        </p:xfrm>
        <a:graphic>
          <a:graphicData uri="http://schemas.openxmlformats.org/drawingml/2006/table">
            <a:tbl>
              <a:tblPr/>
              <a:tblGrid>
                <a:gridCol w="2952520">
                  <a:extLst>
                    <a:ext uri="{9D8B030D-6E8A-4147-A177-3AD203B41FA5}">
                      <a16:colId xmlns:a16="http://schemas.microsoft.com/office/drawing/2014/main" val="1705305757"/>
                    </a:ext>
                  </a:extLst>
                </a:gridCol>
              </a:tblGrid>
              <a:tr h="6715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total_dismissals_not_na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60841878"/>
                  </a:ext>
                </a:extLst>
              </a:tr>
              <a:tr h="6715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13776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98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CA769A-EABD-083B-890C-4205EB60E8A0}"/>
              </a:ext>
            </a:extLst>
          </p:cNvPr>
          <p:cNvSpPr txBox="1"/>
          <p:nvPr/>
        </p:nvSpPr>
        <p:spPr>
          <a:xfrm>
            <a:off x="4484914" y="489857"/>
            <a:ext cx="322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n w="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6436C-D902-1B38-4AF6-71EFC6A7DF0A}"/>
              </a:ext>
            </a:extLst>
          </p:cNvPr>
          <p:cNvSpPr txBox="1"/>
          <p:nvPr/>
        </p:nvSpPr>
        <p:spPr>
          <a:xfrm>
            <a:off x="908957" y="1136188"/>
            <a:ext cx="1037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ArialMT"/>
              </a:rPr>
              <a:t>Developing auction strategy for new IPL franchise by analyzing past IPL data to create a strong and balanced squad.</a:t>
            </a: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3960A5-A6DB-9918-4944-B51D0EC87222}"/>
              </a:ext>
            </a:extLst>
          </p:cNvPr>
          <p:cNvSpPr txBox="1"/>
          <p:nvPr/>
        </p:nvSpPr>
        <p:spPr>
          <a:xfrm>
            <a:off x="3734718" y="1619478"/>
            <a:ext cx="765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sng" strike="noStrike" baseline="0" dirty="0">
                <a:latin typeface="Arial-BoldMT"/>
              </a:rPr>
              <a:t>Background </a:t>
            </a:r>
            <a:r>
              <a:rPr lang="en-IN" sz="2800" b="1" i="0" u="sng" strike="noStrike" baseline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-BoldMT"/>
              </a:rPr>
              <a:t>story</a:t>
            </a:r>
            <a:endParaRPr lang="en-IN" sz="2800" b="1" u="sn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3729E-AD58-AEBB-E82E-C469DFF64F65}"/>
              </a:ext>
            </a:extLst>
          </p:cNvPr>
          <p:cNvSpPr txBox="1"/>
          <p:nvPr/>
        </p:nvSpPr>
        <p:spPr>
          <a:xfrm>
            <a:off x="1114604" y="2307495"/>
            <a:ext cx="110773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baseline="0" dirty="0">
                <a:latin typeface="ArialMT"/>
              </a:rPr>
              <a:t>Indian Premier League (IPL) is a professional Twenty20 cricket league in India contested during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March or April and May of every year by eight teams representing eight different cities or states in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India. The league was founded by the Board of Control for Cricket in India (BCCI) in 2007.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The IPL is the most-attended cricket league in the world and in 2014 ranked sixth by average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attendance among all sports leagues. In 2010, the IPL became the first sporting event in the world to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be broadcast live on YouTube. The brand value of IPL in 2020 was estimated to be around ₹475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billion (US$6.7 billion), according to Duff &amp; Phelps</a:t>
            </a:r>
            <a:r>
              <a:rPr lang="en-US" sz="1400" b="0" i="0" u="none" strike="noStrike" baseline="0" dirty="0">
                <a:latin typeface="ArialMT"/>
              </a:rPr>
              <a:t>.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DC7B-F6FC-1080-91CD-1BF7D552C2FD}"/>
              </a:ext>
            </a:extLst>
          </p:cNvPr>
          <p:cNvSpPr txBox="1"/>
          <p:nvPr/>
        </p:nvSpPr>
        <p:spPr>
          <a:xfrm>
            <a:off x="1114603" y="4252221"/>
            <a:ext cx="11077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baseline="0" dirty="0">
                <a:latin typeface="ArialMT"/>
              </a:rPr>
              <a:t>The IPL tournament involves each team playing every other team twice in a home-and-away, double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round-robin format. At the conclusion of the double round-robin league, on the basis of aggregate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points, the top four teams qualify for the playoffs. In this stage, the top two teams compete with each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other (in a match titled "Qualifier 1"), as do the remaining two teams (in a match titled "Eliminator").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While the winner of Qualifier 1 directly qualifies for the final match, the losing team gets another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chance to qualify for the final match by playing the winning team of the Eliminator match; this match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is titled Qualifier 2. The winner of this subsequent Qualifier 2 match moves onto the final match. The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team that wins the final match is crowned the Indian Premier League champion.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FD33D-A372-05F4-3B7F-4473DEBA4590}"/>
              </a:ext>
            </a:extLst>
          </p:cNvPr>
          <p:cNvSpPr txBox="1"/>
          <p:nvPr/>
        </p:nvSpPr>
        <p:spPr>
          <a:xfrm>
            <a:off x="1520328" y="5563517"/>
            <a:ext cx="9353320" cy="110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749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F5F142-E869-31DE-BE53-62DAB29AB6A8}"/>
              </a:ext>
            </a:extLst>
          </p:cNvPr>
          <p:cNvSpPr txBox="1"/>
          <p:nvPr/>
        </p:nvSpPr>
        <p:spPr>
          <a:xfrm>
            <a:off x="418638" y="473725"/>
            <a:ext cx="1144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baseline="0" dirty="0">
                <a:solidFill>
                  <a:srgbClr val="484848"/>
                </a:solidFill>
                <a:latin typeface="ArialMT"/>
              </a:rPr>
              <a:t>7-Write a query to get the top 5 bowlers who conceded maximum extra runs from the </a:t>
            </a:r>
            <a:r>
              <a:rPr lang="en-IN" b="1" i="1" u="none" strike="noStrike" baseline="0" dirty="0">
                <a:solidFill>
                  <a:srgbClr val="484848"/>
                </a:solidFill>
                <a:latin typeface="Arial-ItalicMT"/>
              </a:rPr>
              <a:t>deliveries </a:t>
            </a:r>
            <a:r>
              <a:rPr lang="en-IN" b="1" i="0" u="none" strike="noStrike" baseline="0" dirty="0">
                <a:solidFill>
                  <a:srgbClr val="484848"/>
                </a:solidFill>
                <a:latin typeface="ArialMT"/>
              </a:rPr>
              <a:t>table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6E705-B8BD-44EB-5E61-DDED460196C1}"/>
              </a:ext>
            </a:extLst>
          </p:cNvPr>
          <p:cNvSpPr txBox="1"/>
          <p:nvPr/>
        </p:nvSpPr>
        <p:spPr>
          <a:xfrm>
            <a:off x="749147" y="1509311"/>
            <a:ext cx="5133860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select bowler, sum(</a:t>
            </a:r>
            <a:r>
              <a:rPr lang="en-US" sz="3600" dirty="0" err="1"/>
              <a:t>extra_runs</a:t>
            </a:r>
            <a:r>
              <a:rPr lang="en-US" sz="3600" dirty="0"/>
              <a:t>) as </a:t>
            </a:r>
            <a:r>
              <a:rPr lang="en-US" sz="3600" dirty="0" err="1"/>
              <a:t>conceded_runs</a:t>
            </a:r>
            <a:r>
              <a:rPr lang="en-US" sz="3600" dirty="0"/>
              <a:t> from deliveries_v02</a:t>
            </a:r>
          </a:p>
          <a:p>
            <a:r>
              <a:rPr lang="en-US" sz="3600" dirty="0"/>
              <a:t>group by bowler</a:t>
            </a:r>
          </a:p>
          <a:p>
            <a:r>
              <a:rPr lang="en-US" sz="3600" dirty="0"/>
              <a:t>order by </a:t>
            </a:r>
            <a:r>
              <a:rPr lang="en-US" sz="3600" dirty="0" err="1"/>
              <a:t>conceded_runs</a:t>
            </a:r>
            <a:r>
              <a:rPr lang="en-US" sz="3600" dirty="0"/>
              <a:t> desc</a:t>
            </a:r>
          </a:p>
          <a:p>
            <a:r>
              <a:rPr lang="en-US" sz="3600" dirty="0"/>
              <a:t>limit 5;</a:t>
            </a:r>
            <a:endParaRPr lang="en-IN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30D883-D29A-39EA-0BD2-3D3D1EAEB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515241"/>
              </p:ext>
            </p:extLst>
          </p:nvPr>
        </p:nvGraphicFramePr>
        <p:xfrm>
          <a:off x="7227065" y="1277956"/>
          <a:ext cx="3988105" cy="3349128"/>
        </p:xfrm>
        <a:graphic>
          <a:graphicData uri="http://schemas.openxmlformats.org/drawingml/2006/table">
            <a:tbl>
              <a:tblPr/>
              <a:tblGrid>
                <a:gridCol w="1651325">
                  <a:extLst>
                    <a:ext uri="{9D8B030D-6E8A-4147-A177-3AD203B41FA5}">
                      <a16:colId xmlns:a16="http://schemas.microsoft.com/office/drawing/2014/main" val="700445070"/>
                    </a:ext>
                  </a:extLst>
                </a:gridCol>
                <a:gridCol w="2336780">
                  <a:extLst>
                    <a:ext uri="{9D8B030D-6E8A-4147-A177-3AD203B41FA5}">
                      <a16:colId xmlns:a16="http://schemas.microsoft.com/office/drawing/2014/main" val="940096482"/>
                    </a:ext>
                  </a:extLst>
                </a:gridCol>
              </a:tblGrid>
              <a:tr h="558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conceded_runs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25825835"/>
                  </a:ext>
                </a:extLst>
              </a:tr>
              <a:tr h="558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Malinga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96277605"/>
                  </a:ext>
                </a:extLst>
              </a:tr>
              <a:tr h="558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Kumar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37966742"/>
                  </a:ext>
                </a:extLst>
              </a:tr>
              <a:tr h="558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 Yadav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2055853"/>
                  </a:ext>
                </a:extLst>
              </a:tr>
              <a:tr h="558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 Bravo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39812887"/>
                  </a:ext>
                </a:extLst>
              </a:tr>
              <a:tr h="558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Kumar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60366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11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0BC24D-E0DD-D360-0FA0-2255F3C9053D}"/>
              </a:ext>
            </a:extLst>
          </p:cNvPr>
          <p:cNvSpPr txBox="1"/>
          <p:nvPr/>
        </p:nvSpPr>
        <p:spPr>
          <a:xfrm>
            <a:off x="440675" y="297455"/>
            <a:ext cx="10884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8-Write a query to create a table named </a:t>
            </a:r>
            <a:r>
              <a:rPr lang="en-US" sz="2000" b="1" i="1" u="none" strike="noStrike" baseline="0" dirty="0">
                <a:solidFill>
                  <a:srgbClr val="484848"/>
                </a:solidFill>
                <a:latin typeface="Arial-ItalicMT"/>
              </a:rPr>
              <a:t>deliveries_v03 </a:t>
            </a:r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with all the columns of</a:t>
            </a:r>
          </a:p>
          <a:p>
            <a:pPr algn="l"/>
            <a:r>
              <a:rPr lang="en-US" sz="2000" b="1" i="1" u="none" strike="noStrike" baseline="0" dirty="0">
                <a:solidFill>
                  <a:srgbClr val="484848"/>
                </a:solidFill>
                <a:latin typeface="Arial-ItalicMT"/>
              </a:rPr>
              <a:t>deliveries_v02 </a:t>
            </a:r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table and two additional column (named </a:t>
            </a:r>
            <a:r>
              <a:rPr lang="en-US" sz="2000" b="1" i="1" u="none" strike="noStrike" baseline="0" dirty="0">
                <a:solidFill>
                  <a:srgbClr val="484848"/>
                </a:solidFill>
                <a:latin typeface="Arial-ItalicMT"/>
              </a:rPr>
              <a:t>venue </a:t>
            </a:r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and </a:t>
            </a:r>
            <a:r>
              <a:rPr lang="en-US" sz="2000" b="1" i="1" u="none" strike="noStrike" baseline="0" dirty="0" err="1">
                <a:solidFill>
                  <a:srgbClr val="484848"/>
                </a:solidFill>
                <a:latin typeface="Arial-ItalicMT"/>
              </a:rPr>
              <a:t>match_date</a:t>
            </a:r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) of </a:t>
            </a:r>
            <a:r>
              <a:rPr lang="en-US" sz="2000" b="1" i="1" u="none" strike="noStrike" baseline="0" dirty="0">
                <a:solidFill>
                  <a:srgbClr val="484848"/>
                </a:solidFill>
                <a:latin typeface="Arial-ItalicMT"/>
              </a:rPr>
              <a:t>venue</a:t>
            </a:r>
          </a:p>
          <a:p>
            <a:pPr algn="l"/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and </a:t>
            </a:r>
            <a:r>
              <a:rPr lang="en-US" sz="2000" b="1" i="1" u="none" strike="noStrike" baseline="0" dirty="0">
                <a:solidFill>
                  <a:srgbClr val="484848"/>
                </a:solidFill>
                <a:latin typeface="Arial-ItalicMT"/>
              </a:rPr>
              <a:t>date </a:t>
            </a:r>
            <a:r>
              <a:rPr lang="en-US" sz="2000" b="1" i="0" u="none" strike="noStrike" baseline="0" dirty="0">
                <a:solidFill>
                  <a:srgbClr val="484848"/>
                </a:solidFill>
                <a:latin typeface="ArialMT"/>
              </a:rPr>
              <a:t>from table </a:t>
            </a:r>
            <a:r>
              <a:rPr lang="en-US" sz="2000" b="1" i="1" u="none" strike="noStrike" baseline="0" dirty="0">
                <a:solidFill>
                  <a:srgbClr val="484848"/>
                </a:solidFill>
                <a:latin typeface="Arial-ItalicMT"/>
              </a:rPr>
              <a:t>matches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C11B8-6A8C-FC4D-CD0E-CD6F053D14EC}"/>
              </a:ext>
            </a:extLst>
          </p:cNvPr>
          <p:cNvSpPr txBox="1"/>
          <p:nvPr/>
        </p:nvSpPr>
        <p:spPr>
          <a:xfrm>
            <a:off x="661012" y="1685581"/>
            <a:ext cx="5860974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create table  deliveries_v03 as </a:t>
            </a:r>
          </a:p>
          <a:p>
            <a:r>
              <a:rPr lang="en-US" sz="2800" dirty="0"/>
              <a:t>select a.*, </a:t>
            </a:r>
            <a:r>
              <a:rPr lang="en-US" sz="2800" dirty="0" err="1"/>
              <a:t>b.venue</a:t>
            </a:r>
            <a:r>
              <a:rPr lang="en-US" sz="2800" dirty="0"/>
              <a:t>, </a:t>
            </a:r>
            <a:r>
              <a:rPr lang="en-US" sz="2800" dirty="0" err="1"/>
              <a:t>b.match_date</a:t>
            </a:r>
            <a:r>
              <a:rPr lang="en-US" sz="2800" dirty="0"/>
              <a:t> </a:t>
            </a:r>
          </a:p>
          <a:p>
            <a:r>
              <a:rPr lang="en-US" sz="2800" dirty="0"/>
              <a:t>from  deliveries_v02 as a  </a:t>
            </a:r>
          </a:p>
          <a:p>
            <a:r>
              <a:rPr lang="en-US" sz="2800" dirty="0"/>
              <a:t>left join </a:t>
            </a:r>
          </a:p>
          <a:p>
            <a:r>
              <a:rPr lang="en-US" sz="2800" dirty="0"/>
              <a:t>(select max(venue) as venue, max(date) as </a:t>
            </a:r>
            <a:r>
              <a:rPr lang="en-US" sz="2800" dirty="0" err="1"/>
              <a:t>match_date</a:t>
            </a:r>
            <a:r>
              <a:rPr lang="en-US" sz="2800" dirty="0"/>
              <a:t>, </a:t>
            </a:r>
          </a:p>
          <a:p>
            <a:r>
              <a:rPr lang="en-US" sz="2800" dirty="0"/>
              <a:t>    id from </a:t>
            </a:r>
            <a:r>
              <a:rPr lang="en-US" sz="2800" dirty="0" err="1"/>
              <a:t>ipl_matches</a:t>
            </a:r>
            <a:r>
              <a:rPr lang="en-US" sz="2800" dirty="0"/>
              <a:t> group by id) as b </a:t>
            </a:r>
          </a:p>
          <a:p>
            <a:r>
              <a:rPr lang="en-US" sz="2800" dirty="0"/>
              <a:t>on a.id = b.id; </a:t>
            </a:r>
          </a:p>
          <a:p>
            <a:endParaRPr lang="en-US" sz="2800" dirty="0"/>
          </a:p>
          <a:p>
            <a:r>
              <a:rPr lang="en-US" sz="2800" dirty="0"/>
              <a:t>select * from deliveries_v03;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16708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FC48E-4047-E1E8-52E0-4939E2636D74}"/>
              </a:ext>
            </a:extLst>
          </p:cNvPr>
          <p:cNvSpPr txBox="1"/>
          <p:nvPr/>
        </p:nvSpPr>
        <p:spPr>
          <a:xfrm>
            <a:off x="473724" y="363557"/>
            <a:ext cx="11622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baseline="0" dirty="0">
                <a:solidFill>
                  <a:srgbClr val="484848"/>
                </a:solidFill>
                <a:latin typeface="ArialMT"/>
              </a:rPr>
              <a:t>9-Write a query to fetch the total runs scored for each venue and order it in the descending</a:t>
            </a:r>
          </a:p>
          <a:p>
            <a:pPr algn="l"/>
            <a:r>
              <a:rPr lang="en-US" b="1" i="0" u="none" strike="noStrike" baseline="0" dirty="0">
                <a:solidFill>
                  <a:srgbClr val="484848"/>
                </a:solidFill>
                <a:latin typeface="ArialMT"/>
              </a:rPr>
              <a:t>order of total runs scored.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8461C-0051-03F4-CD1E-02BEB2AA8402}"/>
              </a:ext>
            </a:extLst>
          </p:cNvPr>
          <p:cNvSpPr txBox="1"/>
          <p:nvPr/>
        </p:nvSpPr>
        <p:spPr>
          <a:xfrm>
            <a:off x="550843" y="1454226"/>
            <a:ext cx="5960126" cy="3785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select venue, sum(</a:t>
            </a:r>
            <a:r>
              <a:rPr lang="en-US" sz="4000" dirty="0" err="1"/>
              <a:t>total_runs</a:t>
            </a:r>
            <a:r>
              <a:rPr lang="en-US" sz="4000" dirty="0"/>
              <a:t>) as </a:t>
            </a:r>
            <a:r>
              <a:rPr lang="en-US" sz="4000" dirty="0" err="1"/>
              <a:t>total_runs</a:t>
            </a:r>
            <a:r>
              <a:rPr lang="en-US" sz="4000" dirty="0"/>
              <a:t> </a:t>
            </a:r>
          </a:p>
          <a:p>
            <a:r>
              <a:rPr lang="en-US" sz="4000" dirty="0"/>
              <a:t>from deliveries_v03</a:t>
            </a:r>
          </a:p>
          <a:p>
            <a:r>
              <a:rPr lang="en-US" sz="4000" dirty="0"/>
              <a:t>group by venue</a:t>
            </a:r>
          </a:p>
          <a:p>
            <a:r>
              <a:rPr lang="en-US" sz="4000" dirty="0"/>
              <a:t>order by </a:t>
            </a:r>
            <a:r>
              <a:rPr lang="en-US" sz="4000" dirty="0" err="1"/>
              <a:t>total_runs</a:t>
            </a:r>
            <a:r>
              <a:rPr lang="en-US" sz="4000" dirty="0"/>
              <a:t> desc;</a:t>
            </a:r>
            <a:endParaRPr lang="en-IN" sz="4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08D7E1-BA02-644E-F327-2CB6F7EDB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40666"/>
              </p:ext>
            </p:extLst>
          </p:nvPr>
        </p:nvGraphicFramePr>
        <p:xfrm>
          <a:off x="7293165" y="705081"/>
          <a:ext cx="4153359" cy="5982170"/>
        </p:xfrm>
        <a:graphic>
          <a:graphicData uri="http://schemas.openxmlformats.org/drawingml/2006/table">
            <a:tbl>
              <a:tblPr/>
              <a:tblGrid>
                <a:gridCol w="3449859">
                  <a:extLst>
                    <a:ext uri="{9D8B030D-6E8A-4147-A177-3AD203B41FA5}">
                      <a16:colId xmlns:a16="http://schemas.microsoft.com/office/drawing/2014/main" val="3285436489"/>
                    </a:ext>
                  </a:extLst>
                </a:gridCol>
                <a:gridCol w="703500">
                  <a:extLst>
                    <a:ext uri="{9D8B030D-6E8A-4147-A177-3AD203B41FA5}">
                      <a16:colId xmlns:a16="http://schemas.microsoft.com/office/drawing/2014/main" val="2587614828"/>
                    </a:ext>
                  </a:extLst>
                </a:gridCol>
              </a:tblGrid>
              <a:tr h="1220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venue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total_runs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68900231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23658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10612778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Wankhede Stadium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23390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52068455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Feroz Shah Kotla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22947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46997811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20237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91278661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Rajiv Gandhi International Stadium, Uppal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19484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75383807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 Chidambaram Stadium, Chepauk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17821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2976738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Sawai Mansingh Stadium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14264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628618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Cricket Association Stadium, Mohali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10987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04516596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Dubai International Cricket Stadium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10402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13517897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Sheikh Zayed Stadium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8830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650880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Cricket Association IS Bindra Stadium, Mohali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7021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1894607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Maharashtra Cricket Association Stadium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6780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07415740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Sharjah Cricket Stadium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5924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52693654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M.Chinnaswamy Stadium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5127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47880780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DY Patil Sports Academy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4810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4137356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Subrata Roy Sahara Stadium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4755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03828589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Kingsmead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29932872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Brabourne Stadium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3842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29446106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Dr. Y.S. Rajasekhara Reddy ACA-VDCA Cricket Stadium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3746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4319869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Sardar Patel Stadium, Motera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3746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56977971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SuperSport Park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3653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20416709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Saurashtra Cricket Association Stadium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3316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19890169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Himachal Pradesh Cricket Association Stadium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2897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03167236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Holkar Cricket Stadium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2872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56377374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Wanderers Stadium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2292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23275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Barabati Stadium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2278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56436832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JSCA International Stadium Complex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2056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02700218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George's Park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32760256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Newlands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1764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86559717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Shaheed Veer Narayan Singh International Stadium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1741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29597807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Nehru Stadium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1363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65060396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Park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00506210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Beers Diamond Oval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03757635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Vidarbha Cricket Association Stadium, Jamtha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9077755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Buffalo Park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92855063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OUTsurance Oval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4055" marR="4055" marT="40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13180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604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1E2A9D-FFE6-854E-DFA8-899D3A666CAF}"/>
              </a:ext>
            </a:extLst>
          </p:cNvPr>
          <p:cNvSpPr txBox="1"/>
          <p:nvPr/>
        </p:nvSpPr>
        <p:spPr>
          <a:xfrm>
            <a:off x="440675" y="319489"/>
            <a:ext cx="1134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baseline="0" dirty="0">
                <a:solidFill>
                  <a:srgbClr val="484848"/>
                </a:solidFill>
                <a:latin typeface="ArialMT"/>
              </a:rPr>
              <a:t>10-Write a query to fetch the year-wise total runs scored at </a:t>
            </a:r>
            <a:r>
              <a:rPr lang="en-US" b="1" i="1" u="none" strike="noStrike" baseline="0" dirty="0">
                <a:solidFill>
                  <a:srgbClr val="484848"/>
                </a:solidFill>
                <a:latin typeface="Arial-ItalicMT"/>
              </a:rPr>
              <a:t>Eden Gardens </a:t>
            </a:r>
            <a:r>
              <a:rPr lang="en-US" b="1" i="0" u="none" strike="noStrike" baseline="0" dirty="0">
                <a:solidFill>
                  <a:srgbClr val="484848"/>
                </a:solidFill>
                <a:latin typeface="ArialMT"/>
              </a:rPr>
              <a:t>and order it in the</a:t>
            </a:r>
          </a:p>
          <a:p>
            <a:pPr algn="l"/>
            <a:r>
              <a:rPr lang="en-US" b="1" i="0" u="none" strike="noStrike" baseline="0" dirty="0">
                <a:solidFill>
                  <a:srgbClr val="484848"/>
                </a:solidFill>
                <a:latin typeface="ArialMT"/>
              </a:rPr>
              <a:t>descending order of total runs scored</a:t>
            </a:r>
            <a:r>
              <a:rPr lang="en-US" sz="1800" b="0" i="0" u="none" strike="noStrike" baseline="0" dirty="0">
                <a:solidFill>
                  <a:srgbClr val="484848"/>
                </a:solidFill>
                <a:latin typeface="ArialMT"/>
              </a:rPr>
              <a:t>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9D252-564E-E5CD-CAD8-43C50A1C0720}"/>
              </a:ext>
            </a:extLst>
          </p:cNvPr>
          <p:cNvSpPr txBox="1"/>
          <p:nvPr/>
        </p:nvSpPr>
        <p:spPr>
          <a:xfrm>
            <a:off x="440675" y="1333041"/>
            <a:ext cx="5387248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select extract (year from </a:t>
            </a:r>
            <a:r>
              <a:rPr lang="en-US" sz="2000" dirty="0" err="1"/>
              <a:t>match_date</a:t>
            </a:r>
            <a:r>
              <a:rPr lang="en-US" sz="2000" dirty="0"/>
              <a:t>) as </a:t>
            </a:r>
            <a:r>
              <a:rPr lang="en-US" sz="2000" dirty="0" err="1"/>
              <a:t>IPL_year</a:t>
            </a:r>
            <a:r>
              <a:rPr lang="en-US" sz="2000" dirty="0"/>
              <a:t>,</a:t>
            </a:r>
          </a:p>
          <a:p>
            <a:r>
              <a:rPr lang="en-US" sz="2000" dirty="0"/>
              <a:t>sum(</a:t>
            </a:r>
            <a:r>
              <a:rPr lang="en-US" sz="2000" dirty="0" err="1"/>
              <a:t>total_runs</a:t>
            </a:r>
            <a:r>
              <a:rPr lang="en-US" sz="2000" dirty="0"/>
              <a:t>) as </a:t>
            </a:r>
            <a:r>
              <a:rPr lang="en-US" sz="2000" dirty="0" err="1"/>
              <a:t>edengarden_scores</a:t>
            </a:r>
            <a:endParaRPr lang="en-US" sz="2000" dirty="0"/>
          </a:p>
          <a:p>
            <a:r>
              <a:rPr lang="en-US" sz="2000" dirty="0"/>
              <a:t>from deliveries_v03</a:t>
            </a:r>
          </a:p>
          <a:p>
            <a:r>
              <a:rPr lang="en-US" sz="2000" dirty="0"/>
              <a:t>where venue = 'Eden Gardens'</a:t>
            </a:r>
          </a:p>
          <a:p>
            <a:r>
              <a:rPr lang="en-US" sz="2000" dirty="0"/>
              <a:t>group by </a:t>
            </a:r>
            <a:r>
              <a:rPr lang="en-US" sz="2000" dirty="0" err="1"/>
              <a:t>IPL_year</a:t>
            </a:r>
            <a:endParaRPr lang="en-US" sz="2000" dirty="0"/>
          </a:p>
          <a:p>
            <a:r>
              <a:rPr lang="en-US" sz="2000" dirty="0"/>
              <a:t>order by </a:t>
            </a:r>
            <a:r>
              <a:rPr lang="en-US" sz="2000" dirty="0" err="1"/>
              <a:t>edengarden_scores</a:t>
            </a:r>
            <a:r>
              <a:rPr lang="en-US" sz="2000" dirty="0"/>
              <a:t> desc;</a:t>
            </a:r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B58090-D237-EF0F-6738-2CBDBC5F9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13779"/>
              </p:ext>
            </p:extLst>
          </p:nvPr>
        </p:nvGraphicFramePr>
        <p:xfrm>
          <a:off x="6096000" y="870333"/>
          <a:ext cx="5196288" cy="4440736"/>
        </p:xfrm>
        <a:graphic>
          <a:graphicData uri="http://schemas.openxmlformats.org/drawingml/2006/table">
            <a:tbl>
              <a:tblPr/>
              <a:tblGrid>
                <a:gridCol w="1566528">
                  <a:extLst>
                    <a:ext uri="{9D8B030D-6E8A-4147-A177-3AD203B41FA5}">
                      <a16:colId xmlns:a16="http://schemas.microsoft.com/office/drawing/2014/main" val="1137911012"/>
                    </a:ext>
                  </a:extLst>
                </a:gridCol>
                <a:gridCol w="3629760">
                  <a:extLst>
                    <a:ext uri="{9D8B030D-6E8A-4147-A177-3AD203B41FA5}">
                      <a16:colId xmlns:a16="http://schemas.microsoft.com/office/drawing/2014/main" val="3956071059"/>
                    </a:ext>
                  </a:extLst>
                </a:gridCol>
              </a:tblGrid>
              <a:tr h="387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ipl_year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edengarden_scores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1801827"/>
                  </a:ext>
                </a:extLst>
              </a:tr>
              <a:tr h="387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02470632"/>
                  </a:ext>
                </a:extLst>
              </a:tr>
              <a:tr h="387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79519669"/>
                  </a:ext>
                </a:extLst>
              </a:tr>
              <a:tr h="387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58283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58343286"/>
                  </a:ext>
                </a:extLst>
              </a:tr>
              <a:tr h="387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8880794"/>
                  </a:ext>
                </a:extLst>
              </a:tr>
              <a:tr h="387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7831993"/>
                  </a:ext>
                </a:extLst>
              </a:tr>
              <a:tr h="387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7112905"/>
                  </a:ext>
                </a:extLst>
              </a:tr>
              <a:tr h="387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47684314"/>
                  </a:ext>
                </a:extLst>
              </a:tr>
              <a:tr h="387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2690425"/>
                  </a:ext>
                </a:extLst>
              </a:tr>
              <a:tr h="387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07314"/>
                  </a:ext>
                </a:extLst>
              </a:tr>
              <a:tr h="387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0933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902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20AA021-566E-ECAD-5B76-1E00ECD57385}"/>
              </a:ext>
            </a:extLst>
          </p:cNvPr>
          <p:cNvSpPr/>
          <p:nvPr/>
        </p:nvSpPr>
        <p:spPr>
          <a:xfrm rot="20358742">
            <a:off x="2136643" y="1140416"/>
            <a:ext cx="7039778" cy="45771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1ED513-1670-D668-E61D-7396406DC25C}"/>
              </a:ext>
            </a:extLst>
          </p:cNvPr>
          <p:cNvSpPr txBox="1"/>
          <p:nvPr/>
        </p:nvSpPr>
        <p:spPr>
          <a:xfrm rot="20289567">
            <a:off x="2966827" y="1692377"/>
            <a:ext cx="61577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Thank              You!</a:t>
            </a:r>
          </a:p>
        </p:txBody>
      </p:sp>
    </p:spTree>
    <p:extLst>
      <p:ext uri="{BB962C8B-B14F-4D97-AF65-F5344CB8AC3E}">
        <p14:creationId xmlns:p14="http://schemas.microsoft.com/office/powerpoint/2010/main" val="240592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8EAB3-EFB4-DAED-469E-3304F1E3CAE8}"/>
              </a:ext>
            </a:extLst>
          </p:cNvPr>
          <p:cNvSpPr txBox="1"/>
          <p:nvPr/>
        </p:nvSpPr>
        <p:spPr>
          <a:xfrm>
            <a:off x="367229" y="77119"/>
            <a:ext cx="114575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baseline="0" dirty="0">
                <a:latin typeface="ArialMT"/>
              </a:rPr>
              <a:t>Altogether, thirteen teams have played in the past ten seasons of the IPL tournament.] Of these, five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teams are no longer a part of the tournament. In 2011, BCCI terminated the franchise of Kochi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Tuskers Kerala for contractual breach Similarly, BCCI terminated the franchise of Deccan Chargers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in 2012 for backing off from its commitments. In 2013, Pune Warriors India exited IPL after it had a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franchise valuation disagreement with BCCI. Chennai Super Kings and Rajasthan Royals were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suspended in 2015 &amp; 2016 following a betting controversy. However, in July 2017, BCCI announced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that both Chennai Super Kings and Rajasthan Royals would be allowed back into the IPL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competition from the 2018 season. The tournament featured eight teams for the 2020 season,</a:t>
            </a:r>
          </a:p>
          <a:p>
            <a:pPr algn="l"/>
            <a:r>
              <a:rPr lang="en-IN" b="0" i="0" u="none" strike="noStrike" baseline="0" dirty="0">
                <a:latin typeface="ArialMT"/>
              </a:rPr>
              <a:t>including Delhi Capitals. Punjab Kings, Kolkata Knight Riders, Royal Challengers Bangalore,</a:t>
            </a:r>
          </a:p>
          <a:p>
            <a:pPr algn="l"/>
            <a:r>
              <a:rPr lang="en-IN" b="0" i="0" u="none" strike="noStrike" baseline="0" dirty="0">
                <a:latin typeface="ArialMT"/>
              </a:rPr>
              <a:t>Rajasthan Royals, Chennai Super Kings, Sunrisers Hyderabad and Mumbai Indians.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Mumbai Indians have won five titles. Chennai Super Kings have won four titles and Kolkata Knight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Riders have won two titles, Sunrisers Hyderabad, Gujarat Titans and Rajasthan Royals, apart from</a:t>
            </a:r>
          </a:p>
          <a:p>
            <a:pPr algn="l"/>
            <a:r>
              <a:rPr lang="en-US" b="0" i="0" u="none" strike="noStrike" baseline="0" dirty="0">
                <a:latin typeface="ArialMT"/>
              </a:rPr>
              <a:t>former team Deccan Chargers, are the other teams to have won the tournament title.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21E3F-67F1-3A7A-2D93-2D6B4AEDCED7}"/>
              </a:ext>
            </a:extLst>
          </p:cNvPr>
          <p:cNvSpPr txBox="1"/>
          <p:nvPr/>
        </p:nvSpPr>
        <p:spPr>
          <a:xfrm>
            <a:off x="367229" y="3641560"/>
            <a:ext cx="111600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1" u="none" strike="noStrike" baseline="0" dirty="0">
                <a:highlight>
                  <a:srgbClr val="C0C0C0"/>
                </a:highlight>
                <a:latin typeface="ArialMT"/>
              </a:rPr>
              <a:t>In a coming season a new team is being added to the Indian Premier League (IPL) and a mega</a:t>
            </a:r>
          </a:p>
          <a:p>
            <a:pPr algn="l"/>
            <a:r>
              <a:rPr lang="en-US" sz="1800" b="1" i="1" u="none" strike="noStrike" baseline="0" dirty="0">
                <a:highlight>
                  <a:srgbClr val="C0C0C0"/>
                </a:highlight>
                <a:latin typeface="ArialMT"/>
              </a:rPr>
              <a:t>auction is being held to build the team's squad, there are a few factors that the team's management</a:t>
            </a:r>
          </a:p>
          <a:p>
            <a:pPr algn="l"/>
            <a:r>
              <a:rPr lang="en-US" sz="1800" b="1" i="1" u="none" strike="noStrike" baseline="0" dirty="0">
                <a:highlight>
                  <a:srgbClr val="C0C0C0"/>
                </a:highlight>
                <a:latin typeface="ArialMT"/>
              </a:rPr>
              <a:t>and auction strategy would likely consider:</a:t>
            </a:r>
          </a:p>
          <a:p>
            <a:pPr algn="l"/>
            <a:r>
              <a:rPr lang="en-US" sz="1800" b="1" i="0" u="none" strike="noStrike" baseline="0" dirty="0">
                <a:latin typeface="ArialMT"/>
              </a:rPr>
              <a:t>1. Budget: </a:t>
            </a:r>
            <a:r>
              <a:rPr lang="en-US" sz="1800" b="0" i="0" u="none" strike="noStrike" baseline="0" dirty="0">
                <a:latin typeface="ArialMT"/>
              </a:rPr>
              <a:t>The team would need to allocate a budget for the auction and decide how much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money to spend on each player.</a:t>
            </a:r>
          </a:p>
          <a:p>
            <a:pPr algn="l"/>
            <a:r>
              <a:rPr lang="en-US" sz="1800" b="1" i="0" u="none" strike="noStrike" baseline="0" dirty="0">
                <a:latin typeface="ArialMT"/>
              </a:rPr>
              <a:t>2. Team needs: </a:t>
            </a:r>
            <a:r>
              <a:rPr lang="en-US" sz="1800" b="0" i="0" u="none" strike="noStrike" baseline="0" dirty="0">
                <a:latin typeface="ArialMT"/>
              </a:rPr>
              <a:t>The team would need to identify the positions and types of players they need to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fill out their squad and target those players in the auction.</a:t>
            </a:r>
          </a:p>
          <a:p>
            <a:pPr algn="l"/>
            <a:r>
              <a:rPr lang="en-US" sz="1800" b="1" i="0" u="none" strike="noStrike" baseline="0" dirty="0">
                <a:latin typeface="ArialMT"/>
              </a:rPr>
              <a:t>3. Player availability: </a:t>
            </a:r>
            <a:r>
              <a:rPr lang="en-US" sz="1800" b="0" i="0" u="none" strike="noStrike" baseline="0" dirty="0">
                <a:latin typeface="ArialMT"/>
              </a:rPr>
              <a:t>The team would need to assess the availability of players, including their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current contracts with other teams and their international commitments.</a:t>
            </a:r>
          </a:p>
          <a:p>
            <a:pPr algn="l"/>
            <a:r>
              <a:rPr lang="en-US" sz="1800" b="1" i="0" u="none" strike="noStrike" baseline="0" dirty="0">
                <a:latin typeface="ArialMT"/>
              </a:rPr>
              <a:t>4. Player form: </a:t>
            </a:r>
            <a:r>
              <a:rPr lang="en-US" sz="1800" b="0" i="0" u="none" strike="noStrike" baseline="0" dirty="0">
                <a:latin typeface="ArialMT"/>
              </a:rPr>
              <a:t>The team would need to consider the recent form and performances of the</a:t>
            </a:r>
          </a:p>
          <a:p>
            <a:pPr algn="l"/>
            <a:r>
              <a:rPr lang="en-IN" sz="1800" b="0" i="0" u="none" strike="noStrike" baseline="0" dirty="0">
                <a:latin typeface="ArialMT"/>
              </a:rPr>
              <a:t>players they are targeting.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97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E5986F-26D5-F654-65CA-2360B4D5118A}"/>
              </a:ext>
            </a:extLst>
          </p:cNvPr>
          <p:cNvSpPr txBox="1"/>
          <p:nvPr/>
        </p:nvSpPr>
        <p:spPr>
          <a:xfrm>
            <a:off x="228601" y="261257"/>
            <a:ext cx="837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CREATE IPL_BALL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F9DBA-F199-9EFD-7156-118D48AA0222}"/>
              </a:ext>
            </a:extLst>
          </p:cNvPr>
          <p:cNvSpPr txBox="1"/>
          <p:nvPr/>
        </p:nvSpPr>
        <p:spPr>
          <a:xfrm>
            <a:off x="228601" y="1251856"/>
            <a:ext cx="4920343" cy="5078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Create table </a:t>
            </a:r>
            <a:r>
              <a:rPr lang="en-IN" dirty="0" err="1"/>
              <a:t>IPL_Ball</a:t>
            </a:r>
            <a:r>
              <a:rPr lang="en-IN" dirty="0"/>
              <a:t> (</a:t>
            </a:r>
          </a:p>
          <a:p>
            <a:r>
              <a:rPr lang="en-IN" dirty="0"/>
              <a:t>id int ,</a:t>
            </a:r>
          </a:p>
          <a:p>
            <a:r>
              <a:rPr lang="en-IN" dirty="0"/>
              <a:t>inning int,</a:t>
            </a:r>
          </a:p>
          <a:p>
            <a:r>
              <a:rPr lang="en-IN" dirty="0"/>
              <a:t>over int,</a:t>
            </a:r>
          </a:p>
          <a:p>
            <a:r>
              <a:rPr lang="en-IN" dirty="0"/>
              <a:t>ball int,</a:t>
            </a:r>
          </a:p>
          <a:p>
            <a:r>
              <a:rPr lang="en-IN" dirty="0"/>
              <a:t>batsman varchar,</a:t>
            </a:r>
          </a:p>
          <a:p>
            <a:r>
              <a:rPr lang="en-IN" dirty="0" err="1"/>
              <a:t>non_striker</a:t>
            </a:r>
            <a:r>
              <a:rPr lang="en-IN" dirty="0"/>
              <a:t> varchar,</a:t>
            </a:r>
          </a:p>
          <a:p>
            <a:r>
              <a:rPr lang="en-IN" dirty="0"/>
              <a:t>bowler varchar,</a:t>
            </a:r>
          </a:p>
          <a:p>
            <a:r>
              <a:rPr lang="en-IN" dirty="0" err="1"/>
              <a:t>batsman_runs</a:t>
            </a:r>
            <a:r>
              <a:rPr lang="en-IN" dirty="0"/>
              <a:t> int,</a:t>
            </a:r>
          </a:p>
          <a:p>
            <a:r>
              <a:rPr lang="en-IN" dirty="0" err="1"/>
              <a:t>extra_runs</a:t>
            </a:r>
            <a:r>
              <a:rPr lang="en-IN" dirty="0"/>
              <a:t> int,</a:t>
            </a:r>
          </a:p>
          <a:p>
            <a:r>
              <a:rPr lang="en-IN" dirty="0" err="1"/>
              <a:t>total_runs</a:t>
            </a:r>
            <a:r>
              <a:rPr lang="en-IN" dirty="0"/>
              <a:t> int,</a:t>
            </a:r>
          </a:p>
          <a:p>
            <a:r>
              <a:rPr lang="en-IN" dirty="0" err="1"/>
              <a:t>is_wicket</a:t>
            </a:r>
            <a:r>
              <a:rPr lang="en-IN" dirty="0"/>
              <a:t> int,</a:t>
            </a:r>
          </a:p>
          <a:p>
            <a:r>
              <a:rPr lang="en-IN" dirty="0" err="1"/>
              <a:t>dismissal_kind</a:t>
            </a:r>
            <a:r>
              <a:rPr lang="en-IN" dirty="0"/>
              <a:t> varchar,</a:t>
            </a:r>
          </a:p>
          <a:p>
            <a:r>
              <a:rPr lang="en-IN" dirty="0" err="1"/>
              <a:t>player_dismissed</a:t>
            </a:r>
            <a:r>
              <a:rPr lang="en-IN" dirty="0"/>
              <a:t> varchar,</a:t>
            </a:r>
          </a:p>
          <a:p>
            <a:r>
              <a:rPr lang="en-IN" dirty="0"/>
              <a:t>fielder varchar,</a:t>
            </a:r>
          </a:p>
          <a:p>
            <a:r>
              <a:rPr lang="en-IN" dirty="0" err="1"/>
              <a:t>extras_type</a:t>
            </a:r>
            <a:r>
              <a:rPr lang="en-IN" dirty="0"/>
              <a:t> varchar,</a:t>
            </a:r>
          </a:p>
          <a:p>
            <a:r>
              <a:rPr lang="en-IN" dirty="0" err="1"/>
              <a:t>batting_team</a:t>
            </a:r>
            <a:r>
              <a:rPr lang="en-IN" dirty="0"/>
              <a:t> varchar,</a:t>
            </a:r>
          </a:p>
          <a:p>
            <a:r>
              <a:rPr lang="en-IN" dirty="0" err="1"/>
              <a:t>bowling_team</a:t>
            </a:r>
            <a:r>
              <a:rPr lang="en-IN" dirty="0"/>
              <a:t> varchar);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B81F0-B016-F02D-9E4C-E0BB5A3E2AB5}"/>
              </a:ext>
            </a:extLst>
          </p:cNvPr>
          <p:cNvSpPr txBox="1"/>
          <p:nvPr/>
        </p:nvSpPr>
        <p:spPr>
          <a:xfrm>
            <a:off x="6934201" y="338201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CREATE IPL_MATCHES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05283-DE77-2395-F473-70922A3E8064}"/>
              </a:ext>
            </a:extLst>
          </p:cNvPr>
          <p:cNvSpPr txBox="1"/>
          <p:nvPr/>
        </p:nvSpPr>
        <p:spPr>
          <a:xfrm>
            <a:off x="7242673" y="1251855"/>
            <a:ext cx="4170801" cy="5078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Create table </a:t>
            </a:r>
            <a:r>
              <a:rPr lang="en-IN" dirty="0" err="1"/>
              <a:t>IPL_matches</a:t>
            </a:r>
            <a:r>
              <a:rPr lang="en-IN" dirty="0"/>
              <a:t> (</a:t>
            </a:r>
          </a:p>
          <a:p>
            <a:r>
              <a:rPr lang="en-IN" dirty="0"/>
              <a:t>id int primary key,</a:t>
            </a:r>
          </a:p>
          <a:p>
            <a:r>
              <a:rPr lang="en-IN" dirty="0"/>
              <a:t>city varchar,</a:t>
            </a:r>
          </a:p>
          <a:p>
            <a:r>
              <a:rPr lang="en-IN" dirty="0"/>
              <a:t>date </a:t>
            </a:r>
            <a:r>
              <a:rPr lang="en-IN" dirty="0" err="1"/>
              <a:t>date</a:t>
            </a:r>
            <a:r>
              <a:rPr lang="en-IN" dirty="0"/>
              <a:t>,</a:t>
            </a:r>
          </a:p>
          <a:p>
            <a:r>
              <a:rPr lang="en-IN" dirty="0" err="1"/>
              <a:t>player_of_match</a:t>
            </a:r>
            <a:r>
              <a:rPr lang="en-IN" dirty="0"/>
              <a:t> varchar,</a:t>
            </a:r>
          </a:p>
          <a:p>
            <a:r>
              <a:rPr lang="en-IN" dirty="0"/>
              <a:t>venue varchar,</a:t>
            </a:r>
          </a:p>
          <a:p>
            <a:r>
              <a:rPr lang="en-IN" dirty="0" err="1"/>
              <a:t>neutral_venue</a:t>
            </a:r>
            <a:r>
              <a:rPr lang="en-IN" dirty="0"/>
              <a:t> int,</a:t>
            </a:r>
          </a:p>
          <a:p>
            <a:r>
              <a:rPr lang="en-IN" dirty="0"/>
              <a:t>team1 varchar,</a:t>
            </a:r>
          </a:p>
          <a:p>
            <a:r>
              <a:rPr lang="en-IN" dirty="0"/>
              <a:t>team2 varchar,</a:t>
            </a:r>
          </a:p>
          <a:p>
            <a:r>
              <a:rPr lang="en-IN" dirty="0" err="1"/>
              <a:t>toss_winner</a:t>
            </a:r>
            <a:r>
              <a:rPr lang="en-IN" dirty="0"/>
              <a:t> varchar,</a:t>
            </a:r>
          </a:p>
          <a:p>
            <a:r>
              <a:rPr lang="en-IN" dirty="0" err="1"/>
              <a:t>toss_decision</a:t>
            </a:r>
            <a:r>
              <a:rPr lang="en-IN" dirty="0"/>
              <a:t> varchar,</a:t>
            </a:r>
          </a:p>
          <a:p>
            <a:r>
              <a:rPr lang="en-IN" dirty="0"/>
              <a:t>winner varchar,</a:t>
            </a:r>
          </a:p>
          <a:p>
            <a:r>
              <a:rPr lang="en-IN" dirty="0"/>
              <a:t>result varchar,</a:t>
            </a:r>
          </a:p>
          <a:p>
            <a:r>
              <a:rPr lang="en-IN" dirty="0" err="1"/>
              <a:t>result_margin</a:t>
            </a:r>
            <a:r>
              <a:rPr lang="en-IN" dirty="0"/>
              <a:t> int,</a:t>
            </a:r>
          </a:p>
          <a:p>
            <a:r>
              <a:rPr lang="en-IN" dirty="0"/>
              <a:t>eliminator varchar,</a:t>
            </a:r>
          </a:p>
          <a:p>
            <a:r>
              <a:rPr lang="en-IN" dirty="0"/>
              <a:t>method varchar,</a:t>
            </a:r>
          </a:p>
          <a:p>
            <a:r>
              <a:rPr lang="en-IN" dirty="0"/>
              <a:t>umpire1 varchar,</a:t>
            </a:r>
          </a:p>
          <a:p>
            <a:r>
              <a:rPr lang="en-IN" dirty="0"/>
              <a:t>umpire2 varchar);</a:t>
            </a:r>
          </a:p>
        </p:txBody>
      </p:sp>
    </p:spTree>
    <p:extLst>
      <p:ext uri="{BB962C8B-B14F-4D97-AF65-F5344CB8AC3E}">
        <p14:creationId xmlns:p14="http://schemas.microsoft.com/office/powerpoint/2010/main" val="31630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2A03F-BDDE-19EE-FB67-0A79871A6FCF}"/>
              </a:ext>
            </a:extLst>
          </p:cNvPr>
          <p:cNvSpPr txBox="1"/>
          <p:nvPr/>
        </p:nvSpPr>
        <p:spPr>
          <a:xfrm>
            <a:off x="740229" y="642257"/>
            <a:ext cx="1008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COPY DATA from </a:t>
            </a:r>
            <a:r>
              <a:rPr lang="en-IN" sz="2800" b="1" dirty="0" err="1"/>
              <a:t>IPL_Ball</a:t>
            </a:r>
            <a:r>
              <a:rPr lang="en-IN" sz="2800" b="1" dirty="0"/>
              <a:t>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317CF-DA95-03FB-6DE7-C08D18F9BB12}"/>
              </a:ext>
            </a:extLst>
          </p:cNvPr>
          <p:cNvSpPr txBox="1"/>
          <p:nvPr/>
        </p:nvSpPr>
        <p:spPr>
          <a:xfrm>
            <a:off x="156335" y="1345716"/>
            <a:ext cx="11615057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copy </a:t>
            </a:r>
            <a:r>
              <a:rPr lang="en-US" sz="2000" dirty="0" err="1"/>
              <a:t>IPL_Ball</a:t>
            </a:r>
            <a:r>
              <a:rPr lang="en-US" sz="2000" dirty="0"/>
              <a:t> from 'C:\Program Files\PostgreSQL\16\data\</a:t>
            </a:r>
            <a:r>
              <a:rPr lang="en-US" sz="2000" dirty="0" err="1"/>
              <a:t>IPL_Dataset</a:t>
            </a:r>
            <a:r>
              <a:rPr lang="en-US" sz="2000" dirty="0"/>
              <a:t>\IPL_Ball.csv' csv header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41635-2E0E-CF24-30B9-40162732E5B2}"/>
              </a:ext>
            </a:extLst>
          </p:cNvPr>
          <p:cNvSpPr txBox="1"/>
          <p:nvPr/>
        </p:nvSpPr>
        <p:spPr>
          <a:xfrm>
            <a:off x="740229" y="2525486"/>
            <a:ext cx="1021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COPY DATA from </a:t>
            </a:r>
            <a:r>
              <a:rPr lang="en-IN" sz="2800" b="1" dirty="0" err="1"/>
              <a:t>IPL_matches</a:t>
            </a:r>
            <a:r>
              <a:rPr lang="en-IN" sz="2800" b="1" dirty="0"/>
              <a:t>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23675-044D-ED66-6AA2-7503113E0848}"/>
              </a:ext>
            </a:extLst>
          </p:cNvPr>
          <p:cNvSpPr txBox="1"/>
          <p:nvPr/>
        </p:nvSpPr>
        <p:spPr>
          <a:xfrm>
            <a:off x="156335" y="3517135"/>
            <a:ext cx="11027229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copy </a:t>
            </a:r>
            <a:r>
              <a:rPr lang="en-IN" dirty="0" err="1"/>
              <a:t>IPL_matches</a:t>
            </a:r>
            <a:r>
              <a:rPr lang="en-IN" dirty="0"/>
              <a:t> from 'C:\Program Files\PostgreSQL\16\data\</a:t>
            </a:r>
            <a:r>
              <a:rPr lang="en-IN" dirty="0" err="1"/>
              <a:t>IPL_</a:t>
            </a:r>
            <a:r>
              <a:rPr lang="en-IN" sz="2000" dirty="0" err="1"/>
              <a:t>Dataset</a:t>
            </a:r>
            <a:r>
              <a:rPr lang="en-IN" dirty="0"/>
              <a:t>\IPL_matches.csv' csv header;</a:t>
            </a:r>
          </a:p>
        </p:txBody>
      </p:sp>
    </p:spTree>
    <p:extLst>
      <p:ext uri="{BB962C8B-B14F-4D97-AF65-F5344CB8AC3E}">
        <p14:creationId xmlns:p14="http://schemas.microsoft.com/office/powerpoint/2010/main" val="417194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0AF816-2840-5AAE-9F58-85D0E7D5EDA6}"/>
              </a:ext>
            </a:extLst>
          </p:cNvPr>
          <p:cNvSpPr txBox="1"/>
          <p:nvPr/>
        </p:nvSpPr>
        <p:spPr>
          <a:xfrm>
            <a:off x="76200" y="185057"/>
            <a:ext cx="1079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  <a:latin typeface="Arial-BoldMT"/>
              </a:rPr>
              <a:t>List of 10 P</a:t>
            </a:r>
            <a:r>
              <a:rPr lang="en-US" sz="2000" b="1" i="0" u="none" strike="noStrike" baseline="0" dirty="0">
                <a:highlight>
                  <a:srgbClr val="FFFF00"/>
                </a:highlight>
                <a:latin typeface="Arial-BoldMT"/>
              </a:rPr>
              <a:t>layers with high S.R(Strike Rate) who have faced at least 500 balls.</a:t>
            </a:r>
            <a:endParaRPr lang="en-IN" sz="2000" dirty="0">
              <a:highlight>
                <a:srgbClr val="FFFF00"/>
              </a:highligh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6A2B9E0-C2F3-B2D7-A451-BD151BF51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16499"/>
              </p:ext>
            </p:extLst>
          </p:nvPr>
        </p:nvGraphicFramePr>
        <p:xfrm>
          <a:off x="76200" y="990600"/>
          <a:ext cx="4158343" cy="5682341"/>
        </p:xfrm>
        <a:graphic>
          <a:graphicData uri="http://schemas.openxmlformats.org/drawingml/2006/table">
            <a:tbl>
              <a:tblPr/>
              <a:tblGrid>
                <a:gridCol w="1622768">
                  <a:extLst>
                    <a:ext uri="{9D8B030D-6E8A-4147-A177-3AD203B41FA5}">
                      <a16:colId xmlns:a16="http://schemas.microsoft.com/office/drawing/2014/main" val="1874741012"/>
                    </a:ext>
                  </a:extLst>
                </a:gridCol>
                <a:gridCol w="2535575">
                  <a:extLst>
                    <a:ext uri="{9D8B030D-6E8A-4147-A177-3AD203B41FA5}">
                      <a16:colId xmlns:a16="http://schemas.microsoft.com/office/drawing/2014/main" val="221135142"/>
                    </a:ext>
                  </a:extLst>
                </a:gridCol>
              </a:tblGrid>
              <a:tr h="488435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batsman_strike_rate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86368769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+mj-lt"/>
                        <a:buNone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00377106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Narine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+mj-lt"/>
                        <a:buNone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70611898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+mj-lt"/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1803811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 Sehwag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+mj-lt"/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155.44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01839720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GJ Maxwell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+mj-lt"/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154.6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07892425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 Pant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+mj-lt"/>
                        <a:buNone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151.97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54122965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+mj-lt"/>
                        <a:buNone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151.91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52806642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+mj-lt"/>
                        <a:buNone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73584890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 Pollard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+mj-lt"/>
                        <a:buNone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149.88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69383418"/>
                  </a:ext>
                </a:extLst>
              </a:tr>
              <a:tr h="32847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JC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Buttler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r" fontAlgn="b">
                        <a:buFont typeface="+mj-lt"/>
                        <a:buNone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149.56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3037118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A594CAC-D081-2580-2813-54A9DB5DDC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258685"/>
              </p:ext>
            </p:extLst>
          </p:nvPr>
        </p:nvGraphicFramePr>
        <p:xfrm>
          <a:off x="5083628" y="3331581"/>
          <a:ext cx="5519057" cy="3439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D6647E1-958A-F038-BAB0-5D8CEFA0A129}"/>
              </a:ext>
            </a:extLst>
          </p:cNvPr>
          <p:cNvSpPr txBox="1"/>
          <p:nvPr/>
        </p:nvSpPr>
        <p:spPr>
          <a:xfrm>
            <a:off x="4441372" y="1023257"/>
            <a:ext cx="7750628" cy="23083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select batsman,</a:t>
            </a:r>
          </a:p>
          <a:p>
            <a:r>
              <a:rPr lang="en-US" i="1" dirty="0"/>
              <a:t>round(sum(</a:t>
            </a:r>
            <a:r>
              <a:rPr lang="en-US" i="1" dirty="0" err="1"/>
              <a:t>batsman_runs</a:t>
            </a:r>
            <a:r>
              <a:rPr lang="en-US" i="1" dirty="0"/>
              <a:t>)*1.0/count(ball)*100,2) as </a:t>
            </a:r>
            <a:r>
              <a:rPr lang="en-US" i="1" dirty="0" err="1"/>
              <a:t>batsman_strike_rate</a:t>
            </a:r>
            <a:endParaRPr lang="en-US" i="1" dirty="0"/>
          </a:p>
          <a:p>
            <a:r>
              <a:rPr lang="en-US" i="1" dirty="0"/>
              <a:t>from </a:t>
            </a:r>
            <a:r>
              <a:rPr lang="en-US" i="1" dirty="0" err="1"/>
              <a:t>ipl_ball</a:t>
            </a:r>
            <a:endParaRPr lang="en-US" i="1" dirty="0"/>
          </a:p>
          <a:p>
            <a:r>
              <a:rPr lang="en-US" i="1" dirty="0"/>
              <a:t>where </a:t>
            </a:r>
            <a:r>
              <a:rPr lang="en-US" i="1" dirty="0" err="1"/>
              <a:t>extras_type</a:t>
            </a:r>
            <a:r>
              <a:rPr lang="en-US" i="1" dirty="0"/>
              <a:t> not in ('</a:t>
            </a:r>
            <a:r>
              <a:rPr lang="en-US" i="1" dirty="0" err="1"/>
              <a:t>wides</a:t>
            </a:r>
            <a:r>
              <a:rPr lang="en-US" i="1" dirty="0"/>
              <a:t>’)</a:t>
            </a:r>
          </a:p>
          <a:p>
            <a:r>
              <a:rPr lang="en-US" i="1" dirty="0"/>
              <a:t>group by batsman</a:t>
            </a:r>
          </a:p>
          <a:p>
            <a:r>
              <a:rPr lang="en-US" i="1" dirty="0"/>
              <a:t>having count(ball)&gt;500</a:t>
            </a:r>
          </a:p>
          <a:p>
            <a:r>
              <a:rPr lang="en-US" i="1" dirty="0"/>
              <a:t>order by </a:t>
            </a:r>
            <a:r>
              <a:rPr lang="en-US" i="1" dirty="0" err="1"/>
              <a:t>batsman_strike_rate</a:t>
            </a:r>
            <a:r>
              <a:rPr lang="en-US" i="1" dirty="0"/>
              <a:t> desc</a:t>
            </a:r>
          </a:p>
          <a:p>
            <a:r>
              <a:rPr lang="en-US" i="1" dirty="0"/>
              <a:t>limit 10;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98181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A08BF-7554-0252-6B67-E6C41E983AAD}"/>
              </a:ext>
            </a:extLst>
          </p:cNvPr>
          <p:cNvSpPr txBox="1"/>
          <p:nvPr/>
        </p:nvSpPr>
        <p:spPr>
          <a:xfrm>
            <a:off x="729343" y="326570"/>
            <a:ext cx="114626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strike="noStrike" baseline="0" dirty="0">
                <a:highlight>
                  <a:srgbClr val="FFFF00"/>
                </a:highlight>
                <a:latin typeface="Arial-BoldMT"/>
              </a:rPr>
              <a:t>List of 10 players with good Average who have played more than 2 </a:t>
            </a:r>
            <a:r>
              <a:rPr lang="en-US" sz="2000" b="1" i="0" u="none" strike="noStrike" baseline="0" dirty="0" err="1">
                <a:highlight>
                  <a:srgbClr val="FFFF00"/>
                </a:highlight>
                <a:latin typeface="Arial-BoldMT"/>
              </a:rPr>
              <a:t>ipl</a:t>
            </a:r>
            <a:r>
              <a:rPr lang="en-US" sz="2000" b="1" i="0" u="none" strike="noStrike" baseline="0" dirty="0">
                <a:highlight>
                  <a:srgbClr val="FFFF00"/>
                </a:highlight>
                <a:latin typeface="Arial-BoldMT"/>
              </a:rPr>
              <a:t> seasons</a:t>
            </a:r>
          </a:p>
          <a:p>
            <a:pPr algn="l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2482C-F5B9-479C-8FCC-9F44B7DC434D}"/>
              </a:ext>
            </a:extLst>
          </p:cNvPr>
          <p:cNvSpPr txBox="1"/>
          <p:nvPr/>
        </p:nvSpPr>
        <p:spPr>
          <a:xfrm>
            <a:off x="6096000" y="1153886"/>
            <a:ext cx="5823857" cy="23083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batsman,</a:t>
            </a:r>
          </a:p>
          <a:p>
            <a:r>
              <a:rPr lang="en-US" dirty="0"/>
              <a:t>sum(</a:t>
            </a:r>
            <a:r>
              <a:rPr lang="en-US" dirty="0" err="1"/>
              <a:t>batsman_runs</a:t>
            </a:r>
            <a:r>
              <a:rPr lang="en-US" dirty="0"/>
              <a:t>) as runs,</a:t>
            </a:r>
          </a:p>
          <a:p>
            <a:r>
              <a:rPr lang="en-US" dirty="0"/>
              <a:t>round(sum(</a:t>
            </a:r>
            <a:r>
              <a:rPr lang="en-US" dirty="0" err="1"/>
              <a:t>batsman_runs</a:t>
            </a:r>
            <a:r>
              <a:rPr lang="en-US" dirty="0"/>
              <a:t>)*1.0/sum(</a:t>
            </a:r>
            <a:r>
              <a:rPr lang="en-US" dirty="0" err="1"/>
              <a:t>is_wicket</a:t>
            </a:r>
            <a:r>
              <a:rPr lang="en-US" dirty="0"/>
              <a:t>),2) as average</a:t>
            </a:r>
          </a:p>
          <a:p>
            <a:r>
              <a:rPr lang="en-US" dirty="0"/>
              <a:t>from </a:t>
            </a:r>
            <a:r>
              <a:rPr lang="en-US" dirty="0" err="1"/>
              <a:t>ipl_ball</a:t>
            </a:r>
            <a:endParaRPr lang="en-US" dirty="0"/>
          </a:p>
          <a:p>
            <a:r>
              <a:rPr lang="en-US" dirty="0"/>
              <a:t>group by batsman</a:t>
            </a:r>
          </a:p>
          <a:p>
            <a:r>
              <a:rPr lang="en-US" dirty="0"/>
              <a:t>having sum(</a:t>
            </a:r>
            <a:r>
              <a:rPr lang="en-US" dirty="0" err="1"/>
              <a:t>is_wicket</a:t>
            </a:r>
            <a:r>
              <a:rPr lang="en-US" dirty="0"/>
              <a:t>)&gt;0 and count(distinct id)&gt;28</a:t>
            </a:r>
          </a:p>
          <a:p>
            <a:r>
              <a:rPr lang="en-US" dirty="0"/>
              <a:t>order by average desc</a:t>
            </a:r>
          </a:p>
          <a:p>
            <a:r>
              <a:rPr lang="en-US" dirty="0"/>
              <a:t>limit 10;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E150E8-528A-BDB8-ABFA-FE5630905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35009"/>
              </p:ext>
            </p:extLst>
          </p:nvPr>
        </p:nvGraphicFramePr>
        <p:xfrm>
          <a:off x="0" y="838200"/>
          <a:ext cx="5649687" cy="5784310"/>
        </p:xfrm>
        <a:graphic>
          <a:graphicData uri="http://schemas.openxmlformats.org/drawingml/2006/table">
            <a:tbl>
              <a:tblPr/>
              <a:tblGrid>
                <a:gridCol w="1883229">
                  <a:extLst>
                    <a:ext uri="{9D8B030D-6E8A-4147-A177-3AD203B41FA5}">
                      <a16:colId xmlns:a16="http://schemas.microsoft.com/office/drawing/2014/main" val="4098688573"/>
                    </a:ext>
                  </a:extLst>
                </a:gridCol>
                <a:gridCol w="1883229">
                  <a:extLst>
                    <a:ext uri="{9D8B030D-6E8A-4147-A177-3AD203B41FA5}">
                      <a16:colId xmlns:a16="http://schemas.microsoft.com/office/drawing/2014/main" val="3055770680"/>
                    </a:ext>
                  </a:extLst>
                </a:gridCol>
                <a:gridCol w="1883229">
                  <a:extLst>
                    <a:ext uri="{9D8B030D-6E8A-4147-A177-3AD203B41FA5}">
                      <a16:colId xmlns:a16="http://schemas.microsoft.com/office/drawing/2014/main" val="3061091703"/>
                    </a:ext>
                  </a:extLst>
                </a:gridCol>
              </a:tblGrid>
              <a:tr h="3463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50263480"/>
                  </a:ext>
                </a:extLst>
              </a:tr>
              <a:tr h="3463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 Rahul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42.69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85462729"/>
                  </a:ext>
                </a:extLst>
              </a:tr>
              <a:tr h="6203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42.54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32011730"/>
                  </a:ext>
                </a:extLst>
              </a:tr>
              <a:tr h="6203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 Warner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76036644"/>
                  </a:ext>
                </a:extLst>
              </a:tr>
              <a:tr h="3463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 Duminy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17681261"/>
                  </a:ext>
                </a:extLst>
              </a:tr>
              <a:tr h="3463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47668982"/>
                  </a:ext>
                </a:extLst>
              </a:tr>
              <a:tr h="6203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 Hayden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2400703"/>
                  </a:ext>
                </a:extLst>
              </a:tr>
              <a:tr h="6203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LMP Simmons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39.96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35801663"/>
                  </a:ext>
                </a:extLst>
              </a:tr>
              <a:tr h="9248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 Williamson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21429291"/>
                  </a:ext>
                </a:extLst>
              </a:tr>
              <a:tr h="3463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Marsh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91114629"/>
                  </a:ext>
                </a:extLst>
              </a:tr>
              <a:tr h="6203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MEK Hussey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111420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9AF55CC-78FE-171F-8F30-29F69D0281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112193"/>
              </p:ext>
            </p:extLst>
          </p:nvPr>
        </p:nvGraphicFramePr>
        <p:xfrm>
          <a:off x="6008913" y="3769165"/>
          <a:ext cx="5910943" cy="2892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638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AF22CE-5964-7885-8252-5498881FF5ED}"/>
              </a:ext>
            </a:extLst>
          </p:cNvPr>
          <p:cNvSpPr txBox="1"/>
          <p:nvPr/>
        </p:nvSpPr>
        <p:spPr>
          <a:xfrm>
            <a:off x="250371" y="326571"/>
            <a:ext cx="117456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highlight>
                  <a:srgbClr val="FFFF00"/>
                </a:highlight>
                <a:latin typeface="Arial-BoldMT"/>
              </a:rPr>
              <a:t>List of 10 </a:t>
            </a:r>
            <a:r>
              <a:rPr lang="en-US" sz="2000" b="1" i="0" u="none" strike="noStrike" baseline="0" dirty="0">
                <a:highlight>
                  <a:srgbClr val="FFFF00"/>
                </a:highlight>
                <a:latin typeface="Arial-BoldMT"/>
              </a:rPr>
              <a:t>Hard-hitting</a:t>
            </a:r>
            <a:r>
              <a:rPr lang="en-US" sz="1800" b="1" i="0" u="none" strike="noStrike" baseline="0" dirty="0">
                <a:highlight>
                  <a:srgbClr val="FFFF00"/>
                </a:highlight>
                <a:latin typeface="Arial-BoldMT"/>
              </a:rPr>
              <a:t> players who have scored most runs in boundaries and have played more the 2 </a:t>
            </a:r>
            <a:r>
              <a:rPr lang="en-US" sz="1800" b="1" i="0" u="none" strike="noStrike" baseline="0" dirty="0" err="1">
                <a:highlight>
                  <a:srgbClr val="FFFF00"/>
                </a:highlight>
                <a:latin typeface="Arial-BoldMT"/>
              </a:rPr>
              <a:t>ipl</a:t>
            </a:r>
            <a:r>
              <a:rPr lang="en-US" sz="1800" b="1" i="0" u="none" strike="noStrike" baseline="0" dirty="0">
                <a:highlight>
                  <a:srgbClr val="FFFF00"/>
                </a:highlight>
                <a:latin typeface="Arial-BoldMT"/>
              </a:rPr>
              <a:t> season.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B8F30-C334-DBD8-6683-7BB10A846D53}"/>
              </a:ext>
            </a:extLst>
          </p:cNvPr>
          <p:cNvSpPr txBox="1"/>
          <p:nvPr/>
        </p:nvSpPr>
        <p:spPr>
          <a:xfrm>
            <a:off x="7511143" y="1306286"/>
            <a:ext cx="4288971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batsman,</a:t>
            </a:r>
          </a:p>
          <a:p>
            <a:r>
              <a:rPr lang="en-US" dirty="0"/>
              <a:t>round(sum(case when </a:t>
            </a:r>
            <a:r>
              <a:rPr lang="en-US" dirty="0" err="1"/>
              <a:t>batsman_runs</a:t>
            </a:r>
            <a:r>
              <a:rPr lang="en-US" dirty="0"/>
              <a:t> in (4,6) then </a:t>
            </a:r>
            <a:r>
              <a:rPr lang="en-US" dirty="0" err="1"/>
              <a:t>batsman_runs</a:t>
            </a:r>
            <a:r>
              <a:rPr lang="en-US" dirty="0"/>
              <a:t> </a:t>
            </a:r>
          </a:p>
          <a:p>
            <a:r>
              <a:rPr lang="en-US" dirty="0"/>
              <a:t>		  else 0 end)*1.0/</a:t>
            </a:r>
          </a:p>
          <a:p>
            <a:r>
              <a:rPr lang="en-US" dirty="0"/>
              <a:t>	      sum(</a:t>
            </a:r>
            <a:r>
              <a:rPr lang="en-US" dirty="0" err="1"/>
              <a:t>batsman_runs</a:t>
            </a:r>
            <a:r>
              <a:rPr lang="en-US" dirty="0"/>
              <a:t>)*100,2)as </a:t>
            </a:r>
            <a:r>
              <a:rPr lang="en-US" dirty="0" err="1"/>
              <a:t>boundary_percentage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ipl_ball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extras_type</a:t>
            </a:r>
            <a:r>
              <a:rPr lang="en-US" dirty="0"/>
              <a:t> not in ('</a:t>
            </a:r>
            <a:r>
              <a:rPr lang="en-US" dirty="0" err="1"/>
              <a:t>wides</a:t>
            </a:r>
            <a:r>
              <a:rPr lang="en-US" dirty="0"/>
              <a:t>')</a:t>
            </a:r>
          </a:p>
          <a:p>
            <a:r>
              <a:rPr lang="en-US" dirty="0"/>
              <a:t>group by batsman</a:t>
            </a:r>
          </a:p>
          <a:p>
            <a:r>
              <a:rPr lang="en-US" dirty="0"/>
              <a:t>having count(distinct id)&gt;28</a:t>
            </a:r>
          </a:p>
          <a:p>
            <a:r>
              <a:rPr lang="en-US" dirty="0"/>
              <a:t>order by </a:t>
            </a:r>
            <a:r>
              <a:rPr lang="en-US" dirty="0" err="1"/>
              <a:t>boundary_percentage</a:t>
            </a:r>
            <a:r>
              <a:rPr lang="en-US" dirty="0"/>
              <a:t> desc</a:t>
            </a:r>
          </a:p>
          <a:p>
            <a:r>
              <a:rPr lang="en-US" dirty="0"/>
              <a:t>limit 10;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C5BA74-203C-C4DB-FB3F-26DA6B0B6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40765"/>
              </p:ext>
            </p:extLst>
          </p:nvPr>
        </p:nvGraphicFramePr>
        <p:xfrm>
          <a:off x="478971" y="1197429"/>
          <a:ext cx="5148943" cy="2607050"/>
        </p:xfrm>
        <a:graphic>
          <a:graphicData uri="http://schemas.openxmlformats.org/drawingml/2006/table">
            <a:tbl>
              <a:tblPr firstRow="1"/>
              <a:tblGrid>
                <a:gridCol w="2202756">
                  <a:extLst>
                    <a:ext uri="{9D8B030D-6E8A-4147-A177-3AD203B41FA5}">
                      <a16:colId xmlns:a16="http://schemas.microsoft.com/office/drawing/2014/main" val="126746220"/>
                    </a:ext>
                  </a:extLst>
                </a:gridCol>
                <a:gridCol w="2946187">
                  <a:extLst>
                    <a:ext uri="{9D8B030D-6E8A-4147-A177-3AD203B41FA5}">
                      <a16:colId xmlns:a16="http://schemas.microsoft.com/office/drawing/2014/main" val="888732045"/>
                    </a:ext>
                  </a:extLst>
                </a:gridCol>
              </a:tblGrid>
              <a:tr h="2295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boundary_percentage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95665966"/>
                  </a:ext>
                </a:extLst>
              </a:tr>
              <a:tr h="2295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81.17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57920418"/>
                  </a:ext>
                </a:extLst>
              </a:tr>
              <a:tr h="2295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78.71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27254203"/>
                  </a:ext>
                </a:extLst>
              </a:tr>
              <a:tr h="2295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73299829"/>
                  </a:ext>
                </a:extLst>
              </a:tr>
              <a:tr h="2295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Jayasuriya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74.22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19001613"/>
                  </a:ext>
                </a:extLst>
              </a:tr>
              <a:tr h="2295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 Gilchrist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33755648"/>
                  </a:ext>
                </a:extLst>
              </a:tr>
              <a:tr h="2295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 Sehwag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06579120"/>
                  </a:ext>
                </a:extLst>
              </a:tr>
              <a:tr h="2295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Smith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15619404"/>
                  </a:ext>
                </a:extLst>
              </a:tr>
              <a:tr h="2295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 Lynn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69.53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99431363"/>
                  </a:ext>
                </a:extLst>
              </a:tr>
              <a:tr h="2295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Harbhajan Singh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63068114"/>
                  </a:ext>
                </a:extLst>
              </a:tr>
              <a:tr h="2295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 Watson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5484504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662686A-F82E-DB5D-FA03-059C4697AF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0723617"/>
              </p:ext>
            </p:extLst>
          </p:nvPr>
        </p:nvGraphicFramePr>
        <p:xfrm>
          <a:off x="478972" y="4005938"/>
          <a:ext cx="5508172" cy="2525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762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1EB871-1FE2-30D1-3A03-527268005919}"/>
              </a:ext>
            </a:extLst>
          </p:cNvPr>
          <p:cNvSpPr txBox="1"/>
          <p:nvPr/>
        </p:nvSpPr>
        <p:spPr>
          <a:xfrm>
            <a:off x="500742" y="435429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highlight>
                  <a:srgbClr val="FFFF00"/>
                </a:highlight>
                <a:latin typeface="Arial-BoldMT"/>
              </a:rPr>
              <a:t>List of 10  bowlers with good economy who have bowled at least 500 </a:t>
            </a:r>
            <a:r>
              <a:rPr lang="en-IN" sz="1800" b="1" i="0" u="none" strike="noStrike" baseline="0" dirty="0">
                <a:highlight>
                  <a:srgbClr val="FFFF00"/>
                </a:highlight>
                <a:latin typeface="Arial-BoldMT"/>
              </a:rPr>
              <a:t>balls in IPL so far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92630-93CF-BD92-910D-30C5C66D0867}"/>
              </a:ext>
            </a:extLst>
          </p:cNvPr>
          <p:cNvSpPr txBox="1"/>
          <p:nvPr/>
        </p:nvSpPr>
        <p:spPr>
          <a:xfrm>
            <a:off x="5747657" y="1447800"/>
            <a:ext cx="5921829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bowler,</a:t>
            </a:r>
          </a:p>
          <a:p>
            <a:r>
              <a:rPr lang="en-US" dirty="0"/>
              <a:t>Round(sum(</a:t>
            </a:r>
            <a:r>
              <a:rPr lang="en-US" dirty="0" err="1"/>
              <a:t>total_runs</a:t>
            </a:r>
            <a:r>
              <a:rPr lang="en-US" dirty="0"/>
              <a:t>)/(count(over)/6.0), 2) as economy</a:t>
            </a:r>
          </a:p>
          <a:p>
            <a:r>
              <a:rPr lang="en-US" dirty="0"/>
              <a:t>from </a:t>
            </a:r>
            <a:r>
              <a:rPr lang="en-US" dirty="0" err="1"/>
              <a:t>ipl_ball</a:t>
            </a:r>
            <a:endParaRPr lang="en-US" dirty="0"/>
          </a:p>
          <a:p>
            <a:r>
              <a:rPr lang="en-US" dirty="0"/>
              <a:t>group by bowler</a:t>
            </a:r>
          </a:p>
          <a:p>
            <a:r>
              <a:rPr lang="en-US" dirty="0"/>
              <a:t>having count(bowler) &gt; 500</a:t>
            </a:r>
          </a:p>
          <a:p>
            <a:r>
              <a:rPr lang="en-US" dirty="0"/>
              <a:t>order by economy </a:t>
            </a:r>
          </a:p>
          <a:p>
            <a:r>
              <a:rPr lang="en-US" dirty="0"/>
              <a:t>limit 10;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E0A633-DA0E-7631-A0C7-E37302833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761519"/>
              </p:ext>
            </p:extLst>
          </p:nvPr>
        </p:nvGraphicFramePr>
        <p:xfrm>
          <a:off x="391886" y="804760"/>
          <a:ext cx="5018314" cy="5896535"/>
        </p:xfrm>
        <a:graphic>
          <a:graphicData uri="http://schemas.openxmlformats.org/drawingml/2006/table">
            <a:tbl>
              <a:tblPr/>
              <a:tblGrid>
                <a:gridCol w="3368938">
                  <a:extLst>
                    <a:ext uri="{9D8B030D-6E8A-4147-A177-3AD203B41FA5}">
                      <a16:colId xmlns:a16="http://schemas.microsoft.com/office/drawing/2014/main" val="3512096142"/>
                    </a:ext>
                  </a:extLst>
                </a:gridCol>
                <a:gridCol w="1649376">
                  <a:extLst>
                    <a:ext uri="{9D8B030D-6E8A-4147-A177-3AD203B41FA5}">
                      <a16:colId xmlns:a16="http://schemas.microsoft.com/office/drawing/2014/main" val="2582360676"/>
                    </a:ext>
                  </a:extLst>
                </a:gridCol>
              </a:tblGrid>
              <a:tr h="5460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07705053"/>
                  </a:ext>
                </a:extLst>
              </a:tr>
              <a:tr h="5460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Rashid Khan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86389232"/>
                  </a:ext>
                </a:extLst>
              </a:tr>
              <a:tr h="5460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Kumble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35791127"/>
                  </a:ext>
                </a:extLst>
              </a:tr>
              <a:tr h="5460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Muralitharan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6230222"/>
                  </a:ext>
                </a:extLst>
              </a:tr>
              <a:tr h="5460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DW Steyn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49463405"/>
                  </a:ext>
                </a:extLst>
              </a:tr>
              <a:tr h="5460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Ashwin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51467213"/>
                  </a:ext>
                </a:extLst>
              </a:tr>
              <a:tr h="5460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Narine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02045327"/>
                  </a:ext>
                </a:extLst>
              </a:tr>
              <a:tr h="5460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Vettori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1559482"/>
                  </a:ext>
                </a:extLst>
              </a:tr>
              <a:tr h="5460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 Sundar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64241487"/>
                  </a:ext>
                </a:extLst>
              </a:tr>
              <a:tr h="5460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Botha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64852123"/>
                  </a:ext>
                </a:extLst>
              </a:tr>
              <a:tr h="4356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Tewatia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8139569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05E09A-3AB9-49F4-C437-1A6F368636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643714"/>
              </p:ext>
            </p:extLst>
          </p:nvPr>
        </p:nvGraphicFramePr>
        <p:xfrm>
          <a:off x="6422571" y="4122164"/>
          <a:ext cx="4572000" cy="25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353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3136</Words>
  <Application>Microsoft Office PowerPoint</Application>
  <PresentationFormat>Widescreen</PresentationFormat>
  <Paragraphs>617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Arial-BoldMT</vt:lpstr>
      <vt:lpstr>Arial-ItalicMT</vt:lpstr>
      <vt:lpstr>ArialMT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Sarika Saxena</dc:creator>
  <cp:lastModifiedBy>Sarika Saxena</cp:lastModifiedBy>
  <cp:revision>5</cp:revision>
  <dcterms:created xsi:type="dcterms:W3CDTF">2024-04-07T18:44:16Z</dcterms:created>
  <dcterms:modified xsi:type="dcterms:W3CDTF">2024-04-10T09:32:56Z</dcterms:modified>
</cp:coreProperties>
</file>