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9" name="Shape 99"/>
          <p:cNvSpPr/>
          <p:nvPr>
            <p:ph type="sldImg"/>
          </p:nvPr>
        </p:nvSpPr>
        <p:spPr>
          <a:xfrm>
            <a:off x="1143000" y="685800"/>
            <a:ext cx="4572000" cy="3429000"/>
          </a:xfrm>
          <a:prstGeom prst="rect">
            <a:avLst/>
          </a:prstGeom>
        </p:spPr>
        <p:txBody>
          <a:bodyPr/>
          <a:lstStyle/>
          <a:p>
            <a:pPr/>
          </a:p>
        </p:txBody>
      </p:sp>
      <p:sp>
        <p:nvSpPr>
          <p:cNvPr id="100" name="Shape 1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1"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2"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0">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1"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aggle.com/" TargetMode="External"/><Relationship Id="rId3" Type="http://schemas.openxmlformats.org/officeDocument/2006/relationships/hyperlink" Target="https://www.kaggle.com/ronitf/heart-disease-uci"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Rectangle 29"/>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03" name="Freeform: Shape 31"/>
          <p:cNvSpPr/>
          <p:nvPr/>
        </p:nvSpPr>
        <p:spPr>
          <a:xfrm>
            <a:off x="1114425" y="0"/>
            <a:ext cx="996315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60" y="0"/>
                </a:moveTo>
                <a:lnTo>
                  <a:pt x="18140" y="0"/>
                </a:lnTo>
                <a:lnTo>
                  <a:pt x="18437" y="410"/>
                </a:lnTo>
                <a:cubicBezTo>
                  <a:pt x="20391" y="3250"/>
                  <a:pt x="21600" y="7172"/>
                  <a:pt x="21600" y="11505"/>
                </a:cubicBezTo>
                <a:cubicBezTo>
                  <a:pt x="21600" y="15296"/>
                  <a:pt x="20674" y="18773"/>
                  <a:pt x="19134" y="21485"/>
                </a:cubicBezTo>
                <a:lnTo>
                  <a:pt x="19065" y="21600"/>
                </a:lnTo>
                <a:lnTo>
                  <a:pt x="2535" y="21600"/>
                </a:lnTo>
                <a:lnTo>
                  <a:pt x="2466" y="21485"/>
                </a:lnTo>
                <a:cubicBezTo>
                  <a:pt x="926" y="18773"/>
                  <a:pt x="0" y="15296"/>
                  <a:pt x="0" y="11505"/>
                </a:cubicBezTo>
                <a:cubicBezTo>
                  <a:pt x="0" y="7172"/>
                  <a:pt x="1209" y="3250"/>
                  <a:pt x="3163" y="410"/>
                </a:cubicBezTo>
                <a:close/>
              </a:path>
            </a:pathLst>
          </a:custGeom>
          <a:solidFill>
            <a:srgbClr val="FFFFFF"/>
          </a:solidFill>
          <a:ln>
            <a:solidFill>
              <a:srgbClr val="EFEFEF"/>
            </a:solidFill>
            <a:miter/>
          </a:ln>
          <a:effectLst>
            <a:outerShdw sx="100000" sy="100000" kx="0" ky="0" algn="b" rotWithShape="0" blurRad="139700" dist="0" dir="0">
              <a:srgbClr val="D9D9D9">
                <a:alpha val="38000"/>
              </a:srgbClr>
            </a:outerShdw>
          </a:effectLst>
        </p:spPr>
        <p:txBody>
          <a:bodyPr lIns="0" tIns="0" rIns="0" bIns="0" anchor="ctr"/>
          <a:lstStyle/>
          <a:p>
            <a:pPr algn="ctr">
              <a:defRPr>
                <a:solidFill>
                  <a:srgbClr val="FFFFFF"/>
                </a:solidFill>
              </a:defRPr>
            </a:pPr>
          </a:p>
        </p:txBody>
      </p:sp>
      <p:sp>
        <p:nvSpPr>
          <p:cNvPr id="104" name="Freeform: Shape 33"/>
          <p:cNvSpPr/>
          <p:nvPr/>
        </p:nvSpPr>
        <p:spPr>
          <a:xfrm>
            <a:off x="1121664" y="0"/>
            <a:ext cx="9948673"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60" y="0"/>
                </a:moveTo>
                <a:lnTo>
                  <a:pt x="18140" y="0"/>
                </a:lnTo>
                <a:lnTo>
                  <a:pt x="18437" y="410"/>
                </a:lnTo>
                <a:cubicBezTo>
                  <a:pt x="20391" y="3250"/>
                  <a:pt x="21600" y="7172"/>
                  <a:pt x="21600" y="11505"/>
                </a:cubicBezTo>
                <a:cubicBezTo>
                  <a:pt x="21600" y="15296"/>
                  <a:pt x="20674" y="18773"/>
                  <a:pt x="19134" y="21485"/>
                </a:cubicBezTo>
                <a:lnTo>
                  <a:pt x="19065" y="21600"/>
                </a:lnTo>
                <a:lnTo>
                  <a:pt x="2535" y="21600"/>
                </a:lnTo>
                <a:lnTo>
                  <a:pt x="2466" y="21485"/>
                </a:lnTo>
                <a:cubicBezTo>
                  <a:pt x="926" y="18773"/>
                  <a:pt x="0" y="15296"/>
                  <a:pt x="0" y="11505"/>
                </a:cubicBezTo>
                <a:cubicBezTo>
                  <a:pt x="0" y="7172"/>
                  <a:pt x="1209" y="3250"/>
                  <a:pt x="3163" y="410"/>
                </a:cubicBezTo>
                <a:close/>
              </a:path>
            </a:pathLst>
          </a:custGeom>
          <a:solidFill>
            <a:srgbClr val="FFFFFF"/>
          </a:solidFill>
          <a:ln w="12700">
            <a:miter lim="400000"/>
          </a:ln>
        </p:spPr>
        <p:txBody>
          <a:bodyPr lIns="0" tIns="0" rIns="0" bIns="0" anchor="ctr"/>
          <a:lstStyle/>
          <a:p>
            <a:pPr algn="ctr">
              <a:defRPr>
                <a:solidFill>
                  <a:srgbClr val="FFFFFF"/>
                </a:solidFill>
              </a:defRPr>
            </a:pPr>
          </a:p>
        </p:txBody>
      </p:sp>
      <p:sp>
        <p:nvSpPr>
          <p:cNvPr id="105" name="Title 1"/>
          <p:cNvSpPr txBox="1"/>
          <p:nvPr>
            <p:ph type="ctrTitle"/>
          </p:nvPr>
        </p:nvSpPr>
        <p:spPr>
          <a:xfrm>
            <a:off x="1524003" y="1999614"/>
            <a:ext cx="9144001" cy="2764029"/>
          </a:xfrm>
          <a:prstGeom prst="rect">
            <a:avLst/>
          </a:prstGeom>
        </p:spPr>
        <p:txBody>
          <a:bodyPr anchor="ctr"/>
          <a:lstStyle>
            <a:lvl1pPr>
              <a:defRPr sz="5600"/>
            </a:lvl1pPr>
          </a:lstStyle>
          <a:p>
            <a:pPr/>
            <a:r>
              <a:t>Predicting the heart disease using different factors between male and female</a:t>
            </a:r>
          </a:p>
        </p:txBody>
      </p:sp>
      <p:sp>
        <p:nvSpPr>
          <p:cNvPr id="106" name="Subtitle 2"/>
          <p:cNvSpPr txBox="1"/>
          <p:nvPr>
            <p:ph type="subTitle" sz="quarter" idx="1"/>
          </p:nvPr>
        </p:nvSpPr>
        <p:spPr>
          <a:xfrm>
            <a:off x="1966912" y="5645150"/>
            <a:ext cx="8258176" cy="631825"/>
          </a:xfrm>
          <a:prstGeom prst="rect">
            <a:avLst/>
          </a:prstGeom>
        </p:spPr>
        <p:txBody>
          <a:bodyPr anchor="ctr"/>
          <a:lstStyle>
            <a:lvl1pPr>
              <a:lnSpc>
                <a:spcPct val="81000"/>
              </a:lnSpc>
              <a:defRPr sz="1500"/>
            </a:lvl1pPr>
          </a:lstStyle>
          <a:p>
            <a:pPr/>
            <a:r>
              <a:t>Submitted By : Sarika Singhal</a:t>
            </a:r>
          </a:p>
        </p:txBody>
      </p:sp>
      <p:sp>
        <p:nvSpPr>
          <p:cNvPr id="107" name="Rectangle 35"/>
          <p:cNvSpPr/>
          <p:nvPr/>
        </p:nvSpPr>
        <p:spPr>
          <a:xfrm>
            <a:off x="3718559" y="5524786"/>
            <a:ext cx="4754881" cy="27433"/>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Rectangle 8"/>
          <p:cNvSpPr/>
          <p:nvPr/>
        </p:nvSpPr>
        <p:spPr>
          <a:xfrm>
            <a:off x="-1" y="0"/>
            <a:ext cx="1218895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66" name="Title 1"/>
          <p:cNvSpPr txBox="1"/>
          <p:nvPr>
            <p:ph type="title"/>
          </p:nvPr>
        </p:nvSpPr>
        <p:spPr>
          <a:xfrm>
            <a:off x="835146" y="154738"/>
            <a:ext cx="10515601" cy="1128417"/>
          </a:xfrm>
          <a:prstGeom prst="rect">
            <a:avLst/>
          </a:prstGeom>
        </p:spPr>
        <p:txBody>
          <a:bodyPr/>
          <a:lstStyle>
            <a:lvl1pPr>
              <a:defRPr sz="5200"/>
            </a:lvl1pPr>
          </a:lstStyle>
          <a:p>
            <a:pPr/>
            <a:r>
              <a:t>PMF</a:t>
            </a:r>
          </a:p>
        </p:txBody>
      </p:sp>
      <p:pic>
        <p:nvPicPr>
          <p:cNvPr id="167" name="Image" descr="Image"/>
          <p:cNvPicPr>
            <a:picLocks noChangeAspect="1"/>
          </p:cNvPicPr>
          <p:nvPr/>
        </p:nvPicPr>
        <p:blipFill>
          <a:blip r:embed="rId2">
            <a:extLst/>
          </a:blip>
          <a:stretch>
            <a:fillRect/>
          </a:stretch>
        </p:blipFill>
        <p:spPr>
          <a:xfrm>
            <a:off x="990600" y="1828800"/>
            <a:ext cx="11582400" cy="41656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Rectangle 9"/>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70" name="Rectangle 11"/>
          <p:cNvSpPr/>
          <p:nvPr/>
        </p:nvSpPr>
        <p:spPr>
          <a:xfrm>
            <a:off x="558208" y="-1"/>
            <a:ext cx="11167449" cy="2018808"/>
          </a:xfrm>
          <a:prstGeom prst="rect">
            <a:avLst/>
          </a:prstGeom>
          <a:solidFill>
            <a:srgbClr val="FFFFFF"/>
          </a:solidFill>
          <a:ln w="12700">
            <a:solidFill>
              <a:srgbClr val="E1E1E1"/>
            </a:solidFill>
            <a:miter/>
          </a:ln>
          <a:effectLst>
            <a:outerShdw sx="100000" sy="100000" kx="0" ky="0" algn="b" rotWithShape="0" blurRad="50800" dist="38100" dir="2700000">
              <a:srgbClr val="D9D9D9">
                <a:alpha val="50000"/>
              </a:srgbClr>
            </a:outerShdw>
          </a:effectLst>
        </p:spPr>
        <p:txBody>
          <a:bodyPr lIns="0" tIns="0" rIns="0" bIns="0" anchor="ctr"/>
          <a:lstStyle/>
          <a:p>
            <a:pPr algn="ctr">
              <a:defRPr>
                <a:solidFill>
                  <a:srgbClr val="FFFFFF"/>
                </a:solidFill>
              </a:defRPr>
            </a:pPr>
          </a:p>
        </p:txBody>
      </p:sp>
      <p:sp>
        <p:nvSpPr>
          <p:cNvPr id="171" name="Rectangle 13"/>
          <p:cNvSpPr/>
          <p:nvPr/>
        </p:nvSpPr>
        <p:spPr>
          <a:xfrm>
            <a:off x="566927" y="0"/>
            <a:ext cx="11155682" cy="2011679"/>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72" name="Title 1"/>
          <p:cNvSpPr txBox="1"/>
          <p:nvPr>
            <p:ph type="title"/>
          </p:nvPr>
        </p:nvSpPr>
        <p:spPr>
          <a:xfrm>
            <a:off x="1115567" y="548639"/>
            <a:ext cx="10168130" cy="1179578"/>
          </a:xfrm>
          <a:prstGeom prst="rect">
            <a:avLst/>
          </a:prstGeom>
        </p:spPr>
        <p:txBody>
          <a:bodyPr/>
          <a:lstStyle>
            <a:lvl1pPr>
              <a:defRPr sz="4000"/>
            </a:lvl1pPr>
          </a:lstStyle>
          <a:p>
            <a:pPr/>
            <a:r>
              <a:t>CDF Resting Heart Rate</a:t>
            </a:r>
          </a:p>
        </p:txBody>
      </p:sp>
      <p:sp>
        <p:nvSpPr>
          <p:cNvPr id="173" name="Rectangle 15"/>
          <p:cNvSpPr/>
          <p:nvPr/>
        </p:nvSpPr>
        <p:spPr>
          <a:xfrm>
            <a:off x="498833" y="770798"/>
            <a:ext cx="128017" cy="704089"/>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74" name="TextBox 4"/>
          <p:cNvSpPr txBox="1"/>
          <p:nvPr/>
        </p:nvSpPr>
        <p:spPr>
          <a:xfrm>
            <a:off x="6415523" y="4017779"/>
            <a:ext cx="5730758" cy="601024"/>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spcBef>
                <a:spcPts val="600"/>
              </a:spcBef>
            </a:lvl1pPr>
          </a:lstStyle>
          <a:p>
            <a:pPr/>
            <a:r>
              <a:t>Resting heart rate seems to be moving similarly in Male and female patients.</a:t>
            </a:r>
          </a:p>
        </p:txBody>
      </p:sp>
      <p:pic>
        <p:nvPicPr>
          <p:cNvPr id="175" name="Image" descr="Image"/>
          <p:cNvPicPr>
            <a:picLocks noChangeAspect="1"/>
          </p:cNvPicPr>
          <p:nvPr/>
        </p:nvPicPr>
        <p:blipFill>
          <a:blip r:embed="rId2">
            <a:extLst/>
          </a:blip>
          <a:stretch>
            <a:fillRect/>
          </a:stretch>
        </p:blipFill>
        <p:spPr>
          <a:xfrm>
            <a:off x="412750" y="2591091"/>
            <a:ext cx="5575300" cy="34544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ctangle 72"/>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78" name="Rectangle 74"/>
          <p:cNvSpPr/>
          <p:nvPr/>
        </p:nvSpPr>
        <p:spPr>
          <a:xfrm>
            <a:off x="554415" y="365124"/>
            <a:ext cx="11167449" cy="2089319"/>
          </a:xfrm>
          <a:prstGeom prst="rect">
            <a:avLst/>
          </a:prstGeom>
          <a:solidFill>
            <a:srgbClr val="FFFFFF"/>
          </a:solidFill>
          <a:ln w="12700">
            <a:solidFill>
              <a:srgbClr val="DEDEDE"/>
            </a:solidFill>
            <a:miter/>
          </a:ln>
          <a:effectLst>
            <a:outerShdw sx="100000" sy="100000" kx="0" ky="0" algn="b" rotWithShape="0" blurRad="50800" dist="38100" dir="2700000">
              <a:srgbClr val="C5C3C3">
                <a:alpha val="50000"/>
              </a:srgbClr>
            </a:outerShdw>
          </a:effectLst>
        </p:spPr>
        <p:txBody>
          <a:bodyPr lIns="0" tIns="0" rIns="0" bIns="0" anchor="ctr"/>
          <a:lstStyle/>
          <a:p>
            <a:pPr algn="ctr">
              <a:defRPr>
                <a:solidFill>
                  <a:srgbClr val="FFFFFF"/>
                </a:solidFill>
              </a:defRPr>
            </a:pPr>
          </a:p>
        </p:txBody>
      </p:sp>
      <p:sp>
        <p:nvSpPr>
          <p:cNvPr id="179" name="Title 1"/>
          <p:cNvSpPr txBox="1"/>
          <p:nvPr>
            <p:ph type="title"/>
          </p:nvPr>
        </p:nvSpPr>
        <p:spPr>
          <a:xfrm>
            <a:off x="1051560" y="586821"/>
            <a:ext cx="3657601" cy="1645922"/>
          </a:xfrm>
          <a:prstGeom prst="rect">
            <a:avLst/>
          </a:prstGeom>
        </p:spPr>
        <p:txBody>
          <a:bodyPr/>
          <a:lstStyle>
            <a:lvl1pPr>
              <a:defRPr sz="3200"/>
            </a:lvl1pPr>
          </a:lstStyle>
          <a:p>
            <a:pPr/>
            <a:r>
              <a:t>Scatter Plots</a:t>
            </a:r>
          </a:p>
        </p:txBody>
      </p:sp>
      <p:sp>
        <p:nvSpPr>
          <p:cNvPr id="180" name="Rectangle 76"/>
          <p:cNvSpPr/>
          <p:nvPr/>
        </p:nvSpPr>
        <p:spPr>
          <a:xfrm>
            <a:off x="490408" y="1057739"/>
            <a:ext cx="128017" cy="704089"/>
          </a:xfrm>
          <a:prstGeom prst="rect">
            <a:avLst/>
          </a:prstGeom>
          <a:solidFill>
            <a:schemeClr val="accent2"/>
          </a:solidFill>
          <a:ln w="12700">
            <a:miter lim="400000"/>
          </a:ln>
        </p:spPr>
        <p:txBody>
          <a:bodyPr lIns="0" tIns="0" rIns="0" bIns="0" anchor="ctr"/>
          <a:lstStyle/>
          <a:p>
            <a:pPr algn="ctr">
              <a:defRPr>
                <a:solidFill>
                  <a:srgbClr val="FFFFFF"/>
                </a:solidFill>
              </a:defRPr>
            </a:pPr>
          </a:p>
        </p:txBody>
      </p:sp>
      <p:pic>
        <p:nvPicPr>
          <p:cNvPr id="181" name="Image" descr="Image"/>
          <p:cNvPicPr>
            <a:picLocks noChangeAspect="1"/>
          </p:cNvPicPr>
          <p:nvPr/>
        </p:nvPicPr>
        <p:blipFill>
          <a:blip r:embed="rId2">
            <a:extLst/>
          </a:blip>
          <a:stretch>
            <a:fillRect/>
          </a:stretch>
        </p:blipFill>
        <p:spPr>
          <a:xfrm>
            <a:off x="2438400" y="4071470"/>
            <a:ext cx="3657600" cy="2456330"/>
          </a:xfrm>
          <a:prstGeom prst="rect">
            <a:avLst/>
          </a:prstGeom>
          <a:ln w="12700">
            <a:miter lim="400000"/>
          </a:ln>
        </p:spPr>
      </p:pic>
      <p:sp>
        <p:nvSpPr>
          <p:cNvPr id="182" name="Scatter Plot, as well as the Covariance and Correlation Coefficient values that there seems to be good relation between the variables. The correlation coefficient values for both male and female dataset show good correlation."/>
          <p:cNvSpPr txBox="1"/>
          <p:nvPr/>
        </p:nvSpPr>
        <p:spPr>
          <a:xfrm>
            <a:off x="180478" y="3101796"/>
            <a:ext cx="10941944" cy="4422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ct val="90000"/>
              </a:lnSpc>
              <a:spcBef>
                <a:spcPts val="600"/>
              </a:spcBef>
              <a:defRPr sz="1600"/>
            </a:pPr>
            <a:r>
              <a:t>Scatter Plot, as well as the Covariance and Correlation Coefficient values that there seems to be good relation between the variables.</a:t>
            </a:r>
            <a:br/>
            <a:r>
              <a:t>The correlation coefficient values for both male and female dataset show good correlation.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xfrm>
            <a:off x="838200" y="365125"/>
            <a:ext cx="10515600" cy="1325563"/>
          </a:xfrm>
          <a:prstGeom prst="rect">
            <a:avLst/>
          </a:prstGeom>
        </p:spPr>
        <p:txBody>
          <a:bodyPr/>
          <a:lstStyle/>
          <a:p>
            <a:pPr defTabSz="868680">
              <a:defRPr sz="4180">
                <a:latin typeface="inherit"/>
                <a:ea typeface="inherit"/>
                <a:cs typeface="inherit"/>
                <a:sym typeface="inherit"/>
              </a:defRPr>
            </a:pPr>
            <a:r>
              <a:t>Hypothesis Test – Using Mean difference</a:t>
            </a:r>
            <a:br/>
          </a:p>
        </p:txBody>
      </p:sp>
      <p:sp>
        <p:nvSpPr>
          <p:cNvPr id="185" name="TextBox 2"/>
          <p:cNvSpPr txBox="1"/>
          <p:nvPr/>
        </p:nvSpPr>
        <p:spPr>
          <a:xfrm>
            <a:off x="525405" y="1690688"/>
            <a:ext cx="5524875" cy="3546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a:p>
          <a:p>
            <a:pPr/>
            <a:r>
              <a:t>Hypothesis testing is done using mean diff as the test statistic and results are shown with different sample sizes.</a:t>
            </a:r>
          </a:p>
          <a:p>
            <a:pPr/>
          </a:p>
          <a:p>
            <a:pPr/>
            <a:r>
              <a:t>The tests for test1, test2 are positive throughout. However this pattern may change if we could get large datasets. This is only assumption as 303 is a very small number of patients that we are using for this hypothesis. Still based on our data, we may say our hypothesis is right.</a:t>
            </a:r>
          </a:p>
          <a:p>
            <a:pPr/>
          </a:p>
        </p:txBody>
      </p:sp>
      <p:pic>
        <p:nvPicPr>
          <p:cNvPr id="186" name="Image" descr="Image"/>
          <p:cNvPicPr>
            <a:picLocks noChangeAspect="1"/>
          </p:cNvPicPr>
          <p:nvPr/>
        </p:nvPicPr>
        <p:blipFill>
          <a:blip r:embed="rId2">
            <a:extLst/>
          </a:blip>
          <a:stretch>
            <a:fillRect/>
          </a:stretch>
        </p:blipFill>
        <p:spPr>
          <a:xfrm>
            <a:off x="7480300" y="1873250"/>
            <a:ext cx="2438400" cy="16637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22"/>
          <p:cNvSpPr/>
          <p:nvPr/>
        </p:nvSpPr>
        <p:spPr>
          <a:xfrm>
            <a:off x="-2" y="0"/>
            <a:ext cx="1218895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89" name="Title 1"/>
          <p:cNvSpPr txBox="1"/>
          <p:nvPr>
            <p:ph type="title"/>
          </p:nvPr>
        </p:nvSpPr>
        <p:spPr>
          <a:xfrm>
            <a:off x="838200" y="365125"/>
            <a:ext cx="10515600" cy="1325563"/>
          </a:xfrm>
          <a:prstGeom prst="rect">
            <a:avLst/>
          </a:prstGeom>
        </p:spPr>
        <p:txBody>
          <a:bodyPr anchor="b"/>
          <a:lstStyle>
            <a:lvl1pPr algn="ctr">
              <a:defRPr sz="2900"/>
            </a:lvl1pPr>
          </a:lstStyle>
          <a:p>
            <a:pPr/>
            <a:r>
              <a:t>Logistic Regression Model for the dataset</a:t>
            </a:r>
          </a:p>
        </p:txBody>
      </p:sp>
      <p:pic>
        <p:nvPicPr>
          <p:cNvPr id="190" name="Image" descr="Image"/>
          <p:cNvPicPr>
            <a:picLocks noChangeAspect="1"/>
          </p:cNvPicPr>
          <p:nvPr/>
        </p:nvPicPr>
        <p:blipFill>
          <a:blip r:embed="rId2">
            <a:extLst/>
          </a:blip>
          <a:stretch>
            <a:fillRect/>
          </a:stretch>
        </p:blipFill>
        <p:spPr>
          <a:xfrm>
            <a:off x="1072690" y="2147173"/>
            <a:ext cx="4991560" cy="4232672"/>
          </a:xfrm>
          <a:prstGeom prst="rect">
            <a:avLst/>
          </a:prstGeom>
          <a:ln w="12700">
            <a:miter lim="400000"/>
          </a:ln>
        </p:spPr>
      </p:pic>
      <p:pic>
        <p:nvPicPr>
          <p:cNvPr id="191" name="Image" descr="Image"/>
          <p:cNvPicPr>
            <a:picLocks noChangeAspect="1"/>
          </p:cNvPicPr>
          <p:nvPr/>
        </p:nvPicPr>
        <p:blipFill>
          <a:blip r:embed="rId3">
            <a:extLst/>
          </a:blip>
          <a:stretch>
            <a:fillRect/>
          </a:stretch>
        </p:blipFill>
        <p:spPr>
          <a:xfrm>
            <a:off x="5701795" y="2920020"/>
            <a:ext cx="11777462" cy="126570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838200" y="365125"/>
            <a:ext cx="10515600" cy="1325563"/>
          </a:xfrm>
          <a:prstGeom prst="rect">
            <a:avLst/>
          </a:prstGeom>
        </p:spPr>
        <p:txBody>
          <a:bodyPr/>
          <a:lstStyle/>
          <a:p>
            <a:pPr/>
            <a:r>
              <a:t>References</a:t>
            </a:r>
          </a:p>
        </p:txBody>
      </p:sp>
      <p:sp>
        <p:nvSpPr>
          <p:cNvPr id="194" name="Content Placeholder 2"/>
          <p:cNvSpPr txBox="1"/>
          <p:nvPr>
            <p:ph type="body" idx="1"/>
          </p:nvPr>
        </p:nvSpPr>
        <p:spPr>
          <a:xfrm>
            <a:off x="418322" y="1947907"/>
            <a:ext cx="10515601" cy="3544812"/>
          </a:xfrm>
          <a:prstGeom prst="rect">
            <a:avLst/>
          </a:prstGeom>
        </p:spPr>
        <p:txBody>
          <a:bodyPr/>
          <a:lstStyle/>
          <a:p>
            <a:pPr marL="0" indent="0" defTabSz="457200">
              <a:lnSpc>
                <a:spcPct val="100000"/>
              </a:lnSpc>
              <a:spcBef>
                <a:spcPts val="0"/>
              </a:spcBef>
              <a:buSzTx/>
              <a:buFontTx/>
              <a:buNone/>
              <a:defRPr sz="1400">
                <a:latin typeface="Helvetica Neue"/>
                <a:ea typeface="Helvetica Neue"/>
                <a:cs typeface="Helvetica Neue"/>
                <a:sym typeface="Helvetica Neue"/>
              </a:defRPr>
            </a:pPr>
          </a:p>
          <a:p>
            <a:pPr marL="0">
              <a:lnSpc>
                <a:spcPct val="107000"/>
              </a:lnSpc>
              <a:spcBef>
                <a:spcPts val="800"/>
              </a:spcBef>
              <a:defRPr sz="1800"/>
            </a:pPr>
            <a:r>
              <a:t>Discover Statistics Using R, Andy Field | Jeremy Miles | Zoe Field</a:t>
            </a:r>
          </a:p>
          <a:p>
            <a:pPr marL="0">
              <a:lnSpc>
                <a:spcPct val="107000"/>
              </a:lnSpc>
              <a:spcBef>
                <a:spcPts val="800"/>
              </a:spcBef>
              <a:defRPr sz="1800"/>
            </a:pPr>
            <a:r>
              <a:t>R for Everyone, Jared P Lander</a:t>
            </a:r>
          </a:p>
          <a:p>
            <a:pPr marL="0">
              <a:lnSpc>
                <a:spcPct val="107000"/>
              </a:lnSpc>
              <a:spcBef>
                <a:spcPts val="800"/>
              </a:spcBef>
              <a:defRPr sz="1800"/>
            </a:pPr>
            <a:r>
              <a:t>Think Stats, Allen B Downey</a:t>
            </a:r>
          </a:p>
          <a:p>
            <a:pPr marL="0">
              <a:lnSpc>
                <a:spcPct val="107000"/>
              </a:lnSpc>
              <a:spcBef>
                <a:spcPts val="800"/>
              </a:spcBef>
              <a:defRPr sz="1800"/>
            </a:pPr>
            <a:r>
              <a:t>The data has been taken from </a:t>
            </a:r>
            <a:r>
              <a:rPr u="sng">
                <a:solidFill>
                  <a:srgbClr val="296EAA"/>
                </a:solidFill>
                <a:hlinkClick r:id="rId2" invalidUrl="" action="" tgtFrame="" tooltip="" history="1" highlightClick="0" endSnd="0"/>
              </a:rPr>
              <a:t>www.kaggle.com</a:t>
            </a:r>
          </a:p>
          <a:p>
            <a:pPr marL="0">
              <a:lnSpc>
                <a:spcPct val="107000"/>
              </a:lnSpc>
              <a:spcBef>
                <a:spcPts val="800"/>
              </a:spcBef>
              <a:defRPr sz="1800"/>
            </a:pPr>
            <a:r>
              <a:t>Link - </a:t>
            </a:r>
            <a:r>
              <a:rPr u="sng">
                <a:solidFill>
                  <a:srgbClr val="0563C1"/>
                </a:solidFill>
                <a:uFill>
                  <a:solidFill>
                    <a:srgbClr val="0563C1"/>
                  </a:solidFill>
                </a:uFill>
                <a:hlinkClick r:id="rId3" invalidUrl="" action="" tgtFrame="" tooltip="" history="1" highlightClick="0" endSnd="0"/>
              </a:rPr>
              <a:t>https://www.kaggle.com/ronitf/heart-disease-uci</a:t>
            </a:r>
            <a:r>
              <a:t> </a:t>
            </a:r>
          </a:p>
          <a:p>
            <a:pPr marL="0">
              <a:lnSpc>
                <a:spcPct val="107000"/>
              </a:lnSpc>
              <a:spcBef>
                <a:spcPts val="800"/>
              </a:spcBef>
              <a:defRPr sz="1800"/>
            </a:pPr>
            <a:r>
              <a:t>Authors of the Dataset - Ronit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47"/>
          <p:cNvSpPr/>
          <p:nvPr/>
        </p:nvSpPr>
        <p:spPr>
          <a:xfrm>
            <a:off x="-1" y="0"/>
            <a:ext cx="1219200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10" name="Freeform: Shape 49"/>
          <p:cNvSpPr/>
          <p:nvPr/>
        </p:nvSpPr>
        <p:spPr>
          <a:xfrm>
            <a:off x="-2" y="0"/>
            <a:ext cx="4818890"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63" y="0"/>
                </a:lnTo>
                <a:lnTo>
                  <a:pt x="16445" y="218"/>
                </a:lnTo>
                <a:cubicBezTo>
                  <a:pt x="19630" y="2926"/>
                  <a:pt x="21600" y="6668"/>
                  <a:pt x="21600" y="10800"/>
                </a:cubicBezTo>
                <a:cubicBezTo>
                  <a:pt x="21600" y="14932"/>
                  <a:pt x="19630" y="18674"/>
                  <a:pt x="16445" y="21382"/>
                </a:cubicBezTo>
                <a:lnTo>
                  <a:pt x="16163" y="21600"/>
                </a:lnTo>
                <a:lnTo>
                  <a:pt x="0" y="21600"/>
                </a:lnTo>
                <a:close/>
              </a:path>
            </a:pathLst>
          </a:custGeom>
          <a:solidFill>
            <a:srgbClr val="FFFFFF"/>
          </a:solidFill>
          <a:ln>
            <a:solidFill>
              <a:srgbClr val="E6E6E6"/>
            </a:solidFill>
            <a:miter/>
          </a:ln>
          <a:effectLst>
            <a:outerShdw sx="100000" sy="100000" kx="0" ky="0" algn="b" rotWithShape="0" blurRad="50800" dist="38100" dir="0">
              <a:srgbClr val="D9D9D9">
                <a:alpha val="50000"/>
              </a:srgbClr>
            </a:outerShdw>
          </a:effectLst>
        </p:spPr>
        <p:txBody>
          <a:bodyPr lIns="0" tIns="0" rIns="0" bIns="0" anchor="ctr"/>
          <a:lstStyle/>
          <a:p>
            <a:pPr algn="ctr">
              <a:defRPr>
                <a:solidFill>
                  <a:srgbClr val="FFFFFF"/>
                </a:solidFill>
              </a:defRPr>
            </a:pPr>
          </a:p>
        </p:txBody>
      </p:sp>
      <p:sp>
        <p:nvSpPr>
          <p:cNvPr id="111" name="Freeform: Shape 51"/>
          <p:cNvSpPr/>
          <p:nvPr/>
        </p:nvSpPr>
        <p:spPr>
          <a:xfrm>
            <a:off x="1" y="0"/>
            <a:ext cx="4811477"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55" y="0"/>
                </a:lnTo>
                <a:lnTo>
                  <a:pt x="16437" y="218"/>
                </a:lnTo>
                <a:cubicBezTo>
                  <a:pt x="19627" y="2926"/>
                  <a:pt x="21600" y="6668"/>
                  <a:pt x="21600" y="10800"/>
                </a:cubicBezTo>
                <a:cubicBezTo>
                  <a:pt x="21600" y="14932"/>
                  <a:pt x="19627" y="18674"/>
                  <a:pt x="16437" y="21382"/>
                </a:cubicBezTo>
                <a:lnTo>
                  <a:pt x="16155" y="21600"/>
                </a:lnTo>
                <a:lnTo>
                  <a:pt x="0" y="21600"/>
                </a:lnTo>
                <a:close/>
              </a:path>
            </a:pathLst>
          </a:custGeom>
          <a:solidFill>
            <a:srgbClr val="FFFFFF"/>
          </a:solidFill>
          <a:ln w="12700">
            <a:miter lim="400000"/>
          </a:ln>
        </p:spPr>
        <p:txBody>
          <a:bodyPr lIns="0" tIns="0" rIns="0" bIns="0" anchor="ctr"/>
          <a:lstStyle/>
          <a:p>
            <a:pPr algn="ctr">
              <a:defRPr>
                <a:solidFill>
                  <a:srgbClr val="FFFFFF"/>
                </a:solidFill>
              </a:defRPr>
            </a:pPr>
          </a:p>
        </p:txBody>
      </p:sp>
      <p:sp>
        <p:nvSpPr>
          <p:cNvPr id="112" name="Title 1"/>
          <p:cNvSpPr txBox="1"/>
          <p:nvPr>
            <p:ph type="title"/>
          </p:nvPr>
        </p:nvSpPr>
        <p:spPr>
          <a:xfrm>
            <a:off x="621792" y="1161288"/>
            <a:ext cx="3602736" cy="4526280"/>
          </a:xfrm>
          <a:prstGeom prst="rect">
            <a:avLst/>
          </a:prstGeom>
        </p:spPr>
        <p:txBody>
          <a:bodyPr/>
          <a:lstStyle>
            <a:lvl1pPr>
              <a:defRPr sz="4000"/>
            </a:lvl1pPr>
          </a:lstStyle>
          <a:p>
            <a:pPr/>
            <a:r>
              <a:t>Data to be Analyzed</a:t>
            </a:r>
          </a:p>
        </p:txBody>
      </p:sp>
      <p:sp>
        <p:nvSpPr>
          <p:cNvPr id="113" name="Rectangle 53"/>
          <p:cNvSpPr/>
          <p:nvPr/>
        </p:nvSpPr>
        <p:spPr>
          <a:xfrm>
            <a:off x="0" y="3102049"/>
            <a:ext cx="128016" cy="653904"/>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14" name="Content Placeholder 2"/>
          <p:cNvSpPr txBox="1"/>
          <p:nvPr>
            <p:ph type="body" sz="half" idx="1"/>
          </p:nvPr>
        </p:nvSpPr>
        <p:spPr>
          <a:xfrm>
            <a:off x="5434149" y="932688"/>
            <a:ext cx="5916603" cy="4992625"/>
          </a:xfrm>
          <a:prstGeom prst="rect">
            <a:avLst/>
          </a:prstGeom>
        </p:spPr>
        <p:txBody>
          <a:bodyPr anchor="ctr"/>
          <a:lstStyle/>
          <a:p>
            <a:pPr>
              <a:defRPr sz="2000"/>
            </a:pPr>
            <a:r>
              <a:t>We have 13 parameters in the dataset</a:t>
            </a:r>
          </a:p>
          <a:p>
            <a:pPr>
              <a:defRPr sz="2000"/>
            </a:pPr>
            <a:r>
              <a:t>We will be analyzing the effect of below parameters</a:t>
            </a:r>
          </a:p>
          <a:p>
            <a:pPr lvl="1" marL="800100" indent="-342900">
              <a:spcBef>
                <a:spcPts val="0"/>
              </a:spcBef>
              <a:buFontTx/>
              <a:buAutoNum type="arabicPeriod" startAt="1"/>
              <a:defRPr sz="2000">
                <a:latin typeface="Arial"/>
                <a:ea typeface="Arial"/>
                <a:cs typeface="Arial"/>
                <a:sym typeface="Arial"/>
              </a:defRPr>
            </a:pPr>
            <a:r>
              <a:t>Age of Patient</a:t>
            </a:r>
          </a:p>
          <a:p>
            <a:pPr lvl="1" marL="800100" indent="-342900">
              <a:spcBef>
                <a:spcPts val="0"/>
              </a:spcBef>
              <a:buFontTx/>
              <a:buAutoNum type="arabicPeriod" startAt="1"/>
              <a:defRPr sz="2000">
                <a:latin typeface="Arial"/>
                <a:ea typeface="Arial"/>
                <a:cs typeface="Arial"/>
                <a:sym typeface="Arial"/>
              </a:defRPr>
            </a:pPr>
            <a:r>
              <a:t>trestbps (resting blood pressure)</a:t>
            </a:r>
          </a:p>
          <a:p>
            <a:pPr lvl="1" marL="800100" indent="-342900">
              <a:spcBef>
                <a:spcPts val="0"/>
              </a:spcBef>
              <a:buFontTx/>
              <a:buAutoNum type="arabicPeriod" startAt="1"/>
              <a:defRPr sz="2000">
                <a:latin typeface="Arial"/>
                <a:ea typeface="Arial"/>
                <a:cs typeface="Arial"/>
                <a:sym typeface="Arial"/>
              </a:defRPr>
            </a:pPr>
            <a:r>
              <a:t>chol (serum cholestoral in mg/dl)</a:t>
            </a:r>
          </a:p>
          <a:p>
            <a:pPr lvl="1" marL="800100" indent="-342900">
              <a:spcBef>
                <a:spcPts val="0"/>
              </a:spcBef>
              <a:buFontTx/>
              <a:buAutoNum type="arabicPeriod" startAt="1"/>
              <a:defRPr sz="2000">
                <a:latin typeface="Arial"/>
                <a:ea typeface="Arial"/>
                <a:cs typeface="Arial"/>
                <a:sym typeface="Arial"/>
              </a:defRPr>
            </a:pPr>
            <a:r>
              <a:t>fbs (fasting blood sugar &amp;gt; 120 mg/dl)</a:t>
            </a:r>
          </a:p>
          <a:p>
            <a:pPr lvl="1" marL="800100" indent="-342900">
              <a:spcBef>
                <a:spcPts val="0"/>
              </a:spcBef>
              <a:buFontTx/>
              <a:buAutoNum type="arabicPeriod" startAt="1"/>
              <a:defRPr sz="2000">
                <a:latin typeface="Arial"/>
                <a:ea typeface="Arial"/>
                <a:cs typeface="Arial"/>
                <a:sym typeface="Arial"/>
              </a:defRPr>
            </a:pPr>
            <a:r>
              <a:t>thalach (maximum heart rate achieved)</a:t>
            </a:r>
          </a:p>
          <a:p>
            <a:pPr lvl="1" marL="800100" indent="-342900">
              <a:spcBef>
                <a:spcPts val="0"/>
              </a:spcBef>
              <a:buFontTx/>
              <a:buAutoNum type="arabicPeriod" startAt="1"/>
              <a:defRPr sz="2000">
                <a:latin typeface="Arial"/>
                <a:ea typeface="Arial"/>
                <a:cs typeface="Arial"/>
                <a:sym typeface="Arial"/>
              </a:defRPr>
            </a:pPr>
            <a:r>
              <a:t>exang (exercise induced angina)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Rectangle 11"/>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17" name="Rectangle 13"/>
          <p:cNvSpPr/>
          <p:nvPr/>
        </p:nvSpPr>
        <p:spPr>
          <a:xfrm>
            <a:off x="554415" y="365124"/>
            <a:ext cx="11167449" cy="2089319"/>
          </a:xfrm>
          <a:prstGeom prst="rect">
            <a:avLst/>
          </a:prstGeom>
          <a:solidFill>
            <a:srgbClr val="FFFFFF"/>
          </a:solidFill>
          <a:ln w="12700">
            <a:solidFill>
              <a:srgbClr val="DEDEDE"/>
            </a:solidFill>
            <a:miter/>
          </a:ln>
          <a:effectLst>
            <a:outerShdw sx="100000" sy="100000" kx="0" ky="0" algn="b" rotWithShape="0" blurRad="50800" dist="38100" dir="2700000">
              <a:srgbClr val="C5C3C3">
                <a:alpha val="50000"/>
              </a:srgbClr>
            </a:outerShdw>
          </a:effectLst>
        </p:spPr>
        <p:txBody>
          <a:bodyPr lIns="0" tIns="0" rIns="0" bIns="0" anchor="ctr"/>
          <a:lstStyle/>
          <a:p>
            <a:pPr algn="ctr">
              <a:defRPr>
                <a:solidFill>
                  <a:srgbClr val="FFFFFF"/>
                </a:solidFill>
              </a:defRPr>
            </a:pPr>
          </a:p>
        </p:txBody>
      </p:sp>
      <p:sp>
        <p:nvSpPr>
          <p:cNvPr id="118" name="Title 1"/>
          <p:cNvSpPr txBox="1"/>
          <p:nvPr>
            <p:ph type="title"/>
          </p:nvPr>
        </p:nvSpPr>
        <p:spPr>
          <a:xfrm>
            <a:off x="1046745" y="586821"/>
            <a:ext cx="3560254" cy="1645922"/>
          </a:xfrm>
          <a:prstGeom prst="rect">
            <a:avLst/>
          </a:prstGeom>
        </p:spPr>
        <p:txBody>
          <a:bodyPr/>
          <a:lstStyle>
            <a:lvl1pPr>
              <a:defRPr sz="3200"/>
            </a:lvl1pPr>
          </a:lstStyle>
          <a:p>
            <a:pPr/>
            <a:r>
              <a:t>Explanation of some Attributes</a:t>
            </a:r>
          </a:p>
        </p:txBody>
      </p:sp>
      <p:sp>
        <p:nvSpPr>
          <p:cNvPr id="119" name="Rectangle 15"/>
          <p:cNvSpPr/>
          <p:nvPr/>
        </p:nvSpPr>
        <p:spPr>
          <a:xfrm>
            <a:off x="490408" y="1057739"/>
            <a:ext cx="128017" cy="704089"/>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20" name="Rectangle 17"/>
          <p:cNvSpPr/>
          <p:nvPr/>
        </p:nvSpPr>
        <p:spPr>
          <a:xfrm rot="5400000">
            <a:off x="4243540" y="1400637"/>
            <a:ext cx="1463041" cy="18289"/>
          </a:xfrm>
          <a:prstGeom prst="rect">
            <a:avLst/>
          </a:prstGeom>
          <a:solidFill>
            <a:srgbClr val="D5D5D5"/>
          </a:solidFill>
          <a:ln w="12700">
            <a:miter lim="400000"/>
          </a:ln>
        </p:spPr>
        <p:txBody>
          <a:bodyPr lIns="0" tIns="0" rIns="0" bIns="0" anchor="ctr"/>
          <a:lstStyle/>
          <a:p>
            <a:pPr algn="ctr">
              <a:defRPr>
                <a:solidFill>
                  <a:srgbClr val="FFFFFF"/>
                </a:solidFill>
              </a:defRPr>
            </a:pPr>
          </a:p>
        </p:txBody>
      </p:sp>
      <p:sp>
        <p:nvSpPr>
          <p:cNvPr id="121" name="Content Placeholder 8"/>
          <p:cNvSpPr txBox="1"/>
          <p:nvPr>
            <p:ph type="body" sz="quarter" idx="1"/>
          </p:nvPr>
        </p:nvSpPr>
        <p:spPr>
          <a:xfrm>
            <a:off x="5351164" y="586821"/>
            <a:ext cx="6002637" cy="1645922"/>
          </a:xfrm>
          <a:prstGeom prst="rect">
            <a:avLst/>
          </a:prstGeom>
        </p:spPr>
        <p:txBody>
          <a:bodyPr anchor="ctr"/>
          <a:lstStyle>
            <a:lvl1pPr>
              <a:defRPr sz="1800"/>
            </a:lvl1pPr>
          </a:lstStyle>
          <a:p>
            <a:pPr/>
            <a:r>
              <a:t>The table below lists out the details of all attributes in the dataset being used for the analysis</a:t>
            </a:r>
          </a:p>
        </p:txBody>
      </p:sp>
      <p:graphicFrame>
        <p:nvGraphicFramePr>
          <p:cNvPr id="122" name="Content Placeholder 3"/>
          <p:cNvGraphicFramePr/>
          <p:nvPr/>
        </p:nvGraphicFramePr>
        <p:xfrm>
          <a:off x="557783" y="2772107"/>
          <a:ext cx="11164827" cy="340776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766871"/>
                <a:gridCol w="2861976"/>
                <a:gridCol w="2767989"/>
                <a:gridCol w="2767989"/>
              </a:tblGrid>
              <a:tr h="216998">
                <a:tc>
                  <a:txBody>
                    <a:bodyPr/>
                    <a:lstStyle/>
                    <a:p>
                      <a:pPr>
                        <a:lnSpc>
                          <a:spcPct val="107000"/>
                        </a:lnSpc>
                        <a:defRPr b="0" sz="1800">
                          <a:solidFill>
                            <a:srgbClr val="000000"/>
                          </a:solidFill>
                        </a:defRPr>
                      </a:pPr>
                      <a:r>
                        <a:rPr b="1" sz="1100">
                          <a:solidFill>
                            <a:srgbClr val="FFFFFF"/>
                          </a:solidFill>
                        </a:rPr>
                        <a:t>Attribute Name</a:t>
                      </a:r>
                    </a:p>
                  </a:txBody>
                  <a:tcPr marL="0" marR="0" marT="0" marB="0" anchor="t" anchorCtr="0" horzOverflow="overflow"/>
                </a:tc>
                <a:tc>
                  <a:txBody>
                    <a:bodyPr/>
                    <a:lstStyle/>
                    <a:p>
                      <a:pPr algn="l">
                        <a:lnSpc>
                          <a:spcPct val="107000"/>
                        </a:lnSpc>
                        <a:defRPr b="0" sz="1800">
                          <a:solidFill>
                            <a:srgbClr val="000000"/>
                          </a:solidFill>
                        </a:defRPr>
                      </a:pPr>
                      <a:r>
                        <a:rPr b="1" sz="1100">
                          <a:solidFill>
                            <a:srgbClr val="FFFFFF"/>
                          </a:solidFill>
                        </a:rPr>
                        <a:t>Details about Attribute</a:t>
                      </a:r>
                    </a:p>
                  </a:txBody>
                  <a:tcPr marL="0" marR="0" marT="0" marB="0" anchor="t" anchorCtr="0" horzOverflow="overflow"/>
                </a:tc>
                <a:tc>
                  <a:txBody>
                    <a:bodyPr/>
                    <a:lstStyle/>
                    <a:p>
                      <a:pPr algn="l">
                        <a:lnSpc>
                          <a:spcPct val="107000"/>
                        </a:lnSpc>
                        <a:defRPr b="0" sz="1800">
                          <a:solidFill>
                            <a:srgbClr val="000000"/>
                          </a:solidFill>
                        </a:defRPr>
                      </a:pPr>
                      <a:r>
                        <a:rPr b="1" sz="1100">
                          <a:solidFill>
                            <a:srgbClr val="FFFFFF"/>
                          </a:solidFill>
                        </a:rPr>
                        <a:t>Scale/Measurement</a:t>
                      </a:r>
                    </a:p>
                  </a:txBody>
                  <a:tcPr marL="0" marR="0" marT="0" marB="0" anchor="t" anchorCtr="0" horzOverflow="overflow"/>
                </a:tc>
                <a:tc>
                  <a:txBody>
                    <a:bodyPr/>
                    <a:lstStyle/>
                    <a:p>
                      <a:pPr algn="l">
                        <a:lnSpc>
                          <a:spcPct val="107000"/>
                        </a:lnSpc>
                        <a:defRPr b="0" sz="1800">
                          <a:solidFill>
                            <a:srgbClr val="000000"/>
                          </a:solidFill>
                        </a:defRPr>
                      </a:pPr>
                      <a:r>
                        <a:rPr b="1" sz="1100">
                          <a:solidFill>
                            <a:srgbClr val="FFFFFF"/>
                          </a:solidFill>
                        </a:rPr>
                        <a:t>Range Of Values</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Age</a:t>
                      </a:r>
                    </a:p>
                  </a:txBody>
                  <a:tcPr marL="0" marR="0" marT="0" marB="0" anchor="t" anchorCtr="0" horzOverflow="overflow"/>
                </a:tc>
                <a:tc>
                  <a:txBody>
                    <a:bodyPr/>
                    <a:lstStyle/>
                    <a:p>
                      <a:pPr algn="l">
                        <a:lnSpc>
                          <a:spcPct val="107000"/>
                        </a:lnSpc>
                        <a:defRPr sz="1800"/>
                      </a:pPr>
                      <a:r>
                        <a:rPr sz="1100"/>
                        <a:t>Age of the patient</a:t>
                      </a:r>
                    </a:p>
                  </a:txBody>
                  <a:tcPr marL="0" marR="0" marT="0" marB="0" anchor="t" anchorCtr="0" horzOverflow="overflow"/>
                </a:tc>
                <a:tc>
                  <a:txBody>
                    <a:bodyPr/>
                    <a:lstStyle/>
                    <a:p>
                      <a:pPr algn="l">
                        <a:lnSpc>
                          <a:spcPct val="107000"/>
                        </a:lnSpc>
                        <a:defRPr sz="1800"/>
                      </a:pPr>
                      <a:r>
                        <a:rPr sz="1100"/>
                        <a:t>Years</a:t>
                      </a:r>
                    </a:p>
                  </a:txBody>
                  <a:tcPr marL="0" marR="0" marT="0" marB="0" anchor="t" anchorCtr="0" horzOverflow="overflow"/>
                </a:tc>
                <a:tc>
                  <a:txBody>
                    <a:bodyPr/>
                    <a:lstStyle/>
                    <a:p>
                      <a:pPr algn="l">
                        <a:lnSpc>
                          <a:spcPct val="107000"/>
                        </a:lnSpc>
                        <a:defRPr sz="1800"/>
                      </a:pPr>
                      <a:r>
                        <a:rPr sz="1100"/>
                        <a:t>[40,..., 95]</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sex</a:t>
                      </a:r>
                    </a:p>
                  </a:txBody>
                  <a:tcPr marL="0" marR="0" marT="0" marB="0" anchor="t" anchorCtr="0" horzOverflow="overflow"/>
                </a:tc>
                <a:tc>
                  <a:txBody>
                    <a:bodyPr/>
                    <a:lstStyle/>
                    <a:p>
                      <a:pPr algn="l">
                        <a:lnSpc>
                          <a:spcPct val="107000"/>
                        </a:lnSpc>
                        <a:defRPr sz="1800"/>
                      </a:pPr>
                      <a:r>
                        <a:rPr sz="1100"/>
                        <a:t>Woman or man</a:t>
                      </a:r>
                    </a:p>
                  </a:txBody>
                  <a:tcPr marL="0" marR="0" marT="0" marB="0" anchor="t" anchorCtr="0" horzOverflow="overflow"/>
                </a:tc>
                <a:tc>
                  <a:txBody>
                    <a:bodyPr/>
                    <a:lstStyle/>
                    <a:p>
                      <a:pPr algn="l">
                        <a:lnSpc>
                          <a:spcPct val="107000"/>
                        </a:lnSpc>
                        <a:defRPr sz="1800"/>
                      </a:pPr>
                      <a:r>
                        <a:rPr sz="1100"/>
                        <a:t>Binary</a:t>
                      </a:r>
                    </a:p>
                  </a:txBody>
                  <a:tcPr marL="0" marR="0" marT="0" marB="0" anchor="t" anchorCtr="0" horzOverflow="overflow"/>
                </a:tc>
                <a:tc>
                  <a:txBody>
                    <a:bodyPr/>
                    <a:lstStyle/>
                    <a:p>
                      <a:pPr algn="l">
                        <a:lnSpc>
                          <a:spcPct val="107000"/>
                        </a:lnSpc>
                        <a:defRPr sz="1800"/>
                      </a:pPr>
                      <a:r>
                        <a:rPr sz="1100"/>
                        <a:t>0, 1</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cp</a:t>
                      </a:r>
                    </a:p>
                  </a:txBody>
                  <a:tcPr marL="0" marR="0" marT="0" marB="0" anchor="t" anchorCtr="0" horzOverflow="overflow"/>
                </a:tc>
                <a:tc>
                  <a:txBody>
                    <a:bodyPr/>
                    <a:lstStyle/>
                    <a:p>
                      <a:pPr algn="l">
                        <a:lnSpc>
                          <a:spcPct val="107000"/>
                        </a:lnSpc>
                        <a:defRPr sz="1800"/>
                      </a:pPr>
                      <a:r>
                        <a:rPr sz="1100"/>
                        <a:t>Chest Pain Type</a:t>
                      </a:r>
                    </a:p>
                  </a:txBody>
                  <a:tcPr marL="0" marR="0" marT="0" marB="0" anchor="t" anchorCtr="0" horzOverflow="overflow"/>
                </a:tc>
                <a:tc>
                  <a:txBody>
                    <a:bodyPr/>
                    <a:lstStyle/>
                    <a:p>
                      <a:pPr algn="l">
                        <a:lnSpc>
                          <a:spcPct val="107000"/>
                        </a:lnSpc>
                        <a:defRPr sz="1800"/>
                      </a:pPr>
                      <a:r>
                        <a:rPr sz="1100"/>
                        <a:t>Boolean</a:t>
                      </a:r>
                    </a:p>
                  </a:txBody>
                  <a:tcPr marL="0" marR="0" marT="0" marB="0" anchor="t" anchorCtr="0" horzOverflow="overflow"/>
                </a:tc>
                <a:tc>
                  <a:txBody>
                    <a:bodyPr/>
                    <a:lstStyle/>
                    <a:p>
                      <a:pPr algn="l">
                        <a:lnSpc>
                          <a:spcPct val="107000"/>
                        </a:lnSpc>
                        <a:defRPr sz="1800"/>
                      </a:pPr>
                      <a:r>
                        <a:rPr sz="1100"/>
                        <a:t>0,0.3</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trestbps</a:t>
                      </a:r>
                    </a:p>
                  </a:txBody>
                  <a:tcPr marL="0" marR="0" marT="0" marB="0" anchor="t" anchorCtr="0" horzOverflow="overflow"/>
                </a:tc>
                <a:tc>
                  <a:txBody>
                    <a:bodyPr/>
                    <a:lstStyle/>
                    <a:p>
                      <a:pPr algn="l">
                        <a:lnSpc>
                          <a:spcPct val="107000"/>
                        </a:lnSpc>
                        <a:defRPr sz="1800"/>
                      </a:pPr>
                      <a:r>
                        <a:rPr sz="1100"/>
                        <a:t>resting blood pressure (in mm Hg on admission to the hospital)</a:t>
                      </a:r>
                    </a:p>
                  </a:txBody>
                  <a:tcPr marL="0" marR="0" marT="0" marB="0" anchor="t" anchorCtr="0" horzOverflow="overflow"/>
                </a:tc>
                <a:tc>
                  <a:txBody>
                    <a:bodyPr/>
                    <a:lstStyle/>
                    <a:p>
                      <a:pPr algn="l">
                        <a:lnSpc>
                          <a:spcPct val="107000"/>
                        </a:lnSpc>
                        <a:defRPr sz="1800"/>
                      </a:pPr>
                      <a:r>
                        <a:rPr sz="1100"/>
                        <a:t>Mm/hg</a:t>
                      </a:r>
                    </a:p>
                  </a:txBody>
                  <a:tcPr marL="0" marR="0" marT="0" marB="0" anchor="t" anchorCtr="0" horzOverflow="overflow"/>
                </a:tc>
                <a:tc>
                  <a:txBody>
                    <a:bodyPr/>
                    <a:lstStyle/>
                    <a:p>
                      <a:pPr algn="l">
                        <a:lnSpc>
                          <a:spcPct val="107000"/>
                        </a:lnSpc>
                        <a:defRPr sz="1800"/>
                      </a:pPr>
                      <a:r>
                        <a:rPr sz="1100"/>
                        <a:t>[94, 200]</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chol</a:t>
                      </a:r>
                    </a:p>
                  </a:txBody>
                  <a:tcPr marL="0" marR="0" marT="0" marB="0" anchor="t" anchorCtr="0" horzOverflow="overflow"/>
                </a:tc>
                <a:tc>
                  <a:txBody>
                    <a:bodyPr/>
                    <a:lstStyle/>
                    <a:p>
                      <a:pPr algn="l">
                        <a:lnSpc>
                          <a:spcPct val="107000"/>
                        </a:lnSpc>
                        <a:defRPr sz="1800"/>
                      </a:pPr>
                      <a:r>
                        <a:rPr sz="1100"/>
                        <a:t>serum cholestoral</a:t>
                      </a:r>
                    </a:p>
                  </a:txBody>
                  <a:tcPr marL="0" marR="0" marT="0" marB="0" anchor="t" anchorCtr="0" horzOverflow="overflow"/>
                </a:tc>
                <a:tc>
                  <a:txBody>
                    <a:bodyPr/>
                    <a:lstStyle/>
                    <a:p>
                      <a:pPr algn="l">
                        <a:lnSpc>
                          <a:spcPct val="107000"/>
                        </a:lnSpc>
                        <a:defRPr sz="1800"/>
                      </a:pPr>
                      <a:r>
                        <a:rPr sz="1100"/>
                        <a:t>mg/dl</a:t>
                      </a:r>
                    </a:p>
                  </a:txBody>
                  <a:tcPr marL="0" marR="0" marT="0" marB="0" anchor="t" anchorCtr="0" horzOverflow="overflow"/>
                </a:tc>
                <a:tc>
                  <a:txBody>
                    <a:bodyPr/>
                    <a:lstStyle/>
                    <a:p>
                      <a:pPr algn="l">
                        <a:lnSpc>
                          <a:spcPct val="107000"/>
                        </a:lnSpc>
                        <a:defRPr sz="1800"/>
                      </a:pPr>
                      <a:r>
                        <a:rPr sz="1100"/>
                        <a:t>257..301</a:t>
                      </a:r>
                    </a:p>
                  </a:txBody>
                  <a:tcPr marL="0" marR="0" marT="0" marB="0" anchor="t" anchorCtr="0" horzOverflow="overflow"/>
                </a:tc>
              </a:tr>
              <a:tr h="401887">
                <a:tc>
                  <a:txBody>
                    <a:bodyPr/>
                    <a:lstStyle/>
                    <a:p>
                      <a:pPr>
                        <a:lnSpc>
                          <a:spcPct val="107000"/>
                        </a:lnSpc>
                        <a:defRPr b="0" sz="1800">
                          <a:solidFill>
                            <a:srgbClr val="000000"/>
                          </a:solidFill>
                        </a:defRPr>
                      </a:pPr>
                      <a:r>
                        <a:rPr b="1" sz="1100">
                          <a:solidFill>
                            <a:srgbClr val="FFFFFF"/>
                          </a:solidFill>
                        </a:rPr>
                        <a:t>fbs</a:t>
                      </a:r>
                    </a:p>
                  </a:txBody>
                  <a:tcPr marL="0" marR="0" marT="0" marB="0" anchor="t" anchorCtr="0" horzOverflow="overflow"/>
                </a:tc>
                <a:tc>
                  <a:txBody>
                    <a:bodyPr/>
                    <a:lstStyle/>
                    <a:p>
                      <a:pPr algn="l">
                        <a:lnSpc>
                          <a:spcPct val="107000"/>
                        </a:lnSpc>
                        <a:defRPr sz="1800"/>
                      </a:pPr>
                      <a:r>
                        <a:rPr sz="1100"/>
                        <a:t>fasting blood sugar &amp;gt</a:t>
                      </a:r>
                    </a:p>
                  </a:txBody>
                  <a:tcPr marL="0" marR="0" marT="0" marB="0" anchor="t" anchorCtr="0" horzOverflow="overflow"/>
                </a:tc>
                <a:tc>
                  <a:txBody>
                    <a:bodyPr/>
                    <a:lstStyle/>
                    <a:p>
                      <a:pPr algn="l">
                        <a:lnSpc>
                          <a:spcPct val="107000"/>
                        </a:lnSpc>
                        <a:defRPr sz="1800"/>
                      </a:pPr>
                      <a:r>
                        <a:rPr sz="1100"/>
                        <a:t>120 mg/dl</a:t>
                      </a:r>
                    </a:p>
                  </a:txBody>
                  <a:tcPr marL="0" marR="0" marT="0" marB="0" anchor="t" anchorCtr="0" horzOverflow="overflow"/>
                </a:tc>
                <a:tc>
                  <a:txBody>
                    <a:bodyPr/>
                    <a:lstStyle/>
                    <a:p>
                      <a:pPr algn="l">
                        <a:lnSpc>
                          <a:spcPct val="107000"/>
                        </a:lnSpc>
                        <a:defRPr sz="1800"/>
                      </a:pPr>
                      <a:r>
                        <a:rPr sz="1100"/>
                        <a:t>[14,..., 80]</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restecg</a:t>
                      </a:r>
                    </a:p>
                  </a:txBody>
                  <a:tcPr marL="0" marR="0" marT="0" marB="0" anchor="t" anchorCtr="0" horzOverflow="overflow"/>
                </a:tc>
                <a:tc>
                  <a:txBody>
                    <a:bodyPr/>
                    <a:lstStyle/>
                    <a:p>
                      <a:pPr algn="l">
                        <a:lnSpc>
                          <a:spcPct val="107000"/>
                        </a:lnSpc>
                        <a:defRPr sz="1800"/>
                      </a:pPr>
                      <a:r>
                        <a:rPr sz="1100"/>
                        <a:t>resting electrocardiographic results</a:t>
                      </a:r>
                    </a:p>
                  </a:txBody>
                  <a:tcPr marL="0" marR="0" marT="0" marB="0" anchor="t" anchorCtr="0" horzOverflow="overflow"/>
                </a:tc>
                <a:tc>
                  <a:txBody>
                    <a:bodyPr/>
                    <a:lstStyle/>
                    <a:p>
                      <a:pPr algn="l">
                        <a:lnSpc>
                          <a:spcPct val="107000"/>
                        </a:lnSpc>
                        <a:defRPr sz="1800"/>
                      </a:pPr>
                      <a:r>
                        <a:rPr sz="1100"/>
                        <a:t>kiloplatelets/mL</a:t>
                      </a:r>
                    </a:p>
                  </a:txBody>
                  <a:tcPr marL="0" marR="0" marT="0" marB="0" anchor="t" anchorCtr="0" horzOverflow="overflow"/>
                </a:tc>
                <a:tc>
                  <a:txBody>
                    <a:bodyPr/>
                    <a:lstStyle/>
                    <a:p>
                      <a:pPr algn="l">
                        <a:lnSpc>
                          <a:spcPct val="107000"/>
                        </a:lnSpc>
                        <a:defRPr sz="1800"/>
                      </a:pPr>
                      <a:r>
                        <a:rPr sz="1100"/>
                        <a:t>[0.00…0.20]</a:t>
                      </a:r>
                    </a:p>
                  </a:txBody>
                  <a:tcPr marL="0" marR="0" marT="0" marB="0" anchor="t" anchorCtr="0" horzOverflow="overflow"/>
                </a:tc>
              </a:tr>
              <a:tr h="216998">
                <a:tc>
                  <a:txBody>
                    <a:bodyPr/>
                    <a:lstStyle/>
                    <a:p>
                      <a:pPr>
                        <a:lnSpc>
                          <a:spcPct val="107000"/>
                        </a:lnSpc>
                        <a:defRPr b="0" sz="1800">
                          <a:solidFill>
                            <a:srgbClr val="000000"/>
                          </a:solidFill>
                        </a:defRPr>
                      </a:pPr>
                      <a:r>
                        <a:rPr b="1" sz="1100">
                          <a:solidFill>
                            <a:srgbClr val="FFFFFF"/>
                          </a:solidFill>
                        </a:rPr>
                        <a:t>thalach</a:t>
                      </a:r>
                    </a:p>
                  </a:txBody>
                  <a:tcPr marL="0" marR="0" marT="0" marB="0" anchor="t" anchorCtr="0" horzOverflow="overflow"/>
                </a:tc>
                <a:tc>
                  <a:txBody>
                    <a:bodyPr/>
                    <a:lstStyle/>
                    <a:p>
                      <a:pPr algn="l">
                        <a:lnSpc>
                          <a:spcPct val="107000"/>
                        </a:lnSpc>
                        <a:defRPr sz="1800"/>
                      </a:pPr>
                      <a:r>
                        <a:rPr sz="1100"/>
                        <a:t>maximum heart rate achieved</a:t>
                      </a:r>
                    </a:p>
                  </a:txBody>
                  <a:tcPr marL="0" marR="0" marT="0" marB="0" anchor="t" anchorCtr="0" horzOverflow="overflow"/>
                </a:tc>
                <a:tc>
                  <a:txBody>
                    <a:bodyPr/>
                    <a:lstStyle/>
                    <a:p>
                      <a:pPr algn="l">
                        <a:lnSpc>
                          <a:spcPct val="107000"/>
                        </a:lnSpc>
                        <a:defRPr sz="1100"/>
                      </a:pPr>
                    </a:p>
                  </a:txBody>
                  <a:tcPr marL="0" marR="0" marT="0" marB="0" anchor="t" anchorCtr="0" horzOverflow="overflow"/>
                </a:tc>
                <a:tc>
                  <a:txBody>
                    <a:bodyPr/>
                    <a:lstStyle/>
                    <a:p>
                      <a:pPr algn="l">
                        <a:lnSpc>
                          <a:spcPct val="107000"/>
                        </a:lnSpc>
                        <a:defRPr sz="1800"/>
                      </a:pPr>
                      <a:r>
                        <a:rPr sz="1100"/>
                        <a:t>[162,..., 175]</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Rectangle 136"/>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25" name="Rectangle 138"/>
          <p:cNvSpPr/>
          <p:nvPr/>
        </p:nvSpPr>
        <p:spPr>
          <a:xfrm>
            <a:off x="551553" y="304801"/>
            <a:ext cx="11097350" cy="1573151"/>
          </a:xfrm>
          <a:prstGeom prst="rect">
            <a:avLst/>
          </a:prstGeom>
          <a:solidFill>
            <a:srgbClr val="FFFFFF"/>
          </a:solidFill>
          <a:ln w="12700">
            <a:solidFill>
              <a:srgbClr val="DEDEDE"/>
            </a:solidFill>
            <a:miter/>
          </a:ln>
          <a:effectLst>
            <a:outerShdw sx="100000" sy="100000" kx="0" ky="0" algn="b" rotWithShape="0" blurRad="50800" dist="38100" dir="2700000">
              <a:srgbClr val="C5C3C3">
                <a:alpha val="50000"/>
              </a:srgbClr>
            </a:outerShdw>
          </a:effectLst>
        </p:spPr>
        <p:txBody>
          <a:bodyPr lIns="0" tIns="0" rIns="0" bIns="0" anchor="ctr"/>
          <a:lstStyle/>
          <a:p>
            <a:pPr algn="ctr">
              <a:defRPr>
                <a:solidFill>
                  <a:srgbClr val="FFFFFF"/>
                </a:solidFill>
              </a:defRPr>
            </a:pPr>
          </a:p>
        </p:txBody>
      </p:sp>
      <p:sp>
        <p:nvSpPr>
          <p:cNvPr id="126" name="Title 1"/>
          <p:cNvSpPr txBox="1"/>
          <p:nvPr>
            <p:ph type="title"/>
          </p:nvPr>
        </p:nvSpPr>
        <p:spPr>
          <a:xfrm>
            <a:off x="868680" y="405575"/>
            <a:ext cx="10454641" cy="1371601"/>
          </a:xfrm>
          <a:prstGeom prst="rect">
            <a:avLst/>
          </a:prstGeom>
        </p:spPr>
        <p:txBody>
          <a:bodyPr/>
          <a:lstStyle>
            <a:lvl1pPr>
              <a:defRPr sz="3600"/>
            </a:lvl1pPr>
          </a:lstStyle>
          <a:p>
            <a:pPr/>
            <a:r>
              <a:t>Histogram Plots for the variables in question</a:t>
            </a:r>
          </a:p>
        </p:txBody>
      </p:sp>
      <p:sp>
        <p:nvSpPr>
          <p:cNvPr id="127" name="Rectangle 140"/>
          <p:cNvSpPr/>
          <p:nvPr/>
        </p:nvSpPr>
        <p:spPr>
          <a:xfrm>
            <a:off x="494783" y="764423"/>
            <a:ext cx="128017" cy="653904"/>
          </a:xfrm>
          <a:prstGeom prst="rect">
            <a:avLst/>
          </a:prstGeom>
          <a:solidFill>
            <a:schemeClr val="accent2"/>
          </a:solidFill>
          <a:ln w="12700">
            <a:miter lim="400000"/>
          </a:ln>
        </p:spPr>
        <p:txBody>
          <a:bodyPr lIns="0" tIns="0" rIns="0" bIns="0" anchor="ctr"/>
          <a:lstStyle/>
          <a:p>
            <a:pPr algn="ctr">
              <a:defRPr>
                <a:solidFill>
                  <a:srgbClr val="FFFFFF"/>
                </a:solidFill>
              </a:defRPr>
            </a:pPr>
          </a:p>
        </p:txBody>
      </p:sp>
      <p:pic>
        <p:nvPicPr>
          <p:cNvPr id="128" name="Image" descr="Image"/>
          <p:cNvPicPr>
            <a:picLocks noChangeAspect="1"/>
          </p:cNvPicPr>
          <p:nvPr/>
        </p:nvPicPr>
        <p:blipFill>
          <a:blip r:embed="rId2">
            <a:extLst/>
          </a:blip>
          <a:stretch>
            <a:fillRect/>
          </a:stretch>
        </p:blipFill>
        <p:spPr>
          <a:xfrm>
            <a:off x="6400800" y="2381250"/>
            <a:ext cx="5105400" cy="3390900"/>
          </a:xfrm>
          <a:prstGeom prst="rect">
            <a:avLst/>
          </a:prstGeom>
          <a:ln w="12700">
            <a:miter lim="400000"/>
          </a:ln>
        </p:spPr>
      </p:pic>
      <p:pic>
        <p:nvPicPr>
          <p:cNvPr id="129" name="Image" descr="Image"/>
          <p:cNvPicPr>
            <a:picLocks noChangeAspect="1"/>
          </p:cNvPicPr>
          <p:nvPr/>
        </p:nvPicPr>
        <p:blipFill>
          <a:blip r:embed="rId3">
            <a:extLst/>
          </a:blip>
          <a:stretch>
            <a:fillRect/>
          </a:stretch>
        </p:blipFill>
        <p:spPr>
          <a:xfrm>
            <a:off x="1016000" y="2343150"/>
            <a:ext cx="5334000" cy="34671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ctangle 191"/>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32" name="Rectangle 192"/>
          <p:cNvSpPr/>
          <p:nvPr/>
        </p:nvSpPr>
        <p:spPr>
          <a:xfrm>
            <a:off x="551553" y="304801"/>
            <a:ext cx="11097350" cy="1573151"/>
          </a:xfrm>
          <a:prstGeom prst="rect">
            <a:avLst/>
          </a:prstGeom>
          <a:solidFill>
            <a:srgbClr val="FFFFFF"/>
          </a:solidFill>
          <a:ln w="12700">
            <a:solidFill>
              <a:srgbClr val="DEDEDE"/>
            </a:solidFill>
            <a:miter/>
          </a:ln>
          <a:effectLst>
            <a:outerShdw sx="100000" sy="100000" kx="0" ky="0" algn="b" rotWithShape="0" blurRad="50800" dist="38100" dir="2700000">
              <a:srgbClr val="C5C3C3">
                <a:alpha val="50000"/>
              </a:srgbClr>
            </a:outerShdw>
          </a:effectLst>
        </p:spPr>
        <p:txBody>
          <a:bodyPr lIns="0" tIns="0" rIns="0" bIns="0" anchor="ctr"/>
          <a:lstStyle/>
          <a:p>
            <a:pPr algn="ctr">
              <a:defRPr>
                <a:solidFill>
                  <a:srgbClr val="FFFFFF"/>
                </a:solidFill>
              </a:defRPr>
            </a:pPr>
          </a:p>
        </p:txBody>
      </p:sp>
      <p:sp>
        <p:nvSpPr>
          <p:cNvPr id="133" name="Title 1"/>
          <p:cNvSpPr txBox="1"/>
          <p:nvPr>
            <p:ph type="title"/>
          </p:nvPr>
        </p:nvSpPr>
        <p:spPr>
          <a:xfrm>
            <a:off x="868680" y="405575"/>
            <a:ext cx="5001768" cy="1371601"/>
          </a:xfrm>
          <a:prstGeom prst="rect">
            <a:avLst/>
          </a:prstGeom>
        </p:spPr>
        <p:txBody>
          <a:bodyPr/>
          <a:lstStyle>
            <a:lvl1pPr>
              <a:defRPr sz="3300"/>
            </a:lvl1pPr>
          </a:lstStyle>
          <a:p>
            <a:pPr/>
            <a:r>
              <a:t>Histogram Plots for the variables in question Contd..</a:t>
            </a:r>
          </a:p>
        </p:txBody>
      </p:sp>
      <p:sp>
        <p:nvSpPr>
          <p:cNvPr id="134" name="Rectangle 193"/>
          <p:cNvSpPr/>
          <p:nvPr/>
        </p:nvSpPr>
        <p:spPr>
          <a:xfrm>
            <a:off x="494783" y="764423"/>
            <a:ext cx="128017" cy="653904"/>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35" name="Rectangle 194"/>
          <p:cNvSpPr/>
          <p:nvPr/>
        </p:nvSpPr>
        <p:spPr>
          <a:xfrm rot="5400000">
            <a:off x="5586984" y="1070058"/>
            <a:ext cx="1021459" cy="12701"/>
          </a:xfrm>
          <a:prstGeom prst="rect">
            <a:avLst/>
          </a:prstGeom>
          <a:solidFill>
            <a:srgbClr val="D5D5D5"/>
          </a:solidFill>
          <a:ln w="12700">
            <a:miter lim="400000"/>
          </a:ln>
        </p:spPr>
        <p:txBody>
          <a:bodyPr lIns="0" tIns="0" rIns="0" bIns="0" anchor="ctr"/>
          <a:lstStyle/>
          <a:p>
            <a:pPr algn="ctr">
              <a:defRPr>
                <a:solidFill>
                  <a:srgbClr val="FFFFFF"/>
                </a:solidFill>
              </a:defRPr>
            </a:pPr>
          </a:p>
        </p:txBody>
      </p:sp>
      <p:pic>
        <p:nvPicPr>
          <p:cNvPr id="136" name="Image" descr="Image"/>
          <p:cNvPicPr>
            <a:picLocks noChangeAspect="1"/>
          </p:cNvPicPr>
          <p:nvPr/>
        </p:nvPicPr>
        <p:blipFill>
          <a:blip r:embed="rId2">
            <a:extLst/>
          </a:blip>
          <a:stretch>
            <a:fillRect/>
          </a:stretch>
        </p:blipFill>
        <p:spPr>
          <a:xfrm>
            <a:off x="463550" y="2438400"/>
            <a:ext cx="5372100" cy="3454400"/>
          </a:xfrm>
          <a:prstGeom prst="rect">
            <a:avLst/>
          </a:prstGeom>
          <a:ln w="12700">
            <a:miter lim="400000"/>
          </a:ln>
        </p:spPr>
      </p:pic>
      <p:pic>
        <p:nvPicPr>
          <p:cNvPr id="137" name="Image" descr="Image"/>
          <p:cNvPicPr>
            <a:picLocks noChangeAspect="1"/>
          </p:cNvPicPr>
          <p:nvPr/>
        </p:nvPicPr>
        <p:blipFill>
          <a:blip r:embed="rId3">
            <a:extLst/>
          </a:blip>
          <a:stretch>
            <a:fillRect/>
          </a:stretch>
        </p:blipFill>
        <p:spPr>
          <a:xfrm>
            <a:off x="5962650" y="2438400"/>
            <a:ext cx="5295900" cy="34544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ctangle 191"/>
          <p:cNvSpPr/>
          <p:nvPr/>
        </p:nvSpPr>
        <p:spPr>
          <a:xfrm>
            <a:off x="0" y="0"/>
            <a:ext cx="12192000"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40" name="Rectangle 192"/>
          <p:cNvSpPr/>
          <p:nvPr/>
        </p:nvSpPr>
        <p:spPr>
          <a:xfrm>
            <a:off x="551553" y="304801"/>
            <a:ext cx="11097350" cy="1573151"/>
          </a:xfrm>
          <a:prstGeom prst="rect">
            <a:avLst/>
          </a:prstGeom>
          <a:solidFill>
            <a:srgbClr val="FFFFFF"/>
          </a:solidFill>
          <a:ln w="12700">
            <a:solidFill>
              <a:srgbClr val="DEDEDE"/>
            </a:solidFill>
            <a:miter/>
          </a:ln>
          <a:effectLst>
            <a:outerShdw sx="100000" sy="100000" kx="0" ky="0" algn="b" rotWithShape="0" blurRad="50800" dist="38100" dir="2700000">
              <a:srgbClr val="C5C3C3">
                <a:alpha val="50000"/>
              </a:srgbClr>
            </a:outerShdw>
          </a:effectLst>
        </p:spPr>
        <p:txBody>
          <a:bodyPr lIns="0" tIns="0" rIns="0" bIns="0" anchor="ctr"/>
          <a:lstStyle/>
          <a:p>
            <a:pPr algn="ctr">
              <a:defRPr>
                <a:solidFill>
                  <a:srgbClr val="FFFFFF"/>
                </a:solidFill>
              </a:defRPr>
            </a:pPr>
          </a:p>
        </p:txBody>
      </p:sp>
      <p:sp>
        <p:nvSpPr>
          <p:cNvPr id="141" name="Title 1"/>
          <p:cNvSpPr txBox="1"/>
          <p:nvPr>
            <p:ph type="title"/>
          </p:nvPr>
        </p:nvSpPr>
        <p:spPr>
          <a:xfrm>
            <a:off x="868680" y="405575"/>
            <a:ext cx="5001768" cy="1371601"/>
          </a:xfrm>
          <a:prstGeom prst="rect">
            <a:avLst/>
          </a:prstGeom>
        </p:spPr>
        <p:txBody>
          <a:bodyPr/>
          <a:lstStyle>
            <a:lvl1pPr>
              <a:defRPr sz="3300"/>
            </a:lvl1pPr>
          </a:lstStyle>
          <a:p>
            <a:pPr/>
            <a:r>
              <a:t>Histogram Plots for the variables in question Contd..</a:t>
            </a:r>
          </a:p>
        </p:txBody>
      </p:sp>
      <p:sp>
        <p:nvSpPr>
          <p:cNvPr id="142" name="Rectangle 193"/>
          <p:cNvSpPr/>
          <p:nvPr/>
        </p:nvSpPr>
        <p:spPr>
          <a:xfrm>
            <a:off x="494783" y="764423"/>
            <a:ext cx="128017" cy="653904"/>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43" name="Rectangle 194"/>
          <p:cNvSpPr/>
          <p:nvPr/>
        </p:nvSpPr>
        <p:spPr>
          <a:xfrm rot="5400000">
            <a:off x="5586984" y="1070058"/>
            <a:ext cx="1021459" cy="12701"/>
          </a:xfrm>
          <a:prstGeom prst="rect">
            <a:avLst/>
          </a:prstGeom>
          <a:solidFill>
            <a:srgbClr val="D5D5D5"/>
          </a:solidFill>
          <a:ln w="12700">
            <a:miter lim="400000"/>
          </a:ln>
        </p:spPr>
        <p:txBody>
          <a:bodyPr lIns="0" tIns="0" rIns="0" bIns="0" anchor="ctr"/>
          <a:lstStyle/>
          <a:p>
            <a:pPr algn="ctr">
              <a:defRPr>
                <a:solidFill>
                  <a:srgbClr val="FFFFFF"/>
                </a:solidFill>
              </a:defRPr>
            </a:pPr>
          </a:p>
        </p:txBody>
      </p:sp>
      <p:pic>
        <p:nvPicPr>
          <p:cNvPr id="144" name="Image" descr="Image"/>
          <p:cNvPicPr>
            <a:picLocks noChangeAspect="1"/>
          </p:cNvPicPr>
          <p:nvPr/>
        </p:nvPicPr>
        <p:blipFill>
          <a:blip r:embed="rId2">
            <a:extLst/>
          </a:blip>
          <a:stretch>
            <a:fillRect/>
          </a:stretch>
        </p:blipFill>
        <p:spPr>
          <a:xfrm>
            <a:off x="-44450" y="2451100"/>
            <a:ext cx="5194300" cy="3479800"/>
          </a:xfrm>
          <a:prstGeom prst="rect">
            <a:avLst/>
          </a:prstGeom>
          <a:ln w="12700">
            <a:miter lim="400000"/>
          </a:ln>
        </p:spPr>
      </p:pic>
      <p:pic>
        <p:nvPicPr>
          <p:cNvPr id="145" name="Image" descr="Image"/>
          <p:cNvPicPr>
            <a:picLocks noChangeAspect="1"/>
          </p:cNvPicPr>
          <p:nvPr/>
        </p:nvPicPr>
        <p:blipFill>
          <a:blip r:embed="rId3">
            <a:extLst/>
          </a:blip>
          <a:stretch>
            <a:fillRect/>
          </a:stretch>
        </p:blipFill>
        <p:spPr>
          <a:xfrm>
            <a:off x="5213350" y="2514600"/>
            <a:ext cx="5549900" cy="33528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ctangle 17"/>
          <p:cNvSpPr/>
          <p:nvPr/>
        </p:nvSpPr>
        <p:spPr>
          <a:xfrm>
            <a:off x="-1" y="0"/>
            <a:ext cx="1219200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48" name="Freeform: Shape 19"/>
          <p:cNvSpPr/>
          <p:nvPr/>
        </p:nvSpPr>
        <p:spPr>
          <a:xfrm>
            <a:off x="-2" y="0"/>
            <a:ext cx="4818890"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63" y="0"/>
                </a:lnTo>
                <a:lnTo>
                  <a:pt x="16445" y="218"/>
                </a:lnTo>
                <a:cubicBezTo>
                  <a:pt x="19630" y="2926"/>
                  <a:pt x="21600" y="6668"/>
                  <a:pt x="21600" y="10800"/>
                </a:cubicBezTo>
                <a:cubicBezTo>
                  <a:pt x="21600" y="14932"/>
                  <a:pt x="19630" y="18674"/>
                  <a:pt x="16445" y="21382"/>
                </a:cubicBezTo>
                <a:lnTo>
                  <a:pt x="16163" y="21600"/>
                </a:lnTo>
                <a:lnTo>
                  <a:pt x="0" y="21600"/>
                </a:lnTo>
                <a:close/>
              </a:path>
            </a:pathLst>
          </a:custGeom>
          <a:solidFill>
            <a:srgbClr val="FFFFFF"/>
          </a:solidFill>
          <a:ln>
            <a:solidFill>
              <a:srgbClr val="E6E6E6"/>
            </a:solidFill>
            <a:miter/>
          </a:ln>
          <a:effectLst>
            <a:outerShdw sx="100000" sy="100000" kx="0" ky="0" algn="b" rotWithShape="0" blurRad="50800" dist="38100" dir="0">
              <a:srgbClr val="D9D9D9">
                <a:alpha val="50000"/>
              </a:srgbClr>
            </a:outerShdw>
          </a:effectLst>
        </p:spPr>
        <p:txBody>
          <a:bodyPr lIns="0" tIns="0" rIns="0" bIns="0" anchor="ctr"/>
          <a:lstStyle/>
          <a:p>
            <a:pPr algn="ctr">
              <a:defRPr>
                <a:solidFill>
                  <a:srgbClr val="FFFFFF"/>
                </a:solidFill>
              </a:defRPr>
            </a:pPr>
          </a:p>
        </p:txBody>
      </p:sp>
      <p:sp>
        <p:nvSpPr>
          <p:cNvPr id="149" name="Freeform: Shape 21"/>
          <p:cNvSpPr/>
          <p:nvPr/>
        </p:nvSpPr>
        <p:spPr>
          <a:xfrm>
            <a:off x="1" y="0"/>
            <a:ext cx="4811477"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55" y="0"/>
                </a:lnTo>
                <a:lnTo>
                  <a:pt x="16437" y="218"/>
                </a:lnTo>
                <a:cubicBezTo>
                  <a:pt x="19627" y="2926"/>
                  <a:pt x="21600" y="6668"/>
                  <a:pt x="21600" y="10800"/>
                </a:cubicBezTo>
                <a:cubicBezTo>
                  <a:pt x="21600" y="14932"/>
                  <a:pt x="19627" y="18674"/>
                  <a:pt x="16437" y="21382"/>
                </a:cubicBezTo>
                <a:lnTo>
                  <a:pt x="16155" y="21600"/>
                </a:lnTo>
                <a:lnTo>
                  <a:pt x="0" y="21600"/>
                </a:lnTo>
                <a:close/>
              </a:path>
            </a:pathLst>
          </a:custGeom>
          <a:solidFill>
            <a:srgbClr val="FFFFFF"/>
          </a:solidFill>
          <a:ln w="12700">
            <a:miter lim="400000"/>
          </a:ln>
        </p:spPr>
        <p:txBody>
          <a:bodyPr lIns="0" tIns="0" rIns="0" bIns="0" anchor="ctr"/>
          <a:lstStyle/>
          <a:p>
            <a:pPr algn="ctr">
              <a:defRPr>
                <a:solidFill>
                  <a:srgbClr val="FFFFFF"/>
                </a:solidFill>
              </a:defRPr>
            </a:pPr>
          </a:p>
        </p:txBody>
      </p:sp>
      <p:sp>
        <p:nvSpPr>
          <p:cNvPr id="150" name="Title 1"/>
          <p:cNvSpPr txBox="1"/>
          <p:nvPr>
            <p:ph type="title"/>
          </p:nvPr>
        </p:nvSpPr>
        <p:spPr>
          <a:xfrm>
            <a:off x="160260" y="1161288"/>
            <a:ext cx="4490959" cy="2218452"/>
          </a:xfrm>
          <a:prstGeom prst="rect">
            <a:avLst/>
          </a:prstGeom>
        </p:spPr>
        <p:txBody>
          <a:bodyPr/>
          <a:lstStyle>
            <a:lvl1pPr>
              <a:defRPr sz="4000"/>
            </a:lvl1pPr>
          </a:lstStyle>
          <a:p>
            <a:pPr/>
            <a:r>
              <a:t>Summary</a:t>
            </a:r>
          </a:p>
        </p:txBody>
      </p:sp>
      <p:sp>
        <p:nvSpPr>
          <p:cNvPr id="151" name="Rectangle 23"/>
          <p:cNvSpPr/>
          <p:nvPr/>
        </p:nvSpPr>
        <p:spPr>
          <a:xfrm>
            <a:off x="0" y="3102049"/>
            <a:ext cx="128016" cy="653904"/>
          </a:xfrm>
          <a:prstGeom prst="rect">
            <a:avLst/>
          </a:prstGeom>
          <a:solidFill>
            <a:schemeClr val="accent2"/>
          </a:solidFill>
          <a:ln w="12700">
            <a:miter lim="400000"/>
          </a:ln>
        </p:spPr>
        <p:txBody>
          <a:bodyPr lIns="0" tIns="0" rIns="0" bIns="0" anchor="ctr"/>
          <a:lstStyle/>
          <a:p>
            <a:pPr algn="ctr">
              <a:defRPr>
                <a:solidFill>
                  <a:srgbClr val="FFFFFF"/>
                </a:solidFill>
              </a:defRPr>
            </a:pPr>
          </a:p>
        </p:txBody>
      </p:sp>
      <p:sp>
        <p:nvSpPr>
          <p:cNvPr id="152" name="TextBox 3"/>
          <p:cNvSpPr txBox="1"/>
          <p:nvPr/>
        </p:nvSpPr>
        <p:spPr>
          <a:xfrm>
            <a:off x="5479869" y="932688"/>
            <a:ext cx="5825163" cy="49926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nSpc>
                <a:spcPct val="90000"/>
              </a:lnSpc>
              <a:spcBef>
                <a:spcPts val="600"/>
              </a:spcBef>
              <a:defRPr sz="1900"/>
            </a:pPr>
            <a:r>
              <a:t>From the histograms, we may be able to see something but its not clearly visible</a:t>
            </a:r>
          </a:p>
          <a:p>
            <a:pPr marL="342900" indent="-228600">
              <a:lnSpc>
                <a:spcPct val="90000"/>
              </a:lnSpc>
              <a:spcBef>
                <a:spcPts val="600"/>
              </a:spcBef>
              <a:buSzPct val="100000"/>
              <a:buFont typeface="Arial"/>
              <a:buChar char="•"/>
              <a:defRPr sz="1900"/>
            </a:pPr>
            <a:r>
              <a:t>Male patients are more affected by the heart problems</a:t>
            </a:r>
          </a:p>
          <a:p>
            <a:pPr marL="342900" indent="-228600">
              <a:lnSpc>
                <a:spcPct val="90000"/>
              </a:lnSpc>
              <a:spcBef>
                <a:spcPts val="600"/>
              </a:spcBef>
              <a:buSzPct val="100000"/>
              <a:buFont typeface="Arial"/>
              <a:buChar char="•"/>
              <a:defRPr sz="1900"/>
            </a:pPr>
            <a:r>
              <a:t>Female heart rate are not at the highest</a:t>
            </a:r>
          </a:p>
          <a:p>
            <a:pPr marL="342900" indent="-228600">
              <a:lnSpc>
                <a:spcPct val="90000"/>
              </a:lnSpc>
              <a:spcBef>
                <a:spcPts val="600"/>
              </a:spcBef>
              <a:buSzPct val="100000"/>
              <a:buFont typeface="Arial"/>
              <a:buChar char="•"/>
              <a:defRPr sz="1900"/>
            </a:pPr>
            <a:r>
              <a:t>exercise induced angina helps </a:t>
            </a:r>
          </a:p>
          <a:p>
            <a:pPr marL="342900" indent="-228600">
              <a:lnSpc>
                <a:spcPct val="90000"/>
              </a:lnSpc>
              <a:spcBef>
                <a:spcPts val="600"/>
              </a:spcBef>
              <a:buSzPct val="100000"/>
              <a:buFont typeface="Arial"/>
              <a:buChar char="•"/>
              <a:defRPr sz="1900"/>
            </a:pPr>
          </a:p>
          <a:p>
            <a:pPr>
              <a:lnSpc>
                <a:spcPct val="90000"/>
              </a:lnSpc>
              <a:spcBef>
                <a:spcPts val="600"/>
              </a:spcBef>
              <a:defRPr sz="1900"/>
            </a:pPr>
            <a:r>
              <a:t>We also see some outliers from the histograms however if they have much effect on the prediction model, then we may try to resample the data. We can't do much removals in this dataset as the sample size is small and we don’t have enough samples to exclude or include.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50"/>
          <p:cNvSpPr/>
          <p:nvPr/>
        </p:nvSpPr>
        <p:spPr>
          <a:xfrm>
            <a:off x="-88902" y="0"/>
            <a:ext cx="1218895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55" name="Title 1"/>
          <p:cNvSpPr txBox="1"/>
          <p:nvPr>
            <p:ph type="title"/>
          </p:nvPr>
        </p:nvSpPr>
        <p:spPr>
          <a:xfrm>
            <a:off x="838200" y="557189"/>
            <a:ext cx="10515600" cy="1110537"/>
          </a:xfrm>
          <a:prstGeom prst="rect">
            <a:avLst/>
          </a:prstGeom>
        </p:spPr>
        <p:txBody>
          <a:bodyPr/>
          <a:lstStyle>
            <a:lvl1pPr>
              <a:defRPr sz="3600"/>
            </a:lvl1pPr>
          </a:lstStyle>
          <a:p>
            <a:pPr/>
            <a:r>
              <a:t>Characteristics</a:t>
            </a:r>
          </a:p>
        </p:txBody>
      </p:sp>
      <p:pic>
        <p:nvPicPr>
          <p:cNvPr id="156" name="Image" descr="Image"/>
          <p:cNvPicPr>
            <a:picLocks noChangeAspect="1"/>
          </p:cNvPicPr>
          <p:nvPr/>
        </p:nvPicPr>
        <p:blipFill>
          <a:blip r:embed="rId2">
            <a:extLst/>
          </a:blip>
          <a:stretch>
            <a:fillRect/>
          </a:stretch>
        </p:blipFill>
        <p:spPr>
          <a:xfrm>
            <a:off x="533400" y="1479550"/>
            <a:ext cx="5994400" cy="2705100"/>
          </a:xfrm>
          <a:prstGeom prst="rect">
            <a:avLst/>
          </a:prstGeom>
          <a:ln w="12700">
            <a:miter lim="400000"/>
          </a:ln>
        </p:spPr>
      </p:pic>
      <p:pic>
        <p:nvPicPr>
          <p:cNvPr id="157" name="Image" descr="Image"/>
          <p:cNvPicPr>
            <a:picLocks noChangeAspect="1"/>
          </p:cNvPicPr>
          <p:nvPr/>
        </p:nvPicPr>
        <p:blipFill>
          <a:blip r:embed="rId3">
            <a:extLst/>
          </a:blip>
          <a:stretch>
            <a:fillRect/>
          </a:stretch>
        </p:blipFill>
        <p:spPr>
          <a:xfrm>
            <a:off x="226375" y="4251132"/>
            <a:ext cx="7497450" cy="2185778"/>
          </a:xfrm>
          <a:prstGeom prst="rect">
            <a:avLst/>
          </a:prstGeom>
          <a:ln w="12700">
            <a:miter lim="400000"/>
          </a:ln>
        </p:spPr>
      </p:pic>
      <p:pic>
        <p:nvPicPr>
          <p:cNvPr id="158" name="Image" descr="Image"/>
          <p:cNvPicPr>
            <a:picLocks noChangeAspect="1"/>
          </p:cNvPicPr>
          <p:nvPr/>
        </p:nvPicPr>
        <p:blipFill>
          <a:blip r:embed="rId4">
            <a:extLst/>
          </a:blip>
          <a:stretch>
            <a:fillRect/>
          </a:stretch>
        </p:blipFill>
        <p:spPr>
          <a:xfrm>
            <a:off x="5156200" y="520700"/>
            <a:ext cx="7975600" cy="2438400"/>
          </a:xfrm>
          <a:prstGeom prst="rect">
            <a:avLst/>
          </a:prstGeom>
          <a:ln w="12700">
            <a:miter lim="400000"/>
          </a:ln>
        </p:spPr>
      </p:pic>
      <p:pic>
        <p:nvPicPr>
          <p:cNvPr id="159" name="Image" descr="Image"/>
          <p:cNvPicPr>
            <a:picLocks noChangeAspect="1"/>
          </p:cNvPicPr>
          <p:nvPr/>
        </p:nvPicPr>
        <p:blipFill>
          <a:blip r:embed="rId5">
            <a:extLst/>
          </a:blip>
          <a:stretch>
            <a:fillRect/>
          </a:stretch>
        </p:blipFill>
        <p:spPr>
          <a:xfrm>
            <a:off x="6189625" y="3287596"/>
            <a:ext cx="6515201" cy="22640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8"/>
          <p:cNvSpPr/>
          <p:nvPr/>
        </p:nvSpPr>
        <p:spPr>
          <a:xfrm>
            <a:off x="-1" y="0"/>
            <a:ext cx="12188954" cy="6858000"/>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162" name="Title 1"/>
          <p:cNvSpPr txBox="1"/>
          <p:nvPr>
            <p:ph type="title"/>
          </p:nvPr>
        </p:nvSpPr>
        <p:spPr>
          <a:xfrm>
            <a:off x="838200" y="162373"/>
            <a:ext cx="10515600" cy="1128417"/>
          </a:xfrm>
          <a:prstGeom prst="rect">
            <a:avLst/>
          </a:prstGeom>
        </p:spPr>
        <p:txBody>
          <a:bodyPr/>
          <a:lstStyle>
            <a:lvl1pPr>
              <a:defRPr sz="5200"/>
            </a:lvl1pPr>
          </a:lstStyle>
          <a:p>
            <a:pPr/>
            <a:r>
              <a:t>PMF</a:t>
            </a:r>
          </a:p>
        </p:txBody>
      </p:sp>
      <p:pic>
        <p:nvPicPr>
          <p:cNvPr id="163" name="Image" descr="Image"/>
          <p:cNvPicPr>
            <a:picLocks noChangeAspect="1"/>
          </p:cNvPicPr>
          <p:nvPr/>
        </p:nvPicPr>
        <p:blipFill>
          <a:blip r:embed="rId2">
            <a:extLst/>
          </a:blip>
          <a:stretch>
            <a:fillRect/>
          </a:stretch>
        </p:blipFill>
        <p:spPr>
          <a:xfrm>
            <a:off x="165100" y="1403350"/>
            <a:ext cx="9677400" cy="4889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