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5"/>
  </p:notesMasterIdLst>
  <p:sldIdLst>
    <p:sldId id="256" r:id="rId2"/>
    <p:sldId id="265" r:id="rId3"/>
    <p:sldId id="257" r:id="rId4"/>
    <p:sldId id="264" r:id="rId5"/>
    <p:sldId id="289" r:id="rId6"/>
    <p:sldId id="290" r:id="rId7"/>
    <p:sldId id="291" r:id="rId8"/>
    <p:sldId id="314" r:id="rId9"/>
    <p:sldId id="293" r:id="rId10"/>
    <p:sldId id="294" r:id="rId11"/>
    <p:sldId id="295" r:id="rId12"/>
    <p:sldId id="300" r:id="rId13"/>
    <p:sldId id="301" r:id="rId14"/>
    <p:sldId id="302" r:id="rId15"/>
    <p:sldId id="303" r:id="rId16"/>
    <p:sldId id="304" r:id="rId17"/>
    <p:sldId id="305" r:id="rId18"/>
    <p:sldId id="306" r:id="rId19"/>
    <p:sldId id="307" r:id="rId20"/>
    <p:sldId id="308" r:id="rId21"/>
    <p:sldId id="260" r:id="rId22"/>
    <p:sldId id="275" r:id="rId23"/>
    <p:sldId id="276" r:id="rId24"/>
    <p:sldId id="278" r:id="rId25"/>
    <p:sldId id="279" r:id="rId26"/>
    <p:sldId id="280" r:id="rId27"/>
    <p:sldId id="286" r:id="rId28"/>
    <p:sldId id="287" r:id="rId29"/>
    <p:sldId id="288" r:id="rId30"/>
    <p:sldId id="310" r:id="rId31"/>
    <p:sldId id="311" r:id="rId32"/>
    <p:sldId id="312" r:id="rId33"/>
    <p:sldId id="313" r:id="rId34"/>
    <p:sldId id="349" r:id="rId35"/>
    <p:sldId id="350" r:id="rId36"/>
    <p:sldId id="316" r:id="rId37"/>
    <p:sldId id="317" r:id="rId38"/>
    <p:sldId id="318" r:id="rId39"/>
    <p:sldId id="319" r:id="rId40"/>
    <p:sldId id="282" r:id="rId41"/>
    <p:sldId id="283" r:id="rId42"/>
    <p:sldId id="284" r:id="rId43"/>
    <p:sldId id="348"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0">
          <p15:clr>
            <a:srgbClr val="A4A3A4"/>
          </p15:clr>
        </p15:guide>
        <p15:guide id="2" pos="29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25"/>
    <a:srgbClr val="FF2549"/>
    <a:srgbClr val="5DD5FF"/>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7" d="100"/>
          <a:sy n="107" d="100"/>
        </p:scale>
        <p:origin x="173" y="-365"/>
      </p:cViewPr>
      <p:guideLst>
        <p:guide orient="horz" pos="1600"/>
        <p:guide pos="291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3066" y="1740309"/>
            <a:ext cx="8015750" cy="16444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53067" y="3428997"/>
            <a:ext cx="8001000" cy="678426"/>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3" y="364447"/>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437968"/>
            <a:ext cx="8325464" cy="3340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0355" y="458157"/>
            <a:ext cx="6516116" cy="725349"/>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2" y="1231490"/>
            <a:ext cx="6540910" cy="350862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330638"/>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41216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88456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41216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188456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9/23/2022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426" y="1710814"/>
            <a:ext cx="8045245" cy="1659188"/>
          </a:xfrm>
        </p:spPr>
        <p:txBody>
          <a:bodyPr>
            <a:normAutofit/>
          </a:bodyPr>
          <a:lstStyle/>
          <a:p>
            <a:r>
              <a:rPr lang="en-US" sz="4000" dirty="0">
                <a:ln w="0"/>
                <a:gradFill>
                  <a:gsLst>
                    <a:gs pos="21000">
                      <a:srgbClr val="53575C"/>
                    </a:gs>
                    <a:gs pos="88000">
                      <a:srgbClr val="C5C7CA"/>
                    </a:gs>
                  </a:gsLst>
                  <a:lin ang="5400000"/>
                </a:gradFill>
                <a:latin typeface="Constantia" panose="02030602050306030303" pitchFamily="18" charset="0"/>
              </a:rPr>
              <a:t>Medical ChatBot</a:t>
            </a:r>
          </a:p>
        </p:txBody>
      </p:sp>
      <p:sp>
        <p:nvSpPr>
          <p:cNvPr id="6" name="TextBox 5"/>
          <p:cNvSpPr txBox="1"/>
          <p:nvPr/>
        </p:nvSpPr>
        <p:spPr>
          <a:xfrm>
            <a:off x="4479852" y="3489206"/>
            <a:ext cx="3026734" cy="1585595"/>
          </a:xfrm>
          <a:prstGeom prst="rect">
            <a:avLst/>
          </a:prstGeom>
          <a:noFill/>
        </p:spPr>
        <p:txBody>
          <a:bodyPr wrap="square">
            <a:spAutoFit/>
          </a:bodyPr>
          <a:lstStyle/>
          <a:p>
            <a:pPr marL="0" marR="0" algn="ctr">
              <a:lnSpc>
                <a:spcPct val="115000"/>
              </a:lnSpc>
              <a:spcBef>
                <a:spcPts val="2400"/>
              </a:spcBef>
              <a:spcAft>
                <a:spcPts val="0"/>
              </a:spcAft>
            </a:pPr>
            <a:r>
              <a:rPr lang="en-US" sz="1600" b="1" kern="0" dirty="0">
                <a:solidFill>
                  <a:srgbClr val="000000"/>
                </a:solidFill>
                <a:latin typeface="Constantia" panose="02030602050306030303" pitchFamily="18" charset="0"/>
                <a:ea typeface="Times New Roman" panose="02020603050405020304" pitchFamily="18" charset="0"/>
                <a:cs typeface="Mangal" panose="02040503050203030202" pitchFamily="18" charset="0"/>
              </a:rPr>
              <a:t>Submitted by</a:t>
            </a:r>
            <a:endParaRPr lang="en-US" sz="1600" b="1" kern="0" dirty="0">
              <a:solidFill>
                <a:srgbClr val="365F91"/>
              </a:solidFill>
              <a:latin typeface="Constantia" panose="02030602050306030303" pitchFamily="18" charset="0"/>
              <a:ea typeface="Times New Roman" panose="02020603050405020304" pitchFamily="18" charset="0"/>
              <a:cs typeface="Mangal" panose="02040503050203030202" pitchFamily="18" charset="0"/>
            </a:endParaRPr>
          </a:p>
          <a:p>
            <a:pPr marL="0" marR="0" algn="ctr">
              <a:lnSpc>
                <a:spcPct val="115000"/>
              </a:lnSpc>
              <a:spcBef>
                <a:spcPts val="600"/>
              </a:spcBef>
              <a:spcAft>
                <a:spcPts val="0"/>
              </a:spcAft>
            </a:pPr>
            <a:r>
              <a:rPr lang="en-US" sz="1600" b="1" kern="0" dirty="0">
                <a:solidFill>
                  <a:srgbClr val="000000"/>
                </a:solidFill>
                <a:latin typeface="Constantia" panose="02030602050306030303" pitchFamily="18" charset="0"/>
                <a:ea typeface="Times New Roman" panose="02020603050405020304" pitchFamily="18" charset="0"/>
                <a:cs typeface="Mangal" panose="02040503050203030202" pitchFamily="18" charset="0"/>
              </a:rPr>
              <a:t>Pansare Sarika</a:t>
            </a:r>
            <a:endParaRPr lang="en-US" sz="1600" b="1" kern="0" dirty="0">
              <a:solidFill>
                <a:srgbClr val="365F91"/>
              </a:solidFill>
              <a:latin typeface="Constantia" panose="02030602050306030303" pitchFamily="18" charset="0"/>
              <a:ea typeface="Times New Roman" panose="02020603050405020304" pitchFamily="18" charset="0"/>
              <a:cs typeface="Mangal" panose="02040503050203030202" pitchFamily="18" charset="0"/>
            </a:endParaRPr>
          </a:p>
          <a:p>
            <a:pPr marR="0" algn="ctr">
              <a:spcAft>
                <a:spcPts val="0"/>
              </a:spcAft>
            </a:pPr>
            <a:r>
              <a:rPr lang="en-US" sz="1600" b="1" kern="0" dirty="0">
                <a:solidFill>
                  <a:srgbClr val="000000"/>
                </a:solidFill>
                <a:latin typeface="Constantia" panose="02030602050306030303" pitchFamily="18" charset="0"/>
                <a:ea typeface="Times New Roman" panose="02020603050405020304" pitchFamily="18" charset="0"/>
                <a:cs typeface="Mangal" panose="02040503050203030202" pitchFamily="18" charset="0"/>
              </a:rPr>
              <a:t>MCA II (Sem: IV)</a:t>
            </a:r>
            <a:endParaRPr lang="en-US" sz="1600" b="1" kern="0" dirty="0">
              <a:solidFill>
                <a:srgbClr val="365F91"/>
              </a:solidFill>
              <a:latin typeface="Constantia" panose="02030602050306030303" pitchFamily="18" charset="0"/>
              <a:ea typeface="Times New Roman" panose="02020603050405020304" pitchFamily="18" charset="0"/>
              <a:cs typeface="Mangal" panose="02040503050203030202" pitchFamily="18" charset="0"/>
            </a:endParaRPr>
          </a:p>
          <a:p>
            <a:pPr marL="0" marR="0" algn="ctr">
              <a:spcBef>
                <a:spcPts val="600"/>
              </a:spcBef>
              <a:spcAft>
                <a:spcPts val="0"/>
              </a:spcAft>
            </a:pPr>
            <a:r>
              <a:rPr lang="en-US" sz="1600" b="1" kern="0" dirty="0">
                <a:solidFill>
                  <a:srgbClr val="000000"/>
                </a:solidFill>
                <a:latin typeface="Constantia" panose="02030602050306030303" pitchFamily="18" charset="0"/>
                <a:ea typeface="Times New Roman" panose="02020603050405020304" pitchFamily="18" charset="0"/>
                <a:cs typeface="Mangal" panose="02040503050203030202" pitchFamily="18" charset="0"/>
              </a:rPr>
              <a:t>Guided by</a:t>
            </a:r>
            <a:endParaRPr lang="en-US" sz="1600" b="1" kern="0" dirty="0">
              <a:solidFill>
                <a:srgbClr val="365F91"/>
              </a:solidFill>
              <a:latin typeface="Constantia" panose="02030602050306030303" pitchFamily="18" charset="0"/>
              <a:ea typeface="Times New Roman" panose="02020603050405020304" pitchFamily="18" charset="0"/>
              <a:cs typeface="Mangal" panose="02040503050203030202" pitchFamily="18" charset="0"/>
            </a:endParaRPr>
          </a:p>
          <a:p>
            <a:pPr marL="0" marR="0" algn="ctr">
              <a:lnSpc>
                <a:spcPct val="115000"/>
              </a:lnSpc>
              <a:spcBef>
                <a:spcPts val="0"/>
              </a:spcBef>
              <a:spcAft>
                <a:spcPts val="0"/>
              </a:spcAft>
            </a:pPr>
            <a:r>
              <a:rPr lang="en-US" sz="1600" b="1" kern="0" dirty="0">
                <a:solidFill>
                  <a:srgbClr val="000000"/>
                </a:solidFill>
                <a:latin typeface="Constantia" panose="02030602050306030303" pitchFamily="18" charset="0"/>
                <a:ea typeface="Times New Roman" panose="02020603050405020304" pitchFamily="18" charset="0"/>
                <a:cs typeface="Mangal" panose="02040503050203030202" pitchFamily="18" charset="0"/>
              </a:rPr>
              <a:t>“Mr. Badhe Gajanan”</a:t>
            </a:r>
            <a:endParaRPr lang="en-US" sz="1600" b="1" kern="0" dirty="0">
              <a:solidFill>
                <a:srgbClr val="365F91"/>
              </a:solidFill>
              <a:effectLst/>
              <a:latin typeface="Constantia" panose="02030602050306030303" pitchFamily="18" charset="0"/>
              <a:ea typeface="Times New Roman" panose="02020603050405020304" pitchFamily="18" charset="0"/>
              <a:cs typeface="Mangal" panose="02040503050203030202"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pPr marL="0" indent="0">
              <a:buNone/>
            </a:pPr>
            <a:r>
              <a:rPr lang="en-US" sz="1400" b="1" dirty="0">
                <a:latin typeface="Constantia" panose="02030602050306030303" pitchFamily="18" charset="0"/>
              </a:rPr>
              <a:t>2.2.3 </a:t>
            </a:r>
            <a:r>
              <a:rPr lang="en-US" sz="1600" b="1" dirty="0">
                <a:latin typeface="Constantia" panose="02030602050306030303" pitchFamily="18" charset="0"/>
              </a:rPr>
              <a:t>Time Feasibility </a:t>
            </a:r>
            <a:endParaRPr lang="en-US" dirty="0"/>
          </a:p>
          <a:p>
            <a:pPr>
              <a:buFont typeface="Wingdings" panose="05000000000000000000" pitchFamily="2" charset="2"/>
              <a:buChar char="v"/>
            </a:pPr>
            <a:r>
              <a:rPr lang="en-US" sz="1400" dirty="0">
                <a:latin typeface="Constantia" panose="02030602050306030303" pitchFamily="18" charset="0"/>
              </a:rPr>
              <a:t>Computer used is depend on user it may be large or small, but it is simple to read the data form database because they are stored directly into the database, less time is required for data fetching from database. This step is time saving for showing better result </a:t>
            </a:r>
          </a:p>
          <a:p>
            <a:endParaRPr lang="en-US" dirty="0"/>
          </a:p>
          <a:p>
            <a:endParaRPr lang="en-US" dirty="0"/>
          </a:p>
        </p:txBody>
      </p:sp>
      <p:sp>
        <p:nvSpPr>
          <p:cNvPr id="2" name="Text Box 1"/>
          <p:cNvSpPr txBox="1"/>
          <p:nvPr/>
        </p:nvSpPr>
        <p:spPr>
          <a:xfrm>
            <a:off x="173355" y="525145"/>
            <a:ext cx="3425825" cy="521970"/>
          </a:xfrm>
          <a:prstGeom prst="rect">
            <a:avLst/>
          </a:prstGeom>
          <a:noFill/>
        </p:spPr>
        <p:txBody>
          <a:bodyPr wrap="square" rtlCol="0">
            <a:spAutoFit/>
          </a:bodyPr>
          <a:lstStyle/>
          <a:p>
            <a:pPr algn="l"/>
            <a:r>
              <a:rPr lang="en-US" sz="28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Feasibility Study</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 y="364490"/>
            <a:ext cx="4709160" cy="763270"/>
          </a:xfrm>
        </p:spPr>
        <p:txBody>
          <a:bodyPr>
            <a:normAutofit fontScale="90000"/>
          </a:bodyPr>
          <a:lstStyle/>
          <a:p>
            <a:r>
              <a:rPr lang="en-US" sz="3335"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Objectives of the Project</a:t>
            </a:r>
          </a:p>
        </p:txBody>
      </p:sp>
      <p:sp>
        <p:nvSpPr>
          <p:cNvPr id="3" name="Content Placeholder 2"/>
          <p:cNvSpPr>
            <a:spLocks noGrp="1"/>
          </p:cNvSpPr>
          <p:nvPr>
            <p:ph idx="1"/>
          </p:nvPr>
        </p:nvSpPr>
        <p:spPr/>
        <p:txBody>
          <a:bodyPr>
            <a:normAutofit/>
          </a:bodyPr>
          <a:lstStyle/>
          <a:p>
            <a:endParaRPr lang="en-US" dirty="0"/>
          </a:p>
          <a:p>
            <a:endParaRPr lang="en-US" sz="1400" dirty="0"/>
          </a:p>
          <a:p>
            <a:pPr>
              <a:buFont typeface="Wingdings" panose="05000000000000000000" pitchFamily="2" charset="2"/>
              <a:buChar char="v"/>
            </a:pPr>
            <a:r>
              <a:rPr lang="en-US" sz="1400" dirty="0">
                <a:latin typeface="Constantia" panose="02030602050306030303" pitchFamily="18" charset="0"/>
              </a:rPr>
              <a:t>To Create a web application to be used in place of paper work could be much better. </a:t>
            </a:r>
          </a:p>
          <a:p>
            <a:pPr>
              <a:buFont typeface="Wingdings" panose="05000000000000000000" pitchFamily="2" charset="2"/>
              <a:buChar char="v"/>
            </a:pPr>
            <a:r>
              <a:rPr lang="en-US" sz="1400" dirty="0">
                <a:latin typeface="Constantia" panose="02030602050306030303" pitchFamily="18" charset="0"/>
              </a:rPr>
              <a:t> To develop an algorithm that will be used to identify answers related to user submitted questions. The need is to develop a database where all the related data will be stored and to develop a web interface. The web interface developed will have two parts, one for simple users and one for the administrator. </a:t>
            </a:r>
          </a:p>
          <a:p>
            <a:pPr>
              <a:buFont typeface="Wingdings" panose="05000000000000000000" pitchFamily="2" charset="2"/>
              <a:buChar char="v"/>
            </a:pPr>
            <a:r>
              <a:rPr lang="en-US" sz="1400" dirty="0">
                <a:latin typeface="Constantia" panose="02030602050306030303" pitchFamily="18" charset="0"/>
              </a:rPr>
              <a:t> To developed using Java framework using and MySQL the server technology to create strong secured system for Medical </a:t>
            </a:r>
            <a:r>
              <a:rPr lang="en-US" sz="1400" dirty="0" err="1">
                <a:latin typeface="Constantia" panose="02030602050306030303" pitchFamily="18" charset="0"/>
              </a:rPr>
              <a:t>Chatbot</a:t>
            </a:r>
            <a:r>
              <a:rPr lang="en-US" sz="1400" dirty="0">
                <a:latin typeface="Constantia" panose="02030602050306030303" pitchFamily="18" charset="0"/>
              </a:rPr>
              <a:t>. </a:t>
            </a:r>
          </a:p>
          <a:p>
            <a:pPr>
              <a:buFont typeface="Wingdings" panose="05000000000000000000" pitchFamily="2" charset="2"/>
              <a:buChar char="v"/>
            </a:pPr>
            <a:r>
              <a:rPr lang="en-US" sz="1400" dirty="0">
                <a:latin typeface="Constantia" panose="02030602050306030303" pitchFamily="18" charset="0"/>
              </a:rPr>
              <a:t> Speech to text.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 y="282575"/>
            <a:ext cx="9034145" cy="763270"/>
          </a:xfrm>
        </p:spPr>
        <p:txBody>
          <a:bodyPr>
            <a:noAutofit/>
          </a:bodyPr>
          <a:lstStyle/>
          <a:p>
            <a:pPr lvl="1" algn="l" rtl="0">
              <a:spcBef>
                <a:spcPct val="0"/>
              </a:spcBef>
            </a:pPr>
            <a:r>
              <a:rPr lang="en-US" altLang="en-IN" sz="28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Entity Relationship Diagram</a:t>
            </a:r>
          </a:p>
        </p:txBody>
      </p:sp>
      <p:pic>
        <p:nvPicPr>
          <p:cNvPr id="112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85394" y="1493045"/>
            <a:ext cx="4565349" cy="365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85" y="364490"/>
            <a:ext cx="4464050" cy="763270"/>
          </a:xfrm>
        </p:spPr>
        <p:txBody>
          <a:bodyPr>
            <a:normAutofit fontScale="90000"/>
          </a:bodyPr>
          <a:lstStyle/>
          <a:p>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Use Case Diagram For</a:t>
            </a:r>
            <a:b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br>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Admin</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000" y="1543051"/>
            <a:ext cx="44640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64490"/>
            <a:ext cx="4764405" cy="763270"/>
          </a:xfrm>
        </p:spPr>
        <p:txBody>
          <a:bodyPr>
            <a:normAutofit fontScale="90000"/>
          </a:bodyPr>
          <a:lstStyle/>
          <a:p>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Use Case Diagram For</a:t>
            </a:r>
            <a:b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br>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User</a:t>
            </a:r>
            <a:endParaRPr lang="en-US" sz="3110"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2994" y="1545432"/>
            <a:ext cx="4479131" cy="3598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 y="364490"/>
            <a:ext cx="8642350" cy="763270"/>
          </a:xfrm>
        </p:spPr>
        <p:txBody>
          <a:bodyPr>
            <a:normAutofit fontScale="90000"/>
          </a:bodyPr>
          <a:lstStyle/>
          <a:p>
            <a:br>
              <a:rPr lang="en-IN" b="1" u="sng" dirty="0"/>
            </a:br>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Class Diagram</a:t>
            </a:r>
            <a:br>
              <a:rPr lang="en-US" altLang="en-IN"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b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5938" y="1524000"/>
            <a:ext cx="4334868" cy="3669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23" y="307691"/>
            <a:ext cx="8259098" cy="763526"/>
          </a:xfrm>
        </p:spPr>
        <p:txBody>
          <a:bodyPr>
            <a:normAutofit fontScale="90000"/>
          </a:bodyPr>
          <a:lstStyle/>
          <a:p>
            <a:pPr lvl="1" algn="l" rtl="0">
              <a:spcBef>
                <a:spcPct val="0"/>
              </a:spcBef>
            </a:pPr>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Activity Diagram For</a:t>
            </a:r>
            <a:b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br>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Admin</a:t>
            </a:r>
            <a:br>
              <a:rPr lang="en-IN" sz="2000" b="1" u="sng" dirty="0">
                <a:effectLst/>
                <a:latin typeface="Times New Roman" panose="02020603050405020304" pitchFamily="18" charset="0"/>
                <a:ea typeface="Times New Roman" panose="02020603050405020304" pitchFamily="18" charset="0"/>
              </a:rPr>
            </a:br>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5925" y="1495708"/>
            <a:ext cx="3937151" cy="3647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Activity Diagram For</a:t>
            </a:r>
            <a:b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br>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User</a:t>
            </a:r>
            <a:endParaRPr lang="en-US" sz="3110"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0181" y="1502568"/>
            <a:ext cx="4229100" cy="364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28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Deployment Diagram</a:t>
            </a:r>
            <a:endParaRPr lang="en-US" sz="2800"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4800" y="1847215"/>
            <a:ext cx="6103620" cy="252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55" y="364490"/>
            <a:ext cx="8573135" cy="763270"/>
          </a:xfrm>
        </p:spPr>
        <p:txBody>
          <a:bodyPr>
            <a:normAutofit fontScale="90000"/>
          </a:bodyPr>
          <a:lstStyle/>
          <a:p>
            <a:br>
              <a:rPr lang="en-US" dirty="0">
                <a:latin typeface="Constantia" panose="02030602050306030303" pitchFamily="18" charset="0"/>
                <a:cs typeface="Constantia" panose="02030602050306030303" pitchFamily="18" charset="0"/>
              </a:rPr>
            </a:br>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onstantia" panose="02030602050306030303" pitchFamily="18" charset="0"/>
                <a:sym typeface="+mn-ea"/>
              </a:rPr>
              <a:t>Module Hierarchy Deagram</a:t>
            </a:r>
            <a:b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onstantia" panose="02030602050306030303" pitchFamily="18" charset="0"/>
                <a:sym typeface="+mn-ea"/>
              </a:rPr>
            </a:br>
            <a:r>
              <a:rPr lang="en-US" alt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onstantia" panose="02030602050306030303" pitchFamily="18" charset="0"/>
                <a:sym typeface="+mn-ea"/>
              </a:rPr>
              <a:t> Admin ChatBot</a:t>
            </a:r>
            <a:br>
              <a:rPr lang="en-US" dirty="0">
                <a:latin typeface="Constantia" panose="02030602050306030303" pitchFamily="18" charset="0"/>
                <a:cs typeface="Constantia" panose="02030602050306030303" pitchFamily="18" charset="0"/>
              </a:rPr>
            </a:br>
            <a:endParaRPr lang="en-US" dirty="0">
              <a:latin typeface="Constantia" panose="02030602050306030303" pitchFamily="18" charset="0"/>
              <a:cs typeface="Constantia" panose="02030602050306030303" pitchFamily="18" charset="0"/>
            </a:endParaRPr>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6915" y="1809115"/>
            <a:ext cx="5265420" cy="259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544" y="2146448"/>
            <a:ext cx="6254688" cy="2593667"/>
          </a:xfrm>
        </p:spPr>
        <p:txBody>
          <a:bodyPr/>
          <a:lstStyle/>
          <a:p>
            <a:pPr marL="0" indent="0">
              <a:buNone/>
            </a:pPr>
            <a:endParaRPr lang="en-US" sz="1800" dirty="0">
              <a:latin typeface="Constantia" panose="02030602050306030303" pitchFamily="18" charset="0"/>
            </a:endParaRPr>
          </a:p>
          <a:p>
            <a:pPr marL="0" marR="0" indent="0" algn="ctr">
              <a:lnSpc>
                <a:spcPct val="115000"/>
              </a:lnSpc>
              <a:spcBef>
                <a:spcPts val="0"/>
              </a:spcBef>
              <a:spcAft>
                <a:spcPts val="0"/>
              </a:spcAft>
              <a:buNone/>
            </a:pPr>
            <a:r>
              <a:rPr lang="en-US" sz="1800" b="1" kern="0" dirty="0">
                <a:solidFill>
                  <a:srgbClr val="000000"/>
                </a:solidFill>
                <a:effectLst/>
                <a:latin typeface="Constantia" panose="02030602050306030303" pitchFamily="18" charset="0"/>
                <a:ea typeface="Times New Roman" panose="02020603050405020304" pitchFamily="18" charset="0"/>
                <a:cs typeface="Mangal" panose="02040503050203030202" pitchFamily="18" charset="0"/>
              </a:rPr>
              <a:t>P.E. Society's</a:t>
            </a:r>
            <a:endParaRPr lang="en-US" sz="1800" b="1" kern="0" dirty="0">
              <a:solidFill>
                <a:srgbClr val="365F91"/>
              </a:solidFill>
              <a:effectLst/>
              <a:latin typeface="Constantia" panose="02030602050306030303" pitchFamily="18" charset="0"/>
              <a:ea typeface="Times New Roman" panose="02020603050405020304" pitchFamily="18" charset="0"/>
              <a:cs typeface="Mangal" panose="02040503050203030202" pitchFamily="18" charset="0"/>
            </a:endParaRPr>
          </a:p>
          <a:p>
            <a:pPr marL="0" marR="0" indent="0" algn="ctr">
              <a:lnSpc>
                <a:spcPct val="115000"/>
              </a:lnSpc>
              <a:spcBef>
                <a:spcPts val="0"/>
              </a:spcBef>
              <a:spcAft>
                <a:spcPts val="0"/>
              </a:spcAft>
              <a:buNone/>
            </a:pPr>
            <a:r>
              <a:rPr lang="en-US" sz="1800" b="1" kern="0" dirty="0">
                <a:solidFill>
                  <a:srgbClr val="000000"/>
                </a:solidFill>
                <a:effectLst/>
                <a:latin typeface="Constantia" panose="02030602050306030303" pitchFamily="18" charset="0"/>
                <a:ea typeface="Times New Roman" panose="02020603050405020304" pitchFamily="18" charset="0"/>
                <a:cs typeface="Mangal" panose="02040503050203030202" pitchFamily="18" charset="0"/>
              </a:rPr>
              <a:t>Modern Institute of Business Studies,</a:t>
            </a:r>
            <a:endParaRPr lang="en-US" sz="1800" b="1" kern="0" dirty="0">
              <a:solidFill>
                <a:srgbClr val="365F91"/>
              </a:solidFill>
              <a:effectLst/>
              <a:latin typeface="Constantia" panose="02030602050306030303" pitchFamily="18" charset="0"/>
              <a:ea typeface="Times New Roman" panose="02020603050405020304" pitchFamily="18" charset="0"/>
              <a:cs typeface="Mangal" panose="02040503050203030202" pitchFamily="18" charset="0"/>
            </a:endParaRPr>
          </a:p>
          <a:p>
            <a:pPr marL="0" marR="0" indent="0" algn="ctr">
              <a:lnSpc>
                <a:spcPct val="115000"/>
              </a:lnSpc>
              <a:spcBef>
                <a:spcPts val="0"/>
              </a:spcBef>
              <a:spcAft>
                <a:spcPts val="0"/>
              </a:spcAft>
              <a:buNone/>
            </a:pPr>
            <a:r>
              <a:rPr lang="en-US" sz="1800" b="1" kern="0" dirty="0">
                <a:solidFill>
                  <a:srgbClr val="000000"/>
                </a:solidFill>
                <a:effectLst/>
                <a:latin typeface="Constantia" panose="02030602050306030303" pitchFamily="18" charset="0"/>
                <a:ea typeface="Times New Roman" panose="02020603050405020304" pitchFamily="18" charset="0"/>
                <a:cs typeface="Mangal" panose="02040503050203030202" pitchFamily="18" charset="0"/>
              </a:rPr>
              <a:t>Nigdi, Pune - 411044</a:t>
            </a:r>
            <a:endParaRPr lang="en-US" sz="1800" b="1" kern="0" dirty="0">
              <a:solidFill>
                <a:srgbClr val="365F91"/>
              </a:solidFill>
              <a:effectLst/>
              <a:latin typeface="Constantia" panose="02030602050306030303" pitchFamily="18" charset="0"/>
              <a:ea typeface="Times New Roman" panose="02020603050405020304" pitchFamily="18" charset="0"/>
              <a:cs typeface="Mangal" panose="02040503050203030202" pitchFamily="18" charset="0"/>
            </a:endParaRPr>
          </a:p>
          <a:p>
            <a:pPr marL="0" marR="0" indent="0" algn="ctr">
              <a:lnSpc>
                <a:spcPct val="115000"/>
              </a:lnSpc>
              <a:spcBef>
                <a:spcPts val="2400"/>
              </a:spcBef>
              <a:spcAft>
                <a:spcPts val="0"/>
              </a:spcAft>
              <a:buNone/>
            </a:pPr>
            <a:r>
              <a:rPr lang="en-US" sz="1800" b="1" kern="0" dirty="0">
                <a:solidFill>
                  <a:srgbClr val="000000"/>
                </a:solidFill>
                <a:effectLst/>
                <a:latin typeface="Constantia" panose="02030602050306030303" pitchFamily="18" charset="0"/>
                <a:ea typeface="Times New Roman" panose="02020603050405020304" pitchFamily="18" charset="0"/>
                <a:cs typeface="Mangal" panose="02040503050203030202" pitchFamily="18" charset="0"/>
              </a:rPr>
              <a:t>2021 - 2022</a:t>
            </a:r>
            <a:endParaRPr lang="en-US" sz="1800" b="1" kern="0" dirty="0">
              <a:solidFill>
                <a:srgbClr val="365F91"/>
              </a:solidFill>
              <a:effectLst/>
              <a:latin typeface="Constantia" panose="02030602050306030303" pitchFamily="18" charset="0"/>
              <a:ea typeface="Times New Roman" panose="02020603050405020304" pitchFamily="18" charset="0"/>
              <a:cs typeface="Mangal" panose="02040503050203030202" pitchFamily="18" charset="0"/>
            </a:endParaRPr>
          </a:p>
          <a:p>
            <a:pPr marL="0" indent="0">
              <a:buNone/>
            </a:pPr>
            <a:endParaRPr lang="en-US" dirty="0">
              <a:latin typeface="Constantia" panose="02030602050306030303" pitchFamily="18" charset="0"/>
            </a:endParaRPr>
          </a:p>
        </p:txBody>
      </p:sp>
      <p:pic>
        <p:nvPicPr>
          <p:cNvPr id="6" name="Picture 5"/>
          <p:cNvPicPr/>
          <p:nvPr/>
        </p:nvPicPr>
        <p:blipFill>
          <a:blip r:embed="rId2"/>
          <a:srcRect/>
          <a:stretch>
            <a:fillRect/>
          </a:stretch>
        </p:blipFill>
        <p:spPr bwMode="auto">
          <a:xfrm>
            <a:off x="3084813" y="609600"/>
            <a:ext cx="1616149" cy="153684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32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User ChatBot</a:t>
            </a:r>
            <a:endParaRPr lang="en-US" sz="3200" dirty="0">
              <a:latin typeface="Times New Roman" panose="02020603050405020304" pitchFamily="18" charset="0"/>
              <a:cs typeface="Times New Roman" panose="02020603050405020304" pitchFamily="18" charset="0"/>
            </a:endParaRP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7225" y="1536065"/>
            <a:ext cx="5384800" cy="324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Constantia" panose="02030602050306030303" pitchFamily="18" charset="0"/>
                <a:cs typeface="Constantia" panose="02030602050306030303" pitchFamily="18" charset="0"/>
              </a:rPr>
              <a:t>Dashboard </a:t>
            </a:r>
            <a:endParaRPr lang="en-IN" sz="2800" b="1" dirty="0">
              <a:ln w="0"/>
              <a:solidFill>
                <a:schemeClr val="tx1"/>
              </a:solidFill>
              <a:effectLst>
                <a:reflection blurRad="6350" stA="53000" endA="300" endPos="35500" dir="5400000" sy="-90000" algn="bl" rotWithShape="0"/>
              </a:effectLst>
              <a:latin typeface="Constantia" panose="02030602050306030303" pitchFamily="18" charset="0"/>
              <a:cs typeface="Constantia" panose="02030602050306030303" pitchFamily="18" charset="0"/>
            </a:endParaRPr>
          </a:p>
        </p:txBody>
      </p:sp>
      <p:pic>
        <p:nvPicPr>
          <p:cNvPr id="102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08346" y="1176968"/>
            <a:ext cx="4370886"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Constantia" panose="02030602050306030303" pitchFamily="18" charset="0"/>
                <a:cs typeface="Constantia" panose="02030602050306030303" pitchFamily="18" charset="0"/>
              </a:rPr>
              <a:t>Login Panel </a:t>
            </a:r>
            <a:endParaRPr lang="en-IN" sz="2800" b="1" dirty="0">
              <a:ln w="0"/>
              <a:solidFill>
                <a:schemeClr val="tx1"/>
              </a:solidFill>
              <a:effectLst>
                <a:reflection blurRad="6350" stA="53000" endA="300" endPos="35500" dir="5400000" sy="-90000" algn="bl" rotWithShape="0"/>
              </a:effectLst>
              <a:latin typeface="Constantia" panose="02030602050306030303" pitchFamily="18" charset="0"/>
              <a:cs typeface="Constantia" panose="02030602050306030303" pitchFamily="18" charset="0"/>
            </a:endParaRPr>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28340" y="1098986"/>
            <a:ext cx="4379454"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Constantia" panose="02030602050306030303" pitchFamily="18" charset="0"/>
                <a:cs typeface="Constantia" panose="02030602050306030303" pitchFamily="18" charset="0"/>
                <a:sym typeface="+mn-ea"/>
              </a:rPr>
              <a:t>User Registration</a:t>
            </a:r>
            <a:endParaRPr lang="en-IN" sz="2800" b="1" dirty="0">
              <a:ln w="0"/>
              <a:solidFill>
                <a:schemeClr val="tx1"/>
              </a:solidFill>
              <a:effectLst>
                <a:reflection blurRad="6350" stA="53000" endA="300" endPos="35500" dir="5400000" sy="-90000" algn="bl" rotWithShape="0"/>
              </a:effectLst>
              <a:latin typeface="Constantia" panose="02030602050306030303" pitchFamily="18" charset="0"/>
            </a:endParaRPr>
          </a:p>
        </p:txBody>
      </p:sp>
      <p:pic>
        <p:nvPicPr>
          <p:cNvPr id="6" name="Picture 5">
            <a:extLst>
              <a:ext uri="{FF2B5EF4-FFF2-40B4-BE49-F238E27FC236}">
                <a16:creationId xmlns:a16="http://schemas.microsoft.com/office/drawing/2014/main" id="{0D4DDE9F-461A-4397-8341-42EDFD0405D5}"/>
              </a:ext>
            </a:extLst>
          </p:cNvPr>
          <p:cNvPicPr>
            <a:picLocks noChangeAspect="1"/>
          </p:cNvPicPr>
          <p:nvPr/>
        </p:nvPicPr>
        <p:blipFill>
          <a:blip r:embed="rId3"/>
          <a:stretch>
            <a:fillRect/>
          </a:stretch>
        </p:blipFill>
        <p:spPr>
          <a:xfrm>
            <a:off x="279293" y="1185862"/>
            <a:ext cx="4942787" cy="339328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10" b="1" dirty="0">
                <a:latin typeface="Constantia" panose="02030602050306030303" pitchFamily="18" charset="0"/>
                <a:cs typeface="Constantia" panose="02030602050306030303" pitchFamily="18" charset="0"/>
              </a:rPr>
              <a:t>Admin Login Dashboard</a:t>
            </a:r>
            <a:endParaRPr lang="en-IN" sz="3110" b="1" dirty="0">
              <a:ln w="0"/>
              <a:solidFill>
                <a:schemeClr val="tx1"/>
              </a:solidFill>
              <a:effectLst>
                <a:reflection blurRad="6350" stA="53000" endA="300" endPos="35500" dir="5400000" sy="-90000" algn="bl" rotWithShape="0"/>
              </a:effectLst>
              <a:latin typeface="Constantia" panose="02030602050306030303" pitchFamily="18" charset="0"/>
              <a:cs typeface="Constantia" panose="02030602050306030303" pitchFamily="18" charset="0"/>
            </a:endParaRPr>
          </a:p>
        </p:txBody>
      </p:sp>
      <p:pic>
        <p:nvPicPr>
          <p:cNvPr id="409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55523" y="1330610"/>
            <a:ext cx="4416654" cy="340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2800" b="1" dirty="0">
                <a:latin typeface="Constantia" panose="02030602050306030303" pitchFamily="18" charset="0"/>
                <a:cs typeface="Constantia" panose="02030602050306030303" pitchFamily="18" charset="0"/>
              </a:rPr>
              <a:t>Add New Hospital: </a:t>
            </a:r>
            <a:endParaRPr lang="en-IN" sz="2800" b="1" dirty="0">
              <a:ln w="0"/>
              <a:solidFill>
                <a:schemeClr val="tx1"/>
              </a:solidFill>
              <a:effectLst>
                <a:reflection blurRad="6350" stA="53000" endA="300" endPos="35500" dir="5400000" sy="-90000" algn="bl" rotWithShape="0"/>
              </a:effectLst>
              <a:latin typeface="Constantia" panose="02030602050306030303" pitchFamily="18" charset="0"/>
              <a:cs typeface="Constantia" panose="02030602050306030303" pitchFamily="18" charset="0"/>
            </a:endParaRPr>
          </a:p>
        </p:txBody>
      </p:sp>
      <p:pic>
        <p:nvPicPr>
          <p:cNvPr id="512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29824" y="1098986"/>
            <a:ext cx="4782401"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User List: </a:t>
            </a:r>
            <a:endParaRPr lang="en-IN" sz="2800" b="1" dirty="0">
              <a:ln w="0"/>
              <a:solidFill>
                <a:schemeClr val="tx1"/>
              </a:solidFill>
              <a:effectLst>
                <a:reflection blurRad="6350" stA="53000" endA="300" endPos="35500" dir="5400000" sy="-90000" algn="bl" rotWithShape="0"/>
              </a:effectLst>
              <a:latin typeface="Constantia" panose="02030602050306030303" pitchFamily="18" charset="0"/>
              <a:cs typeface="Constantia" panose="02030602050306030303" pitchFamily="18" charset="0"/>
            </a:endParaRPr>
          </a:p>
        </p:txBody>
      </p:sp>
      <p:pic>
        <p:nvPicPr>
          <p:cNvPr id="614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18660" y="1183506"/>
            <a:ext cx="4239128"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Hospital List: </a:t>
            </a:r>
            <a:endParaRPr lang="en-IN" sz="2800" b="1" dirty="0">
              <a:ln w="0"/>
              <a:solidFill>
                <a:schemeClr val="tx1"/>
              </a:solidFill>
              <a:effectLst>
                <a:reflection blurRad="6350" stA="53000" endA="300" endPos="35500" dir="5400000" sy="-90000" algn="bl" rotWithShape="0"/>
              </a:effectLst>
              <a:latin typeface="Constantia" panose="02030602050306030303" pitchFamily="18" charset="0"/>
              <a:cs typeface="Constantia" panose="02030602050306030303" pitchFamily="18" charset="0"/>
            </a:endParaRPr>
          </a:p>
        </p:txBody>
      </p:sp>
      <p:pic>
        <p:nvPicPr>
          <p:cNvPr id="717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76512" y="1176968"/>
            <a:ext cx="4338426"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User Login: </a:t>
            </a:r>
            <a:endParaRPr lang="en-IN" sz="2800" b="1" dirty="0">
              <a:ln w="0"/>
              <a:solidFill>
                <a:schemeClr val="tx1"/>
              </a:solidFill>
              <a:effectLst>
                <a:reflection blurRad="6350" stA="53000" endA="300" endPos="35500" dir="5400000" sy="-90000" algn="bl" rotWithShape="0"/>
              </a:effectLst>
              <a:latin typeface="Constantia" panose="02030602050306030303" pitchFamily="18" charset="0"/>
              <a:cs typeface="Constantia" panose="02030602050306030303" pitchFamily="18" charset="0"/>
            </a:endParaRPr>
          </a:p>
        </p:txBody>
      </p:sp>
      <p:pic>
        <p:nvPicPr>
          <p:cNvPr id="819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08235" y="1191686"/>
            <a:ext cx="4278127" cy="343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Add your Current Location: </a:t>
            </a:r>
            <a:endParaRPr lang="en-IN" sz="2800" b="1" dirty="0">
              <a:ln w="0"/>
              <a:solidFill>
                <a:schemeClr val="tx1"/>
              </a:solidFill>
              <a:effectLst>
                <a:reflection blurRad="6350" stA="53000" endA="300" endPos="35500" dir="5400000" sy="-90000" algn="bl" rotWithShape="0"/>
              </a:effectLst>
              <a:latin typeface="Constantia" panose="02030602050306030303" pitchFamily="18" charset="0"/>
              <a:cs typeface="Constantia" panose="02030602050306030303" pitchFamily="18" charset="0"/>
            </a:endParaRPr>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294" y="1183506"/>
            <a:ext cx="4285362" cy="356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30" y="385921"/>
            <a:ext cx="3618680" cy="494450"/>
          </a:xfrm>
        </p:spPr>
        <p:txBody>
          <a:bodyPr>
            <a:normAutofit fontScale="90000"/>
          </a:bodyPr>
          <a:lstStyle/>
          <a:p>
            <a:r>
              <a:rPr lang="en-IN" sz="2800" b="1" dirty="0">
                <a:ln w="0"/>
                <a:gradFill>
                  <a:gsLst>
                    <a:gs pos="21000">
                      <a:srgbClr val="53575C"/>
                    </a:gs>
                    <a:gs pos="88000">
                      <a:srgbClr val="C5C7CA"/>
                    </a:gs>
                  </a:gsLst>
                  <a:lin ang="5400000"/>
                </a:gradFill>
                <a:effectLst/>
                <a:latin typeface="Constantia" panose="02030602050306030303" pitchFamily="18" charset="0"/>
              </a:rPr>
              <a:t>The Medical ChatBot Mission</a:t>
            </a:r>
            <a:endParaRPr lang="en-US" sz="2800" b="1" dirty="0">
              <a:ln w="0"/>
              <a:gradFill>
                <a:gsLst>
                  <a:gs pos="21000">
                    <a:srgbClr val="53575C"/>
                  </a:gs>
                  <a:gs pos="88000">
                    <a:srgbClr val="C5C7CA"/>
                  </a:gs>
                </a:gsLst>
                <a:lin ang="5400000"/>
              </a:gradFill>
              <a:effectLst/>
              <a:latin typeface="Constantia" panose="02030602050306030303" pitchFamily="18" charset="0"/>
            </a:endParaRPr>
          </a:p>
        </p:txBody>
      </p:sp>
      <p:sp>
        <p:nvSpPr>
          <p:cNvPr id="3" name="Content Placeholder 2"/>
          <p:cNvSpPr>
            <a:spLocks noGrp="1"/>
          </p:cNvSpPr>
          <p:nvPr>
            <p:ph idx="1"/>
          </p:nvPr>
        </p:nvSpPr>
        <p:spPr>
          <a:xfrm>
            <a:off x="642939" y="1845162"/>
            <a:ext cx="6407942" cy="2163996"/>
          </a:xfrm>
        </p:spPr>
        <p:txBody>
          <a:bodyPr>
            <a:normAutofit/>
          </a:bodyPr>
          <a:lstStyle/>
          <a:p>
            <a:pPr marL="0" indent="0">
              <a:buNone/>
            </a:pPr>
            <a:r>
              <a:rPr lang="en-US" sz="1800" dirty="0">
                <a:solidFill>
                  <a:srgbClr val="000000"/>
                </a:solidFill>
                <a:effectLst/>
                <a:latin typeface="Georgia" panose="02040502050405020303" pitchFamily="18" charset="0"/>
              </a:rPr>
              <a:t>“</a:t>
            </a:r>
            <a:r>
              <a:rPr lang="en-US" sz="1800" dirty="0">
                <a:latin typeface="Constantia" panose="02030602050306030303" pitchFamily="18" charset="0"/>
              </a:rPr>
              <a:t>Medical chatbots are AI-powered conversational solutions that</a:t>
            </a:r>
            <a:r>
              <a:rPr lang="en-US" sz="1800" b="1" dirty="0">
                <a:latin typeface="Constantia" panose="02030602050306030303" pitchFamily="18" charset="0"/>
              </a:rPr>
              <a:t> help patients, insurance companies, and healthcare providers easily connect with each other</a:t>
            </a:r>
            <a:r>
              <a:rPr lang="en-US" sz="1800" dirty="0">
                <a:latin typeface="Constantia" panose="02030602050306030303" pitchFamily="18" charset="0"/>
              </a:rPr>
              <a:t>. These bots can also play a critical role in making relevant healthcare information accessible to the right stakeholders, at the right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Add Query: </a:t>
            </a:r>
            <a:endParaRPr lang="en-US" sz="2800" dirty="0">
              <a:latin typeface="Constantia" panose="02030602050306030303" pitchFamily="18" charset="0"/>
              <a:cs typeface="Constantia" panose="02030602050306030303" pitchFamily="18" charset="0"/>
            </a:endParaRPr>
          </a:p>
        </p:txBody>
      </p:sp>
      <p:pic>
        <p:nvPicPr>
          <p:cNvPr id="2048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78346" y="1089025"/>
            <a:ext cx="4308017"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2646" y="1110456"/>
            <a:ext cx="4085307"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Add Query: </a:t>
            </a:r>
            <a:endParaRPr lang="en-US" sz="2800" dirty="0">
              <a:latin typeface="Constantia" panose="02030602050306030303" pitchFamily="18" charset="0"/>
              <a:cs typeface="Constantia" panose="020306020503060303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ChatBot Reply’s: </a:t>
            </a:r>
            <a:endParaRPr lang="en-US" sz="2800" dirty="0">
              <a:latin typeface="Constantia" panose="02030602050306030303" pitchFamily="18" charset="0"/>
              <a:cs typeface="Constantia" panose="02030602050306030303" pitchFamily="18" charset="0"/>
            </a:endParaRPr>
          </a:p>
        </p:txBody>
      </p:sp>
      <p:pic>
        <p:nvPicPr>
          <p:cNvPr id="2253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0095" y="1176968"/>
            <a:ext cx="4436145"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558" y="1110456"/>
            <a:ext cx="4412824"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ChatBot Reply’s: </a:t>
            </a:r>
            <a:endParaRPr lang="en-US" sz="2800" dirty="0">
              <a:latin typeface="Constantia" panose="02030602050306030303" pitchFamily="18" charset="0"/>
              <a:cs typeface="Constantia" panose="020306020503060303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ChatBot Reply’s: </a:t>
            </a:r>
            <a:endParaRPr lang="en-US" sz="2800" dirty="0">
              <a:latin typeface="Constantia" panose="02030602050306030303" pitchFamily="18" charset="0"/>
              <a:cs typeface="Constantia" panose="02030602050306030303" pitchFamily="18" charset="0"/>
            </a:endParaRPr>
          </a:p>
        </p:txBody>
      </p:sp>
      <p:pic>
        <p:nvPicPr>
          <p:cNvPr id="4" name="Picture 3">
            <a:extLst>
              <a:ext uri="{FF2B5EF4-FFF2-40B4-BE49-F238E27FC236}">
                <a16:creationId xmlns:a16="http://schemas.microsoft.com/office/drawing/2014/main" id="{971CA786-4E2B-432B-8380-4ECB9149B3A6}"/>
              </a:ext>
            </a:extLst>
          </p:cNvPr>
          <p:cNvPicPr>
            <a:picLocks noChangeAspect="1"/>
          </p:cNvPicPr>
          <p:nvPr/>
        </p:nvPicPr>
        <p:blipFill>
          <a:blip r:embed="rId2"/>
          <a:stretch>
            <a:fillRect/>
          </a:stretch>
        </p:blipFill>
        <p:spPr>
          <a:xfrm>
            <a:off x="821530" y="1078706"/>
            <a:ext cx="4421983" cy="3606637"/>
          </a:xfrm>
          <a:prstGeom prst="rect">
            <a:avLst/>
          </a:prstGeom>
        </p:spPr>
      </p:pic>
    </p:spTree>
    <p:extLst>
      <p:ext uri="{BB962C8B-B14F-4D97-AF65-F5344CB8AC3E}">
        <p14:creationId xmlns:p14="http://schemas.microsoft.com/office/powerpoint/2010/main" val="1769272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latin typeface="Constantia" panose="02030602050306030303" pitchFamily="18" charset="0"/>
                <a:cs typeface="Constantia" panose="02030602050306030303" pitchFamily="18" charset="0"/>
              </a:rPr>
              <a:t>ChatBot Reply’s: </a:t>
            </a:r>
            <a:endParaRPr lang="en-US" sz="2800" dirty="0">
              <a:latin typeface="Constantia" panose="02030602050306030303" pitchFamily="18" charset="0"/>
              <a:cs typeface="Constantia" panose="02030602050306030303" pitchFamily="18" charset="0"/>
            </a:endParaRPr>
          </a:p>
        </p:txBody>
      </p:sp>
      <p:pic>
        <p:nvPicPr>
          <p:cNvPr id="5" name="Picture 4">
            <a:extLst>
              <a:ext uri="{FF2B5EF4-FFF2-40B4-BE49-F238E27FC236}">
                <a16:creationId xmlns:a16="http://schemas.microsoft.com/office/drawing/2014/main" id="{43CAD20C-EA94-4428-A16F-00ED7A31F279}"/>
              </a:ext>
            </a:extLst>
          </p:cNvPr>
          <p:cNvPicPr>
            <a:picLocks noChangeAspect="1"/>
          </p:cNvPicPr>
          <p:nvPr/>
        </p:nvPicPr>
        <p:blipFill>
          <a:blip r:embed="rId2"/>
          <a:stretch>
            <a:fillRect/>
          </a:stretch>
        </p:blipFill>
        <p:spPr>
          <a:xfrm>
            <a:off x="550069" y="1113403"/>
            <a:ext cx="4643438" cy="3708628"/>
          </a:xfrm>
          <a:prstGeom prst="rect">
            <a:avLst/>
          </a:prstGeom>
        </p:spPr>
      </p:pic>
    </p:spTree>
    <p:extLst>
      <p:ext uri="{BB962C8B-B14F-4D97-AF65-F5344CB8AC3E}">
        <p14:creationId xmlns:p14="http://schemas.microsoft.com/office/powerpoint/2010/main" val="71377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10" b="1" u="sng" dirty="0">
                <a:latin typeface="Constantia" panose="02030602050306030303" pitchFamily="18" charset="0"/>
                <a:ea typeface="Times New Roman" panose="02020603050405020304" pitchFamily="18" charset="0"/>
                <a:cs typeface="Constantia" panose="02030602050306030303" pitchFamily="18" charset="0"/>
              </a:rPr>
              <a:t>Testing</a:t>
            </a:r>
            <a:br>
              <a:rPr lang="en-US" b="1" u="sng" dirty="0">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sz="1730" b="1" dirty="0">
                <a:latin typeface="Constantia" panose="02030602050306030303" pitchFamily="18" charset="0"/>
                <a:cs typeface="Constantia" panose="02030602050306030303" pitchFamily="18" charset="0"/>
              </a:rPr>
              <a:t>5.1 Test Strategy </a:t>
            </a:r>
            <a:endParaRPr lang="en-US" sz="1730" dirty="0">
              <a:latin typeface="Constantia" panose="02030602050306030303" pitchFamily="18" charset="0"/>
              <a:cs typeface="Constantia" panose="02030602050306030303" pitchFamily="18" charset="0"/>
            </a:endParaRPr>
          </a:p>
          <a:p>
            <a:pPr>
              <a:buFont typeface="Wingdings" panose="05000000000000000000" pitchFamily="2" charset="2"/>
              <a:buChar char="v"/>
            </a:pPr>
            <a:r>
              <a:rPr lang="en-US" sz="1400" dirty="0">
                <a:latin typeface="Constantia" panose="02030602050306030303" pitchFamily="18" charset="0"/>
                <a:cs typeface="Constantia" panose="02030602050306030303" pitchFamily="18" charset="0"/>
              </a:rPr>
              <a:t>The purpose of testing is to discover errors. Testing is the process of trying to discover every conceivable fault or weakness in a work product. It provides a way to check the functionality of components, subassemblies, assemblies and/or a finished product It is the process of exercising software with the intent of ensuring that the Software system meets its requirements and user expectations and does not fail in an unacceptable manner.</a:t>
            </a:r>
          </a:p>
          <a:p>
            <a:pPr marL="0" indent="0">
              <a:buNone/>
            </a:pPr>
            <a:endParaRPr lang="en-US" sz="1730" dirty="0">
              <a:latin typeface="Constantia" panose="02030602050306030303" pitchFamily="18" charset="0"/>
              <a:cs typeface="Constantia" panose="02030602050306030303" pitchFamily="18" charset="0"/>
            </a:endParaRPr>
          </a:p>
          <a:p>
            <a:pPr marL="0" indent="0">
              <a:buNone/>
            </a:pPr>
            <a:r>
              <a:rPr lang="en-US" sz="1730" b="1" dirty="0">
                <a:latin typeface="Constantia" panose="02030602050306030303" pitchFamily="18" charset="0"/>
                <a:cs typeface="Constantia" panose="02030602050306030303" pitchFamily="18" charset="0"/>
              </a:rPr>
              <a:t>Unit testing</a:t>
            </a:r>
            <a:endParaRPr lang="en-IN" sz="1730" b="1" dirty="0">
              <a:latin typeface="Constantia" panose="02030602050306030303" pitchFamily="18" charset="0"/>
              <a:cs typeface="Constantia" panose="02030602050306030303" pitchFamily="18" charset="0"/>
            </a:endParaRPr>
          </a:p>
          <a:p>
            <a:pPr>
              <a:buFont typeface="Wingdings" panose="05000000000000000000" pitchFamily="2" charset="2"/>
              <a:buChar char="v"/>
            </a:pPr>
            <a:r>
              <a:rPr lang="en-US" sz="1500" dirty="0">
                <a:latin typeface="Constantia" panose="02030602050306030303" pitchFamily="18" charset="0"/>
                <a:cs typeface="Constantia" panose="02030602050306030303" pitchFamily="18" charset="0"/>
              </a:rPr>
              <a:t>Unit testing involves the design of test cases that validate that the internal program logic is functioning properly, and that program inputs produce valid outputs. All decision branches and internal code own should be validated. It is the testing of individual software units of the application .it is done after the completion of an individual unit before integration. This is a structural testing, that relies on knowledge of its construction and is invasive.</a:t>
            </a:r>
            <a:r>
              <a:rPr lang="en-US" sz="1400" dirty="0">
                <a:latin typeface="Constantia" panose="02030602050306030303" pitchFamily="18" charset="0"/>
                <a:cs typeface="Constantia" panose="02030602050306030303" pitchFamily="18"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454" y="693682"/>
            <a:ext cx="6660778" cy="4046433"/>
          </a:xfrm>
        </p:spPr>
        <p:txBody>
          <a:bodyPr>
            <a:normAutofit fontScale="37500" lnSpcReduction="20000"/>
          </a:bodyPr>
          <a:lstStyle/>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r>
              <a:rPr lang="en-US" sz="4265" b="1" dirty="0">
                <a:latin typeface="Constantia" panose="02030602050306030303" pitchFamily="18" charset="0"/>
                <a:cs typeface="Constantia" panose="02030602050306030303" pitchFamily="18" charset="0"/>
              </a:rPr>
              <a:t>White Box Testing:</a:t>
            </a:r>
            <a:endParaRPr lang="en-IN" sz="4265" b="1" dirty="0">
              <a:latin typeface="Constantia" panose="02030602050306030303" pitchFamily="18" charset="0"/>
              <a:cs typeface="Constantia" panose="02030602050306030303" pitchFamily="18" charset="0"/>
            </a:endParaRPr>
          </a:p>
          <a:p>
            <a:pPr>
              <a:buFont typeface="Wingdings" panose="05000000000000000000" pitchFamily="2" charset="2"/>
              <a:buChar char="v"/>
            </a:pPr>
            <a:r>
              <a:rPr lang="en-US" sz="3465" dirty="0">
                <a:latin typeface="Constantia" panose="02030602050306030303" pitchFamily="18" charset="0"/>
                <a:cs typeface="Constantia" panose="02030602050306030303" pitchFamily="18" charset="0"/>
              </a:rPr>
              <a:t>White Box Testing is a testing in which in which the software tester has knowledge of the inner workings, structure and language of the software, or at least its purpose. It is purpose. It is used to test areas that cannot be reached from a black box level.</a:t>
            </a:r>
          </a:p>
          <a:p>
            <a:endParaRPr lang="en-US" sz="2945" b="1" dirty="0">
              <a:latin typeface="Constantia" panose="02030602050306030303" pitchFamily="18" charset="0"/>
              <a:cs typeface="Constantia" panose="02030602050306030303" pitchFamily="18" charset="0"/>
            </a:endParaRPr>
          </a:p>
          <a:p>
            <a:pPr marL="0" indent="0">
              <a:buNone/>
            </a:pPr>
            <a:r>
              <a:rPr lang="en-US" sz="4265" b="1" dirty="0">
                <a:latin typeface="Constantia" panose="02030602050306030303" pitchFamily="18" charset="0"/>
                <a:cs typeface="Constantia" panose="02030602050306030303" pitchFamily="18" charset="0"/>
              </a:rPr>
              <a:t>Black Box Testing:</a:t>
            </a:r>
            <a:endParaRPr lang="en-IN" sz="4265" b="1" dirty="0">
              <a:latin typeface="Constantia" panose="02030602050306030303" pitchFamily="18" charset="0"/>
              <a:cs typeface="Constantia" panose="02030602050306030303" pitchFamily="18" charset="0"/>
            </a:endParaRPr>
          </a:p>
          <a:p>
            <a:pPr>
              <a:buFont typeface="Wingdings" panose="05000000000000000000" pitchFamily="2" charset="2"/>
              <a:buChar char="v"/>
            </a:pPr>
            <a:r>
              <a:rPr lang="en-US" sz="3465" dirty="0">
                <a:latin typeface="Constantia" panose="02030602050306030303" pitchFamily="18" charset="0"/>
                <a:cs typeface="Constantia" panose="02030602050306030303" pitchFamily="18" charset="0"/>
              </a:rPr>
              <a:t>Black Box Testing is testing the software without any knowledge of the inner workings, structure or language of the module being tested. Black box tests, as most other kinds of tests, must be written from a definitive source document, such as specification or requirements document, such as specification or requirements document.</a:t>
            </a:r>
          </a:p>
          <a:p>
            <a:pPr marL="0" indent="0">
              <a:buNone/>
            </a:pPr>
            <a:endParaRPr lang="en-US" sz="2945" dirty="0">
              <a:latin typeface="Constantia" panose="02030602050306030303" pitchFamily="18" charset="0"/>
              <a:cs typeface="Constantia" panose="02030602050306030303" pitchFamily="18" charset="0"/>
            </a:endParaRPr>
          </a:p>
          <a:p>
            <a:pPr marL="0" indent="0">
              <a:buNone/>
            </a:pPr>
            <a:r>
              <a:rPr lang="en-US" sz="4265" b="1" dirty="0">
                <a:latin typeface="Constantia" panose="02030602050306030303" pitchFamily="18" charset="0"/>
                <a:cs typeface="Constantia" panose="02030602050306030303" pitchFamily="18" charset="0"/>
              </a:rPr>
              <a:t>System Test</a:t>
            </a:r>
            <a:endParaRPr lang="en-IN" sz="4265" b="1" dirty="0">
              <a:latin typeface="Constantia" panose="02030602050306030303" pitchFamily="18" charset="0"/>
              <a:cs typeface="Constantia" panose="02030602050306030303" pitchFamily="18" charset="0"/>
            </a:endParaRPr>
          </a:p>
          <a:p>
            <a:pPr>
              <a:buFont typeface="Wingdings" panose="05000000000000000000" pitchFamily="2" charset="2"/>
              <a:buChar char="v"/>
            </a:pPr>
            <a:r>
              <a:rPr lang="en-US" sz="3465" b="1" dirty="0">
                <a:latin typeface="Constantia" panose="02030602050306030303" pitchFamily="18" charset="0"/>
                <a:cs typeface="Constantia" panose="02030602050306030303" pitchFamily="18" charset="0"/>
              </a:rPr>
              <a:t> </a:t>
            </a:r>
            <a:r>
              <a:rPr lang="en-US" sz="3465" dirty="0">
                <a:latin typeface="Constantia" panose="02030602050306030303" pitchFamily="18" charset="0"/>
                <a:cs typeface="Constantia" panose="02030602050306030303" pitchFamily="18" charset="0"/>
              </a:rPr>
              <a:t>System testing ensures that the entire integrated software system meets requirements. It tests a configuration to ensure known and predictable results. An example of system testing is the configuration oriented system integration test. System testing is based on process descriptions and owns, emphasizing pre-driven process links and integration points.</a:t>
            </a:r>
            <a:endParaRPr lang="en-IN" sz="3465" dirty="0">
              <a:latin typeface="Constantia" panose="02030602050306030303" pitchFamily="18" charset="0"/>
              <a:cs typeface="Constantia" panose="02030602050306030303" pitchFamily="18" charset="0"/>
            </a:endParaRPr>
          </a:p>
          <a:p>
            <a:pPr marL="0" indent="0">
              <a:buNone/>
            </a:pPr>
            <a:br>
              <a:rPr lang="en-US" sz="2945" dirty="0">
                <a:latin typeface="Constantia" panose="02030602050306030303" pitchFamily="18" charset="0"/>
                <a:cs typeface="Constantia" panose="02030602050306030303" pitchFamily="18" charset="0"/>
              </a:rPr>
            </a:br>
            <a:endParaRPr lang="en-IN" sz="2945" dirty="0">
              <a:latin typeface="Constantia" panose="02030602050306030303" pitchFamily="18" charset="0"/>
              <a:cs typeface="Constantia" panose="02030602050306030303" pitchFamily="18" charset="0"/>
            </a:endParaRPr>
          </a:p>
          <a:p>
            <a:endParaRPr lang="en-US" sz="2945" dirty="0">
              <a:latin typeface="Constantia" panose="02030602050306030303" pitchFamily="18" charset="0"/>
              <a:cs typeface="Constantia" panose="020306020503060303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10" b="1" dirty="0">
                <a:latin typeface="Constantia" panose="02030602050306030303" pitchFamily="18" charset="0"/>
                <a:cs typeface="Constantia" panose="02030602050306030303" pitchFamily="18" charset="0"/>
              </a:rPr>
              <a:t>Proposed System</a:t>
            </a:r>
            <a:br>
              <a:rPr lang="en-US" u="sng"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1400" dirty="0">
                <a:latin typeface="Constantia" panose="02030602050306030303" pitchFamily="18" charset="0"/>
              </a:rPr>
              <a:t>In proposed system we are going to develop an algorithm that will be used to identify answers related to user submitted questions. The need is to develop a database where all the related data will be stored and to develop a web interface. The web interface developed will have two parts, one for simple users and one for the administrator.</a:t>
            </a:r>
          </a:p>
          <a:p>
            <a:pPr>
              <a:buFont typeface="Wingdings" panose="05000000000000000000" pitchFamily="2" charset="2"/>
              <a:buChar char="v"/>
            </a:pPr>
            <a:r>
              <a:rPr lang="en-US" sz="1400" dirty="0">
                <a:latin typeface="Constantia" panose="02030602050306030303" pitchFamily="18" charset="0"/>
              </a:rPr>
              <a:t>Methodologies of Problem solving: </a:t>
            </a:r>
          </a:p>
          <a:p>
            <a:pPr>
              <a:buFont typeface="Wingdings" panose="05000000000000000000" pitchFamily="2" charset="2"/>
              <a:buChar char="v"/>
            </a:pPr>
            <a:r>
              <a:rPr lang="en-US" sz="1400" dirty="0">
                <a:latin typeface="Constantia" panose="02030602050306030303" pitchFamily="18" charset="0"/>
              </a:rPr>
              <a:t>Search nearest hospitals: </a:t>
            </a:r>
          </a:p>
          <a:p>
            <a:pPr>
              <a:buFont typeface="Wingdings" panose="05000000000000000000" pitchFamily="2" charset="2"/>
              <a:buChar char="v"/>
            </a:pPr>
            <a:r>
              <a:rPr lang="en-US" sz="1400" dirty="0">
                <a:latin typeface="Constantia" panose="02030602050306030303" pitchFamily="18" charset="0"/>
              </a:rPr>
              <a:t>User’s location can get automatically and view nearest hospitals to users based on symptoms of the users. </a:t>
            </a:r>
          </a:p>
          <a:p>
            <a:pPr>
              <a:buFont typeface="Wingdings" panose="05000000000000000000" pitchFamily="2" charset="2"/>
              <a:buChar char="v"/>
            </a:pPr>
            <a:r>
              <a:rPr lang="en-US" sz="1400" b="1" dirty="0">
                <a:latin typeface="Constantia" panose="02030602050306030303" pitchFamily="18" charset="0"/>
              </a:rPr>
              <a:t> </a:t>
            </a:r>
            <a:r>
              <a:rPr lang="en-US" sz="1400" dirty="0">
                <a:latin typeface="Constantia" panose="02030602050306030303" pitchFamily="18" charset="0"/>
              </a:rPr>
              <a:t>Speech to text :</a:t>
            </a:r>
          </a:p>
          <a:p>
            <a:pPr>
              <a:buFont typeface="Wingdings" panose="05000000000000000000" pitchFamily="2" charset="2"/>
              <a:buChar char="v"/>
            </a:pPr>
            <a:r>
              <a:rPr lang="en-US" sz="1400" dirty="0">
                <a:latin typeface="Constantia" panose="02030602050306030303" pitchFamily="18" charset="0"/>
              </a:rPr>
              <a:t>Here user can search using speech and it convert to text using MFCC technique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10" b="1" kern="0" dirty="0">
                <a:latin typeface="Constantia" panose="02030602050306030303" pitchFamily="18" charset="0"/>
                <a:ea typeface="Times New Roman" panose="02020603050405020304" pitchFamily="18" charset="0"/>
                <a:cs typeface="Constantia" panose="02030602050306030303" pitchFamily="18" charset="0"/>
              </a:rPr>
              <a:t>Limitations</a:t>
            </a:r>
            <a:br>
              <a:rPr lang="en-IN" b="1" u="sng" kern="0" dirty="0">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1400" dirty="0">
                <a:latin typeface="Constantia" panose="02030602050306030303" pitchFamily="18" charset="0"/>
              </a:rPr>
              <a:t>1.To extract symptoms from user chat. </a:t>
            </a:r>
          </a:p>
          <a:p>
            <a:pPr>
              <a:buFont typeface="Wingdings" panose="05000000000000000000" pitchFamily="2" charset="2"/>
              <a:buChar char="v"/>
            </a:pPr>
            <a:r>
              <a:rPr lang="en-US" sz="1400" dirty="0">
                <a:latin typeface="Constantia" panose="02030602050306030303" pitchFamily="18" charset="0"/>
              </a:rPr>
              <a:t>2. To classify and predict the diseases using a decision tree classifier. </a:t>
            </a:r>
          </a:p>
          <a:p>
            <a:pPr>
              <a:buFont typeface="Wingdings" panose="05000000000000000000" pitchFamily="2" charset="2"/>
              <a:buChar char="v"/>
            </a:pPr>
            <a:r>
              <a:rPr lang="en-US" sz="1400" dirty="0">
                <a:latin typeface="Constantia" panose="02030602050306030303" pitchFamily="18" charset="0"/>
              </a:rPr>
              <a:t>3. To develop a Medical </a:t>
            </a:r>
            <a:r>
              <a:rPr lang="en-US" sz="1400" dirty="0" err="1">
                <a:latin typeface="Constantia" panose="02030602050306030303" pitchFamily="18" charset="0"/>
              </a:rPr>
              <a:t>chatbot</a:t>
            </a:r>
            <a:r>
              <a:rPr lang="en-US" sz="1400" dirty="0">
                <a:latin typeface="Constantia" panose="02030602050306030303" pitchFamily="18" charset="0"/>
              </a:rPr>
              <a:t> to predict diseases by symptoms taken </a:t>
            </a:r>
          </a:p>
          <a:p>
            <a:pPr>
              <a:buFont typeface="Wingdings" panose="05000000000000000000" pitchFamily="2" charset="2"/>
              <a:buChar char="v"/>
            </a:pPr>
            <a:r>
              <a:rPr lang="en-US" sz="1400" dirty="0">
                <a:latin typeface="Constantia" panose="02030602050306030303" pitchFamily="18" charset="0"/>
              </a:rPr>
              <a:t>as input. </a:t>
            </a:r>
          </a:p>
          <a:p>
            <a:pPr>
              <a:buFont typeface="Wingdings" panose="05000000000000000000" pitchFamily="2" charset="2"/>
              <a:buChar char="v"/>
            </a:pPr>
            <a:r>
              <a:rPr lang="en-US" sz="1400" dirty="0">
                <a:latin typeface="Constantia" panose="02030602050306030303" pitchFamily="18" charset="0"/>
              </a:rPr>
              <a:t>4. The development of more reliable algorithms for healthcare </a:t>
            </a:r>
            <a:r>
              <a:rPr lang="en-US" sz="1400" dirty="0" err="1">
                <a:latin typeface="Constantia" panose="02030602050306030303" pitchFamily="18" charset="0"/>
              </a:rPr>
              <a:t>chatbots</a:t>
            </a:r>
            <a:r>
              <a:rPr lang="en-US" sz="1400" dirty="0">
                <a:latin typeface="Constantia" panose="02030602050306030303" pitchFamily="18" charset="0"/>
              </a:rPr>
              <a:t> requires programming experts who require payment. </a:t>
            </a:r>
          </a:p>
          <a:p>
            <a:pPr>
              <a:buFont typeface="Wingdings" panose="05000000000000000000" pitchFamily="2" charset="2"/>
              <a:buChar char="v"/>
            </a:pPr>
            <a:r>
              <a:rPr lang="en-US" sz="1400" dirty="0">
                <a:latin typeface="Constantia" panose="02030602050306030303" pitchFamily="18" charset="0"/>
              </a:rPr>
              <a:t>5. Moreover, backup systems must be designed for failsafe operations, involving practices that make it more costly, and which may introduce unexpected problems. </a:t>
            </a:r>
          </a:p>
          <a:p>
            <a:pPr>
              <a:buFont typeface="Wingdings" panose="05000000000000000000" pitchFamily="2" charset="2"/>
              <a:buChar char="v"/>
            </a:pPr>
            <a:r>
              <a:rPr lang="en-US" sz="1400" dirty="0">
                <a:latin typeface="Constantia" panose="02030602050306030303" pitchFamily="18" charset="0"/>
              </a:rPr>
              <a:t>6. Lack of Human interaction </a:t>
            </a:r>
          </a:p>
          <a:p>
            <a:pPr>
              <a:buFont typeface="Wingdings" panose="05000000000000000000" pitchFamily="2" charset="2"/>
              <a:buChar char="v"/>
            </a:pPr>
            <a:r>
              <a:rPr lang="en-US" sz="1400" dirty="0">
                <a:latin typeface="Constantia" panose="02030602050306030303" pitchFamily="18" charset="0"/>
              </a:rPr>
              <a:t>7. Lack of empathy, and natural emotions </a:t>
            </a:r>
          </a:p>
          <a:p>
            <a:pPr>
              <a:buFont typeface="Wingdings" panose="05000000000000000000" pitchFamily="2" charset="2"/>
              <a:buChar char="v"/>
            </a:pPr>
            <a:r>
              <a:rPr lang="en-US" sz="1400" dirty="0">
                <a:latin typeface="Constantia" panose="02030602050306030303" pitchFamily="18" charset="0"/>
              </a:rPr>
              <a:t>8. Unable to handle exceptions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 y="191386"/>
            <a:ext cx="8131507" cy="1155404"/>
          </a:xfrm>
        </p:spPr>
        <p:txBody>
          <a:bodyPr>
            <a:noAutofit/>
          </a:bodyPr>
          <a:lstStyle/>
          <a:p>
            <a:r>
              <a:rPr lang="en-US" sz="3200" b="1" i="0" dirty="0">
                <a:ln w="0"/>
                <a:gradFill flip="none" rotWithShape="1">
                  <a:gsLst>
                    <a:gs pos="21000">
                      <a:srgbClr val="53575C"/>
                    </a:gs>
                    <a:gs pos="88000">
                      <a:srgbClr val="C5C7CA"/>
                    </a:gs>
                  </a:gsLst>
                  <a:lin ang="16200000" scaled="1"/>
                  <a:tileRect/>
                </a:gradFill>
                <a:effectLst/>
                <a:latin typeface="Constantia" panose="02030602050306030303" pitchFamily="18" charset="0"/>
              </a:rPr>
              <a:t>Introduction</a:t>
            </a:r>
            <a:br>
              <a:rPr lang="en-US" sz="2800" b="0" i="0" dirty="0">
                <a:solidFill>
                  <a:srgbClr val="333333"/>
                </a:solidFill>
                <a:effectLst/>
                <a:latin typeface="source_sans_proregular"/>
              </a:rPr>
            </a:br>
            <a:endParaRPr lang="en-US" sz="2800" b="1" dirty="0">
              <a:ln w="0"/>
              <a:gradFill flip="none" rotWithShape="1">
                <a:gsLst>
                  <a:gs pos="21000">
                    <a:srgbClr val="53575C"/>
                  </a:gs>
                  <a:gs pos="88000">
                    <a:srgbClr val="C5C7CA"/>
                  </a:gs>
                </a:gsLst>
                <a:lin ang="16200000" scaled="1"/>
                <a:tileRect/>
              </a:gradFill>
              <a:effectLst/>
              <a:latin typeface="Constantia" panose="02030602050306030303" pitchFamily="18" charset="0"/>
            </a:endParaRPr>
          </a:p>
        </p:txBody>
      </p:sp>
      <p:sp>
        <p:nvSpPr>
          <p:cNvPr id="3" name="Content Placeholder 2"/>
          <p:cNvSpPr>
            <a:spLocks noGrp="1"/>
          </p:cNvSpPr>
          <p:nvPr>
            <p:ph idx="1"/>
          </p:nvPr>
        </p:nvSpPr>
        <p:spPr>
          <a:xfrm>
            <a:off x="461693" y="1275907"/>
            <a:ext cx="8326800" cy="3312000"/>
          </a:xfrm>
        </p:spPr>
        <p:txBody>
          <a:bodyPr>
            <a:normAutofit/>
          </a:bodyPr>
          <a:lstStyle/>
          <a:p>
            <a:pPr marL="0" indent="0">
              <a:buNone/>
            </a:pPr>
            <a:endParaRPr lang="en-US" dirty="0"/>
          </a:p>
          <a:p>
            <a:pPr algn="just">
              <a:buFont typeface="Wingdings" panose="05000000000000000000" pitchFamily="2" charset="2"/>
              <a:buChar char="v"/>
            </a:pPr>
            <a:r>
              <a:rPr lang="en-US" sz="1400" dirty="0">
                <a:latin typeface="Constantia" panose="02030602050306030303" pitchFamily="18" charset="0"/>
                <a:cs typeface="Constantia" panose="02030602050306030303" pitchFamily="18" charset="0"/>
              </a:rPr>
              <a:t>An AI-fueled platform that supports patient engagement and improves communication in your healthcare organization. Create a rich conversational experience with an intuitive drag-and-drop interface. Easily test your chatbot within the ChatBot app before it connects with patients. Add a medical chatbot to your website in a few clicks.</a:t>
            </a:r>
          </a:p>
          <a:p>
            <a:pPr algn="just">
              <a:buFont typeface="Wingdings" panose="05000000000000000000" pitchFamily="2" charset="2"/>
              <a:buChar char="v"/>
            </a:pPr>
            <a:r>
              <a:rPr lang="en-US" sz="1400" dirty="0">
                <a:latin typeface="Constantia" panose="02030602050306030303" pitchFamily="18" charset="0"/>
                <a:cs typeface="Constantia" panose="02030602050306030303" pitchFamily="18" charset="0"/>
              </a:rPr>
              <a:t>Chatbots offered by various chatbot platforms have already gained massive popularity in e-commerce, banking, real estate, and customer-oriented businesses. From catching up on news headlines to navigating shopping or banking applications, chatbots have revolutionized the way we use the internet.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447"/>
            <a:ext cx="8708921" cy="763526"/>
          </a:xfrm>
        </p:spPr>
        <p:txBody>
          <a:bodyPr>
            <a:normAutofit fontScale="90000"/>
          </a:bodyPr>
          <a:lstStyle/>
          <a:p>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t>Advantages</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Times New Roman" panose="02020603050405020304"/>
              </a:rPr>
              <a:t> </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t>of</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Times New Roman" panose="02020603050405020304"/>
              </a:rPr>
              <a:t> </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t>Proposed</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Times New Roman" panose="02020603050405020304"/>
              </a:rPr>
              <a:t> </a:t>
            </a:r>
            <a:b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Times New Roman" panose="02020603050405020304"/>
              </a:rPr>
            </a:b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t>System</a:t>
            </a:r>
            <a:endPar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endParaRPr>
          </a:p>
        </p:txBody>
      </p:sp>
      <p:sp>
        <p:nvSpPr>
          <p:cNvPr id="4" name="Content Placeholder 3"/>
          <p:cNvSpPr>
            <a:spLocks noGrp="1"/>
          </p:cNvSpPr>
          <p:nvPr>
            <p:ph idx="1"/>
          </p:nvPr>
        </p:nvSpPr>
        <p:spPr>
          <a:xfrm>
            <a:off x="290623" y="1765005"/>
            <a:ext cx="8116358" cy="2856614"/>
          </a:xfrm>
        </p:spPr>
        <p:txBody>
          <a:bodyPr>
            <a:normAutofit fontScale="55000" lnSpcReduction="20000"/>
          </a:bodyPr>
          <a:lstStyle/>
          <a:p>
            <a:pPr lvl="0" fontAlgn="base">
              <a:lnSpc>
                <a:spcPct val="150000"/>
              </a:lnSpc>
              <a:spcBef>
                <a:spcPct val="0"/>
              </a:spcBef>
              <a:spcAft>
                <a:spcPct val="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system is very simple in design and to implement. The system requires very low system resources and the system will work in almost all configurations. It has got following features</a:t>
            </a:r>
          </a:p>
          <a:p>
            <a:pPr lvl="0" eaLnBrk="0" fontAlgn="base" hangingPunct="0">
              <a:lnSpc>
                <a:spcPct val="150000"/>
              </a:lnSpc>
              <a:spcBef>
                <a:spcPct val="0"/>
              </a:spcBef>
              <a:spcAft>
                <a:spcPct val="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Ensure data accuracy.</a:t>
            </a:r>
          </a:p>
          <a:p>
            <a:pPr lvl="0" eaLnBrk="0" fontAlgn="base" hangingPunct="0">
              <a:lnSpc>
                <a:spcPct val="150000"/>
              </a:lnSpc>
              <a:spcBef>
                <a:spcPct val="0"/>
              </a:spcBef>
              <a:spcAft>
                <a:spcPct val="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Minimize manual data entry.</a:t>
            </a:r>
          </a:p>
          <a:p>
            <a:pPr lvl="0" eaLnBrk="0" fontAlgn="base" hangingPunct="0">
              <a:lnSpc>
                <a:spcPct val="150000"/>
              </a:lnSpc>
              <a:spcBef>
                <a:spcPct val="0"/>
              </a:spcBef>
              <a:spcAft>
                <a:spcPct val="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Minimum time needed for the various processing</a:t>
            </a:r>
          </a:p>
          <a:p>
            <a:pPr lvl="0" eaLnBrk="0" fontAlgn="base" hangingPunct="0">
              <a:lnSpc>
                <a:spcPct val="150000"/>
              </a:lnSpc>
              <a:spcBef>
                <a:spcPct val="0"/>
              </a:spcBef>
              <a:spcAft>
                <a:spcPct val="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Greater efficiency</a:t>
            </a:r>
          </a:p>
          <a:p>
            <a:pPr lvl="0" eaLnBrk="0" fontAlgn="base" hangingPunct="0">
              <a:lnSpc>
                <a:spcPct val="150000"/>
              </a:lnSpc>
              <a:spcBef>
                <a:spcPct val="0"/>
              </a:spcBef>
              <a:spcAft>
                <a:spcPct val="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Better Service</a:t>
            </a:r>
          </a:p>
          <a:p>
            <a:pPr lvl="0" eaLnBrk="0" fontAlgn="base" hangingPunct="0">
              <a:lnSpc>
                <a:spcPct val="150000"/>
              </a:lnSpc>
              <a:spcBef>
                <a:spcPct val="0"/>
              </a:spcBef>
              <a:spcAft>
                <a:spcPct val="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Minimum time required</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490"/>
            <a:ext cx="8709025" cy="846455"/>
          </a:xfrm>
        </p:spPr>
        <p:txBody>
          <a:bodyPr>
            <a:normAutofit fontScale="90000"/>
          </a:bodyPr>
          <a:lstStyle/>
          <a:p>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t>Disadvantages</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Times New Roman" panose="02020603050405020304"/>
              </a:rPr>
              <a:t> </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t>of</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Times New Roman" panose="02020603050405020304"/>
              </a:rPr>
              <a:t> </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t>Proposed</a:t>
            </a:r>
            <a:b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b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Times New Roman" panose="02020603050405020304"/>
              </a:rPr>
              <a:t> </a:t>
            </a:r>
            <a:r>
              <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cs typeface="Calibri" panose="020F0502020204030204"/>
              </a:rPr>
              <a:t>System</a:t>
            </a:r>
            <a:endParaRPr lang="en-IN" sz="3110" b="1" dirty="0">
              <a:ln w="0"/>
              <a:gradFill flip="none" rotWithShape="1">
                <a:gsLst>
                  <a:gs pos="21000">
                    <a:srgbClr val="53575C"/>
                  </a:gs>
                  <a:gs pos="88000">
                    <a:srgbClr val="C5C7CA"/>
                  </a:gs>
                </a:gsLst>
                <a:lin ang="16200000" scaled="1"/>
                <a:tileRect/>
              </a:gradFill>
              <a:effectLst/>
              <a:latin typeface="Constantia" panose="02030602050306030303" pitchFamily="18" charset="0"/>
            </a:endParaRPr>
          </a:p>
        </p:txBody>
      </p:sp>
      <p:sp>
        <p:nvSpPr>
          <p:cNvPr id="4" name="Content Placeholder 3"/>
          <p:cNvSpPr>
            <a:spLocks noGrp="1"/>
          </p:cNvSpPr>
          <p:nvPr>
            <p:ph idx="1"/>
          </p:nvPr>
        </p:nvSpPr>
        <p:spPr>
          <a:xfrm>
            <a:off x="269358" y="2001136"/>
            <a:ext cx="8116358" cy="1141228"/>
          </a:xfrm>
        </p:spPr>
        <p:txBody>
          <a:bodyPr>
            <a:normAutofit fontScale="25000" lnSpcReduction="20000"/>
          </a:bodyPr>
          <a:lstStyle/>
          <a:p>
            <a:pPr>
              <a:buFont typeface="Wingdings" panose="05000000000000000000" pitchFamily="2" charset="2"/>
              <a:buChar char="v"/>
            </a:pPr>
            <a:r>
              <a:rPr lang="en-US" sz="5600" dirty="0">
                <a:latin typeface="Constantia" panose="02030602050306030303" pitchFamily="18" charset="0"/>
                <a:cs typeface="Constantia" panose="02030602050306030303" pitchFamily="18" charset="0"/>
              </a:rPr>
              <a:t>The development of more reliable algorithms for healthcare chatbots requires programming experts who require payment. </a:t>
            </a:r>
          </a:p>
          <a:p>
            <a:pPr>
              <a:buFont typeface="Wingdings" panose="05000000000000000000" pitchFamily="2" charset="2"/>
              <a:buChar char="v"/>
            </a:pPr>
            <a:r>
              <a:rPr lang="en-US" sz="5600" dirty="0">
                <a:latin typeface="Constantia" panose="02030602050306030303" pitchFamily="18" charset="0"/>
                <a:cs typeface="Constantia" panose="02030602050306030303" pitchFamily="18" charset="0"/>
              </a:rPr>
              <a:t>Moreover, backup systems must be designed for failsafe operations, involving practices that make it more costly, and which may introduce unexpected problems. </a:t>
            </a:r>
          </a:p>
          <a:p>
            <a:pPr>
              <a:buFont typeface="Wingdings" panose="05000000000000000000" pitchFamily="2" charset="2"/>
              <a:buChar char="v"/>
            </a:pPr>
            <a:r>
              <a:rPr lang="en-US" sz="5600" dirty="0">
                <a:latin typeface="Constantia" panose="02030602050306030303" pitchFamily="18" charset="0"/>
                <a:cs typeface="Constantia" panose="02030602050306030303" pitchFamily="18" charset="0"/>
              </a:rPr>
              <a:t>Lack of Human interaction </a:t>
            </a:r>
          </a:p>
          <a:p>
            <a:pPr>
              <a:buFont typeface="Wingdings" panose="05000000000000000000" pitchFamily="2" charset="2"/>
              <a:buChar char="v"/>
            </a:pPr>
            <a:r>
              <a:rPr lang="en-US" sz="5600" dirty="0">
                <a:latin typeface="Constantia" panose="02030602050306030303" pitchFamily="18" charset="0"/>
                <a:cs typeface="Constantia" panose="02030602050306030303" pitchFamily="18" charset="0"/>
              </a:rPr>
              <a:t>Lack of empathy, and natural emotions </a:t>
            </a:r>
          </a:p>
          <a:p>
            <a:pPr>
              <a:buFont typeface="Wingdings" panose="05000000000000000000" pitchFamily="2" charset="2"/>
              <a:buChar char="v"/>
            </a:pPr>
            <a:r>
              <a:rPr lang="en-US" sz="5600" dirty="0">
                <a:latin typeface="Constantia" panose="02030602050306030303" pitchFamily="18" charset="0"/>
                <a:cs typeface="Constantia" panose="02030602050306030303" pitchFamily="18" charset="0"/>
              </a:rPr>
              <a:t>Unable to handle exceptions </a:t>
            </a:r>
            <a:endParaRPr lang="en-IN" sz="5600" dirty="0">
              <a:latin typeface="Constantia" panose="02030602050306030303" pitchFamily="18" charset="0"/>
              <a:cs typeface="Constantia" panose="02030602050306030303"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58" y="364447"/>
            <a:ext cx="8439563" cy="763526"/>
          </a:xfrm>
        </p:spPr>
        <p:txBody>
          <a:bodyPr>
            <a:normAutofit/>
          </a:bodyPr>
          <a:lstStyle/>
          <a:p>
            <a:r>
              <a:rPr lang="en-IN" sz="3200" b="1" dirty="0">
                <a:ln w="0"/>
                <a:gradFill flip="none" rotWithShape="1">
                  <a:gsLst>
                    <a:gs pos="21000">
                      <a:srgbClr val="53575C"/>
                    </a:gs>
                    <a:gs pos="88000">
                      <a:srgbClr val="C5C7CA"/>
                    </a:gs>
                  </a:gsLst>
                  <a:lin ang="16200000" scaled="1"/>
                  <a:tileRect/>
                </a:gradFill>
                <a:effectLst/>
                <a:latin typeface="Constantia" panose="02030602050306030303" pitchFamily="18" charset="0"/>
              </a:rPr>
              <a:t>Bibliography</a:t>
            </a:r>
          </a:p>
        </p:txBody>
      </p:sp>
      <p:sp>
        <p:nvSpPr>
          <p:cNvPr id="4" name="Content Placeholder 3"/>
          <p:cNvSpPr>
            <a:spLocks noGrp="1"/>
          </p:cNvSpPr>
          <p:nvPr>
            <p:ph idx="1"/>
          </p:nvPr>
        </p:nvSpPr>
        <p:spPr>
          <a:xfrm>
            <a:off x="215900" y="1356995"/>
            <a:ext cx="8116570" cy="3264535"/>
          </a:xfrm>
        </p:spPr>
        <p:txBody>
          <a:bodyPr>
            <a:noAutofit/>
          </a:bodyPr>
          <a:lstStyle/>
          <a:p>
            <a:endParaRPr lang="en-US" sz="1100" dirty="0">
              <a:latin typeface="Constantia" panose="02030602050306030303" pitchFamily="18" charset="0"/>
              <a:cs typeface="Constantia" panose="02030602050306030303" pitchFamily="18" charset="0"/>
            </a:endParaRPr>
          </a:p>
          <a:p>
            <a:pPr>
              <a:buFont typeface="Wingdings" panose="05000000000000000000" pitchFamily="2" charset="2"/>
              <a:buChar char="v"/>
            </a:pPr>
            <a:r>
              <a:rPr lang="en-US" sz="1300" dirty="0" err="1">
                <a:latin typeface="Constantia" panose="02030602050306030303" pitchFamily="18" charset="0"/>
                <a:cs typeface="Constantia" panose="02030602050306030303" pitchFamily="18" charset="0"/>
              </a:rPr>
              <a:t>Nudtaporn</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Rosruen</a:t>
            </a:r>
            <a:r>
              <a:rPr lang="en-US" sz="1300" dirty="0">
                <a:latin typeface="Constantia" panose="02030602050306030303" pitchFamily="18" charset="0"/>
                <a:cs typeface="Constantia" panose="02030602050306030303" pitchFamily="18" charset="0"/>
              </a:rPr>
              <a:t> and </a:t>
            </a:r>
            <a:r>
              <a:rPr lang="en-US" sz="1300" dirty="0" err="1">
                <a:latin typeface="Constantia" panose="02030602050306030303" pitchFamily="18" charset="0"/>
                <a:cs typeface="Constantia" panose="02030602050306030303" pitchFamily="18" charset="0"/>
              </a:rPr>
              <a:t>Taweesak</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Samanchuen</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Chatbot</a:t>
            </a:r>
            <a:r>
              <a:rPr lang="en-US" sz="1300" dirty="0">
                <a:latin typeface="Constantia" panose="02030602050306030303" pitchFamily="18" charset="0"/>
                <a:cs typeface="Constantia" panose="02030602050306030303" pitchFamily="18" charset="0"/>
              </a:rPr>
              <a:t> Utilization for Medical Consultant System,” in the 2018 Technology Innovation Management and Engineering Science International Conference (TIMES-iCON2018) </a:t>
            </a:r>
          </a:p>
          <a:p>
            <a:pPr>
              <a:buFont typeface="Wingdings" panose="05000000000000000000" pitchFamily="2" charset="2"/>
              <a:buChar char="v"/>
            </a:pPr>
            <a:r>
              <a:rPr lang="en-US" sz="1300" dirty="0">
                <a:latin typeface="Constantia" panose="02030602050306030303" pitchFamily="18" charset="0"/>
                <a:cs typeface="Constantia" panose="02030602050306030303" pitchFamily="18" charset="0"/>
              </a:rPr>
              <a:t>Mrs. </a:t>
            </a:r>
            <a:r>
              <a:rPr lang="en-US" sz="1300" dirty="0" err="1">
                <a:latin typeface="Constantia" panose="02030602050306030303" pitchFamily="18" charset="0"/>
                <a:cs typeface="Constantia" panose="02030602050306030303" pitchFamily="18" charset="0"/>
              </a:rPr>
              <a:t>Rashmi</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Dharwadkar</a:t>
            </a:r>
            <a:r>
              <a:rPr lang="en-US" sz="1300" dirty="0">
                <a:latin typeface="Constantia" panose="02030602050306030303" pitchFamily="18" charset="0"/>
                <a:cs typeface="Constantia" panose="02030602050306030303" pitchFamily="18" charset="0"/>
              </a:rPr>
              <a:t>, Dr. Mrs. Neeta A. </a:t>
            </a:r>
            <a:r>
              <a:rPr lang="en-US" sz="1300" dirty="0" err="1">
                <a:latin typeface="Constantia" panose="02030602050306030303" pitchFamily="18" charset="0"/>
                <a:cs typeface="Constantia" panose="02030602050306030303" pitchFamily="18" charset="0"/>
              </a:rPr>
              <a:t>Deshpande</a:t>
            </a:r>
            <a:r>
              <a:rPr lang="en-US" sz="1300" dirty="0">
                <a:latin typeface="Constantia" panose="02030602050306030303" pitchFamily="18" charset="0"/>
                <a:cs typeface="Constantia" panose="02030602050306030303" pitchFamily="18" charset="0"/>
              </a:rPr>
              <a:t>, “A Medical </a:t>
            </a:r>
            <a:r>
              <a:rPr lang="en-US" sz="1300" dirty="0" err="1">
                <a:latin typeface="Constantia" panose="02030602050306030303" pitchFamily="18" charset="0"/>
                <a:cs typeface="Constantia" panose="02030602050306030303" pitchFamily="18" charset="0"/>
              </a:rPr>
              <a:t>Chatbot</a:t>
            </a:r>
            <a:r>
              <a:rPr lang="en-US" sz="1300" dirty="0">
                <a:latin typeface="Constantia" panose="02030602050306030303" pitchFamily="18" charset="0"/>
                <a:cs typeface="Constantia" panose="02030602050306030303" pitchFamily="18" charset="0"/>
              </a:rPr>
              <a:t>, “in International Journal of Computer Trends and Technology (IJCTT)–Volume60Issue1June2018 </a:t>
            </a:r>
          </a:p>
          <a:p>
            <a:pPr>
              <a:buFont typeface="Wingdings" panose="05000000000000000000" pitchFamily="2" charset="2"/>
              <a:buChar char="v"/>
            </a:pPr>
            <a:r>
              <a:rPr lang="en-US" sz="1300" dirty="0" err="1">
                <a:latin typeface="Constantia" panose="02030602050306030303" pitchFamily="18" charset="0"/>
                <a:cs typeface="Constantia" panose="02030602050306030303" pitchFamily="18" charset="0"/>
              </a:rPr>
              <a:t>Divya</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Madhu</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Neeraj</a:t>
            </a:r>
            <a:r>
              <a:rPr lang="en-US" sz="1300" dirty="0">
                <a:latin typeface="Constantia" panose="02030602050306030303" pitchFamily="18" charset="0"/>
                <a:cs typeface="Constantia" panose="02030602050306030303" pitchFamily="18" charset="0"/>
              </a:rPr>
              <a:t> Jain C. J, </a:t>
            </a:r>
            <a:r>
              <a:rPr lang="en-US" sz="1300" dirty="0" err="1">
                <a:latin typeface="Constantia" panose="02030602050306030303" pitchFamily="18" charset="0"/>
                <a:cs typeface="Constantia" panose="02030602050306030303" pitchFamily="18" charset="0"/>
              </a:rPr>
              <a:t>Elmy</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Sebastain</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Shinoy</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Shaji</a:t>
            </a:r>
            <a:r>
              <a:rPr lang="en-US" sz="1300" dirty="0">
                <a:latin typeface="Constantia" panose="02030602050306030303" pitchFamily="18" charset="0"/>
                <a:cs typeface="Constantia" panose="02030602050306030303" pitchFamily="18" charset="0"/>
              </a:rPr>
              <a:t> , </a:t>
            </a:r>
            <a:r>
              <a:rPr lang="en-US" sz="1300" dirty="0" err="1">
                <a:latin typeface="Constantia" panose="02030602050306030303" pitchFamily="18" charset="0"/>
                <a:cs typeface="Constantia" panose="02030602050306030303" pitchFamily="18" charset="0"/>
              </a:rPr>
              <a:t>Anandhu</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Ajaya</a:t>
            </a:r>
            <a:r>
              <a:rPr lang="en-US" sz="1300" dirty="0">
                <a:latin typeface="Constantia" panose="02030602050306030303" pitchFamily="18" charset="0"/>
                <a:cs typeface="Constantia" panose="02030602050306030303" pitchFamily="18" charset="0"/>
              </a:rPr>
              <a:t> </a:t>
            </a:r>
            <a:r>
              <a:rPr lang="en-US" sz="1300" dirty="0" err="1">
                <a:latin typeface="Constantia" panose="02030602050306030303" pitchFamily="18" charset="0"/>
                <a:cs typeface="Constantia" panose="02030602050306030303" pitchFamily="18" charset="0"/>
              </a:rPr>
              <a:t>kumar</a:t>
            </a:r>
            <a:r>
              <a:rPr lang="en-US" sz="1300" dirty="0">
                <a:latin typeface="Constantia" panose="02030602050306030303" pitchFamily="18" charset="0"/>
                <a:cs typeface="Constantia" panose="02030602050306030303" pitchFamily="18" charset="0"/>
              </a:rPr>
              <a:t>,” A Novel Approach for Medical Assistance Using Trained </a:t>
            </a:r>
            <a:r>
              <a:rPr lang="en-US" sz="1300" dirty="0" err="1">
                <a:latin typeface="Constantia" panose="02030602050306030303" pitchFamily="18" charset="0"/>
                <a:cs typeface="Constantia" panose="02030602050306030303" pitchFamily="18" charset="0"/>
              </a:rPr>
              <a:t>Chatbot</a:t>
            </a:r>
            <a:r>
              <a:rPr lang="en-US" sz="1300" dirty="0">
                <a:latin typeface="Constantia" panose="02030602050306030303" pitchFamily="18" charset="0"/>
                <a:cs typeface="Constantia" panose="02030602050306030303" pitchFamily="18" charset="0"/>
              </a:rPr>
              <a:t>” in International Conference on Inventive Communication and Computational Technologies </a:t>
            </a:r>
          </a:p>
          <a:p>
            <a:pPr>
              <a:buFont typeface="Wingdings" panose="05000000000000000000" pitchFamily="2" charset="2"/>
              <a:buChar char="v"/>
            </a:pPr>
            <a:r>
              <a:rPr lang="en-US" sz="1300" dirty="0">
                <a:latin typeface="Constantia" panose="02030602050306030303" pitchFamily="18" charset="0"/>
                <a:cs typeface="Constantia" panose="02030602050306030303" pitchFamily="18" charset="0"/>
              </a:rPr>
              <a:t>Lin Ni, </a:t>
            </a:r>
            <a:r>
              <a:rPr lang="en-US" sz="1300" dirty="0" err="1">
                <a:latin typeface="Constantia" panose="02030602050306030303" pitchFamily="18" charset="0"/>
                <a:cs typeface="Constantia" panose="02030602050306030303" pitchFamily="18" charset="0"/>
              </a:rPr>
              <a:t>Chenhao</a:t>
            </a:r>
            <a:r>
              <a:rPr lang="en-US" sz="1300" dirty="0">
                <a:latin typeface="Constantia" panose="02030602050306030303" pitchFamily="18" charset="0"/>
                <a:cs typeface="Constantia" panose="02030602050306030303" pitchFamily="18" charset="0"/>
              </a:rPr>
              <a:t> Lu, </a:t>
            </a:r>
            <a:r>
              <a:rPr lang="en-US" sz="1300" dirty="0" err="1">
                <a:latin typeface="Constantia" panose="02030602050306030303" pitchFamily="18" charset="0"/>
                <a:cs typeface="Constantia" panose="02030602050306030303" pitchFamily="18" charset="0"/>
              </a:rPr>
              <a:t>Niu</a:t>
            </a:r>
            <a:r>
              <a:rPr lang="en-US" sz="1300" dirty="0">
                <a:latin typeface="Constantia" panose="02030602050306030303" pitchFamily="18" charset="0"/>
                <a:cs typeface="Constantia" panose="02030602050306030303" pitchFamily="18" charset="0"/>
              </a:rPr>
              <a:t> Liu, and </a:t>
            </a:r>
            <a:r>
              <a:rPr lang="en-US" sz="1300" dirty="0" err="1">
                <a:latin typeface="Constantia" panose="02030602050306030303" pitchFamily="18" charset="0"/>
                <a:cs typeface="Constantia" panose="02030602050306030303" pitchFamily="18" charset="0"/>
              </a:rPr>
              <a:t>Jiamou</a:t>
            </a:r>
            <a:r>
              <a:rPr lang="en-US" sz="1300" dirty="0">
                <a:latin typeface="Constantia" panose="02030602050306030303" pitchFamily="18" charset="0"/>
                <a:cs typeface="Constantia" panose="02030602050306030303" pitchFamily="18" charset="0"/>
              </a:rPr>
              <a:t> Liu, “MANDY: Towards A Smart Primary Care </a:t>
            </a:r>
            <a:r>
              <a:rPr lang="en-US" sz="1300" dirty="0" err="1">
                <a:latin typeface="Constantia" panose="02030602050306030303" pitchFamily="18" charset="0"/>
                <a:cs typeface="Constantia" panose="02030602050306030303" pitchFamily="18" charset="0"/>
              </a:rPr>
              <a:t>Chatbot</a:t>
            </a:r>
            <a:r>
              <a:rPr lang="en-US" sz="1300" dirty="0">
                <a:latin typeface="Constantia" panose="02030602050306030303" pitchFamily="18" charset="0"/>
                <a:cs typeface="Constantia" panose="02030602050306030303" pitchFamily="18" charset="0"/>
              </a:rPr>
              <a:t> Application,” in Internal and emergency medicine, 10(2):171–175,2017. </a:t>
            </a:r>
          </a:p>
          <a:p>
            <a:pPr>
              <a:buFont typeface="Wingdings" panose="05000000000000000000" pitchFamily="2" charset="2"/>
              <a:buChar char="v"/>
            </a:pPr>
            <a:r>
              <a:rPr lang="en-US" sz="1300" dirty="0" err="1">
                <a:latin typeface="Constantia" panose="02030602050306030303" pitchFamily="18" charset="0"/>
                <a:cs typeface="Constantia" panose="02030602050306030303" pitchFamily="18" charset="0"/>
              </a:rPr>
              <a:t>V.Manoj</a:t>
            </a:r>
            <a:r>
              <a:rPr lang="en-US" sz="1300" dirty="0">
                <a:latin typeface="Constantia" panose="02030602050306030303" pitchFamily="18" charset="0"/>
                <a:cs typeface="Constantia" panose="02030602050306030303" pitchFamily="18" charset="0"/>
              </a:rPr>
              <a:t> Kumar, A. </a:t>
            </a:r>
            <a:r>
              <a:rPr lang="en-US" sz="1300" dirty="0" err="1">
                <a:latin typeface="Constantia" panose="02030602050306030303" pitchFamily="18" charset="0"/>
                <a:cs typeface="Constantia" panose="02030602050306030303" pitchFamily="18" charset="0"/>
              </a:rPr>
              <a:t>Keerthana</a:t>
            </a:r>
            <a:r>
              <a:rPr lang="en-US" sz="1300" dirty="0">
                <a:latin typeface="Constantia" panose="02030602050306030303" pitchFamily="18" charset="0"/>
                <a:cs typeface="Constantia" panose="02030602050306030303" pitchFamily="18" charset="0"/>
              </a:rPr>
              <a:t>, M. </a:t>
            </a:r>
            <a:r>
              <a:rPr lang="en-US" sz="1300" dirty="0" err="1">
                <a:latin typeface="Constantia" panose="02030602050306030303" pitchFamily="18" charset="0"/>
                <a:cs typeface="Constantia" panose="02030602050306030303" pitchFamily="18" charset="0"/>
              </a:rPr>
              <a:t>Madhumitha</a:t>
            </a:r>
            <a:r>
              <a:rPr lang="en-US" sz="1300" dirty="0">
                <a:latin typeface="Constantia" panose="02030602050306030303" pitchFamily="18" charset="0"/>
                <a:cs typeface="Constantia" panose="02030602050306030303" pitchFamily="18" charset="0"/>
              </a:rPr>
              <a:t>, S. </a:t>
            </a:r>
            <a:r>
              <a:rPr lang="en-US" sz="1300" dirty="0" err="1">
                <a:latin typeface="Constantia" panose="02030602050306030303" pitchFamily="18" charset="0"/>
                <a:cs typeface="Constantia" panose="02030602050306030303" pitchFamily="18" charset="0"/>
              </a:rPr>
              <a:t>Valliammai</a:t>
            </a:r>
            <a:r>
              <a:rPr lang="en-US" sz="1300" dirty="0">
                <a:latin typeface="Constantia" panose="02030602050306030303" pitchFamily="18" charset="0"/>
                <a:cs typeface="Constantia" panose="02030602050306030303" pitchFamily="18" charset="0"/>
              </a:rPr>
              <a:t>, V. </a:t>
            </a:r>
            <a:r>
              <a:rPr lang="en-US" sz="1300" dirty="0" err="1">
                <a:latin typeface="Constantia" panose="02030602050306030303" pitchFamily="18" charset="0"/>
                <a:cs typeface="Constantia" panose="02030602050306030303" pitchFamily="18" charset="0"/>
              </a:rPr>
              <a:t>Vinithasri</a:t>
            </a:r>
            <a:r>
              <a:rPr lang="en-US" sz="1300" dirty="0">
                <a:latin typeface="Constantia" panose="02030602050306030303" pitchFamily="18" charset="0"/>
                <a:cs typeface="Constantia" panose="02030602050306030303" pitchFamily="18" charset="0"/>
              </a:rPr>
              <a:t>,” Sanative </a:t>
            </a:r>
            <a:r>
              <a:rPr lang="en-US" sz="1300" dirty="0" err="1">
                <a:latin typeface="Constantia" panose="02030602050306030303" pitchFamily="18" charset="0"/>
                <a:cs typeface="Constantia" panose="02030602050306030303" pitchFamily="18" charset="0"/>
              </a:rPr>
              <a:t>Chatbot</a:t>
            </a:r>
            <a:r>
              <a:rPr lang="en-US" sz="1300" dirty="0">
                <a:latin typeface="Constantia" panose="02030602050306030303" pitchFamily="18" charset="0"/>
                <a:cs typeface="Constantia" panose="02030602050306030303" pitchFamily="18" charset="0"/>
              </a:rPr>
              <a:t> for Health Seekers”, International Journal of Engineering And Computer Science ISSN:2319-7242Volume </a:t>
            </a:r>
          </a:p>
          <a:p>
            <a:pPr>
              <a:buFont typeface="Wingdings" panose="05000000000000000000" pitchFamily="2" charset="2"/>
              <a:buChar char="v"/>
            </a:pPr>
            <a:r>
              <a:rPr lang="en-US" sz="1300" dirty="0">
                <a:latin typeface="Constantia" panose="02030602050306030303" pitchFamily="18" charset="0"/>
                <a:cs typeface="Constantia" panose="02030602050306030303" pitchFamily="18" charset="0"/>
              </a:rPr>
              <a:t>5 Issue -03 March, 2016 Page No. 16022-16025 </a:t>
            </a:r>
          </a:p>
          <a:p>
            <a:pPr>
              <a:buFont typeface="Wingdings" panose="05000000000000000000" pitchFamily="2" charset="2"/>
              <a:buChar char="v"/>
            </a:pPr>
            <a:r>
              <a:rPr lang="en-US" sz="1300" dirty="0">
                <a:latin typeface="Constantia" panose="02030602050306030303" pitchFamily="18" charset="0"/>
                <a:cs typeface="Constantia" panose="02030602050306030303" pitchFamily="18" charset="0"/>
              </a:rPr>
              <a:t>E. Pratt, “A Primer Artificial Intelligence and </a:t>
            </a:r>
            <a:r>
              <a:rPr lang="en-US" sz="1300" dirty="0" err="1">
                <a:latin typeface="Constantia" panose="02030602050306030303" pitchFamily="18" charset="0"/>
                <a:cs typeface="Constantia" panose="02030602050306030303" pitchFamily="18" charset="0"/>
              </a:rPr>
              <a:t>Chatbots</a:t>
            </a:r>
            <a:r>
              <a:rPr lang="en-US" sz="1300" dirty="0">
                <a:latin typeface="Constantia" panose="02030602050306030303" pitchFamily="18" charset="0"/>
                <a:cs typeface="Constantia" panose="02030602050306030303" pitchFamily="18" charset="0"/>
              </a:rPr>
              <a:t> in Technical Communication – A Primer,” pp. 2–9,2017. </a:t>
            </a:r>
          </a:p>
          <a:p>
            <a:pPr marL="0" indent="0">
              <a:buNone/>
            </a:pPr>
            <a:endParaRPr lang="en-US" sz="1300" dirty="0">
              <a:latin typeface="Constantia" panose="02030602050306030303" pitchFamily="18" charset="0"/>
              <a:cs typeface="Constantia" panose="02030602050306030303"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1145" y="1946275"/>
            <a:ext cx="8297545" cy="1438910"/>
          </a:xfrm>
        </p:spPr>
        <p:txBody>
          <a:bodyPr>
            <a:normAutofit fontScale="90000"/>
          </a:bodyPr>
          <a:lstStyle/>
          <a:p>
            <a:r>
              <a:rPr lang="en-US" altLang="en-IN" sz="60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Thank You!</a:t>
            </a:r>
            <a:br>
              <a:rPr lang="en-IN" b="1" dirty="0">
                <a:ln w="0"/>
                <a:gradFill flip="none" rotWithShape="1">
                  <a:gsLst>
                    <a:gs pos="21000">
                      <a:srgbClr val="53575C"/>
                    </a:gs>
                    <a:gs pos="88000">
                      <a:srgbClr val="C5C7CA"/>
                    </a:gs>
                  </a:gsLst>
                  <a:lin ang="16200000" scaled="1"/>
                  <a:tileRect/>
                </a:gradFill>
                <a:effectLst/>
                <a:latin typeface="Constantia" panose="02030602050306030303" pitchFamily="18" charset="0"/>
              </a:rPr>
            </a:b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Abstract:</a:t>
            </a:r>
            <a:br>
              <a:rPr lang="en-US" b="1" u="sng"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1675765"/>
            <a:ext cx="8325485" cy="3103245"/>
          </a:xfrm>
        </p:spPr>
        <p:txBody>
          <a:bodyPr>
            <a:normAutofit/>
          </a:bodyPr>
          <a:lstStyle/>
          <a:p>
            <a:pPr>
              <a:buFont typeface="Wingdings" panose="05000000000000000000" pitchFamily="2" charset="2"/>
              <a:buChar char="v"/>
            </a:pPr>
            <a:r>
              <a:rPr lang="en-US" sz="1600" dirty="0">
                <a:latin typeface="Constantia" panose="02030602050306030303" pitchFamily="18" charset="0"/>
              </a:rPr>
              <a:t>The system allows computer to communication between human to computer by using natural language processing (NLP). </a:t>
            </a:r>
          </a:p>
          <a:p>
            <a:pPr>
              <a:buFont typeface="Wingdings" panose="05000000000000000000" pitchFamily="2" charset="2"/>
              <a:buChar char="v"/>
            </a:pPr>
            <a:r>
              <a:rPr lang="en-US" sz="1600" dirty="0">
                <a:latin typeface="Constantia" panose="02030602050306030303" pitchFamily="18" charset="0"/>
              </a:rPr>
              <a:t>There are three analyses which understand natural language i.e., identification of main linguistic relations is completed to parse subject into object of the sentences. After that description of the texts is done. </a:t>
            </a:r>
          </a:p>
          <a:p>
            <a:pPr>
              <a:buFont typeface="Wingdings" panose="05000000000000000000" pitchFamily="2" charset="2"/>
              <a:buChar char="v"/>
            </a:pPr>
            <a:r>
              <a:rPr lang="en-US" sz="1600" dirty="0">
                <a:latin typeface="Constantia" panose="02030602050306030303" pitchFamily="18" charset="0"/>
              </a:rPr>
              <a:t>These semantic interpretation uses knowledge of word meaning Chat bot is an Entity which imitate human discussion in its particular accepted set-up together with at ex tor vocal language with techniques such as Natural Language Processing (NLP).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Existing System:</a:t>
            </a:r>
            <a:endParaRPr lang="en-US" sz="3200" dirty="0"/>
          </a:p>
        </p:txBody>
      </p:sp>
      <p:sp>
        <p:nvSpPr>
          <p:cNvPr id="3" name="Content Placeholder 2"/>
          <p:cNvSpPr>
            <a:spLocks noGrp="1"/>
          </p:cNvSpPr>
          <p:nvPr>
            <p:ph idx="1"/>
          </p:nvPr>
        </p:nvSpPr>
        <p:spPr>
          <a:xfrm>
            <a:off x="457200" y="1765935"/>
            <a:ext cx="8325485" cy="3013075"/>
          </a:xfrm>
        </p:spPr>
        <p:txBody>
          <a:bodyPr>
            <a:normAutofit/>
          </a:bodyPr>
          <a:lstStyle/>
          <a:p>
            <a:pPr>
              <a:buFont typeface="Wingdings" panose="05000000000000000000" pitchFamily="2" charset="2"/>
              <a:buChar char="v"/>
            </a:pPr>
            <a:r>
              <a:rPr lang="en-US" sz="1400" dirty="0">
                <a:latin typeface="Constantia" panose="02030602050306030303" pitchFamily="18" charset="0"/>
              </a:rPr>
              <a:t>Many of the existing systems have chats through texts. Some limitations of such </a:t>
            </a:r>
            <a:r>
              <a:rPr lang="en-US" sz="1400" dirty="0" err="1">
                <a:latin typeface="Constantia" panose="02030602050306030303" pitchFamily="18" charset="0"/>
              </a:rPr>
              <a:t>Chatbots</a:t>
            </a:r>
            <a:r>
              <a:rPr lang="en-US" sz="1400" dirty="0">
                <a:latin typeface="Constantia" panose="02030602050306030303" pitchFamily="18" charset="0"/>
              </a:rPr>
              <a:t> are, there is no instant response given to the patient, they have to wait for expert’s acknowledgement for a long time. And also, there are a limited number of diseases in the dataset. Technical issues like voice messages are not accurate in the existing system </a:t>
            </a:r>
          </a:p>
          <a:p>
            <a:pPr>
              <a:buFont typeface="Wingdings" panose="05000000000000000000" pitchFamily="2" charset="2"/>
              <a:buChar char="v"/>
            </a:pPr>
            <a:r>
              <a:rPr lang="en-US" sz="1400" dirty="0">
                <a:latin typeface="Constantia" panose="02030602050306030303" pitchFamily="18" charset="0"/>
              </a:rPr>
              <a:t>To extract symptoms from user chat. </a:t>
            </a:r>
          </a:p>
          <a:p>
            <a:pPr>
              <a:buFont typeface="Wingdings" panose="05000000000000000000" pitchFamily="2" charset="2"/>
              <a:buChar char="v"/>
            </a:pPr>
            <a:r>
              <a:rPr lang="en-US" sz="1400" dirty="0">
                <a:latin typeface="Constantia" panose="02030602050306030303" pitchFamily="18" charset="0"/>
              </a:rPr>
              <a:t>To classify and predict the diseases using a decision tree classifier. </a:t>
            </a:r>
          </a:p>
          <a:p>
            <a:pPr>
              <a:buFont typeface="Wingdings" panose="05000000000000000000" pitchFamily="2" charset="2"/>
              <a:buChar char="v"/>
            </a:pPr>
            <a:r>
              <a:rPr lang="en-US" sz="1400" dirty="0">
                <a:latin typeface="Constantia" panose="02030602050306030303" pitchFamily="18" charset="0"/>
              </a:rPr>
              <a:t>To develop a Medical chatbot to predict diseases by symptoms taken as input </a:t>
            </a:r>
          </a:p>
          <a:p>
            <a:pPr>
              <a:buFont typeface="Wingdings" panose="05000000000000000000" pitchFamily="2" charset="2"/>
              <a:buChar char="v"/>
            </a:pPr>
            <a:r>
              <a:rPr lang="en-US" sz="1400" dirty="0">
                <a:latin typeface="Constantia" panose="02030602050306030303" pitchFamily="18" charset="0"/>
              </a:rPr>
              <a:t>In proposed system we are going to develop an algorithm that will be used to identify answers related to user submitted questions. The need is to develop a database where all the related data will be stored and to develop a web interface. The web interface developed will have two parts, one for simple users and one for the administrator.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Need of System</a:t>
            </a:r>
            <a:endParaRPr lang="en-US" sz="3200" dirty="0"/>
          </a:p>
        </p:txBody>
      </p:sp>
      <p:sp>
        <p:nvSpPr>
          <p:cNvPr id="3" name="Content Placeholder 2"/>
          <p:cNvSpPr>
            <a:spLocks noGrp="1"/>
          </p:cNvSpPr>
          <p:nvPr>
            <p:ph idx="1"/>
          </p:nvPr>
        </p:nvSpPr>
        <p:spPr>
          <a:xfrm>
            <a:off x="457200" y="1710055"/>
            <a:ext cx="8325485" cy="3068955"/>
          </a:xfrm>
        </p:spPr>
        <p:txBody>
          <a:bodyPr>
            <a:normAutofit/>
          </a:bodyPr>
          <a:lstStyle/>
          <a:p>
            <a:pPr>
              <a:buFont typeface="Wingdings" panose="05000000000000000000" pitchFamily="2" charset="2"/>
              <a:buChar char="v"/>
            </a:pPr>
            <a:r>
              <a:rPr lang="en-US" sz="1400" dirty="0">
                <a:latin typeface="Constantia" panose="02030602050306030303" pitchFamily="18" charset="0"/>
              </a:rPr>
              <a:t>Many of the existing systems have chats through texts. Some limitations of such </a:t>
            </a:r>
            <a:r>
              <a:rPr lang="en-US" sz="1400" dirty="0" err="1">
                <a:latin typeface="Constantia" panose="02030602050306030303" pitchFamily="18" charset="0"/>
              </a:rPr>
              <a:t>Chatbots</a:t>
            </a:r>
            <a:r>
              <a:rPr lang="en-US" sz="1400" dirty="0">
                <a:latin typeface="Constantia" panose="02030602050306030303" pitchFamily="18" charset="0"/>
              </a:rPr>
              <a:t> are, there is no instant response given to the patient, they have to wait for expert’s acknowledgement for a long time. And also, there are a limited number of diseases in the dataset. Technical issues like voice messages are not accurate in the existing system</a:t>
            </a:r>
          </a:p>
          <a:p>
            <a:pPr>
              <a:buFont typeface="Wingdings" panose="05000000000000000000" pitchFamily="2" charset="2"/>
              <a:buChar char="v"/>
            </a:pPr>
            <a:endParaRPr lang="en-US" sz="1400" dirty="0">
              <a:latin typeface="Constantia" panose="02030602050306030303" pitchFamily="18" charset="0"/>
            </a:endParaRPr>
          </a:p>
          <a:p>
            <a:pPr>
              <a:buFont typeface="Wingdings" panose="05000000000000000000" pitchFamily="2" charset="2"/>
              <a:buChar char="v"/>
            </a:pPr>
            <a:r>
              <a:rPr lang="en-US" sz="1400" dirty="0">
                <a:latin typeface="Constantia" panose="02030602050306030303" pitchFamily="18" charset="0"/>
              </a:rPr>
              <a:t>The purpose of a chat-bot system is to simulate a human conversation; the chat-bot architecture integrates a language model and computational algorithm to emulate information chat communication between a human user and a computer using natural language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15" y="441960"/>
            <a:ext cx="8093075" cy="659130"/>
          </a:xfrm>
        </p:spPr>
        <p:txBody>
          <a:bodyPr>
            <a:noAutofit/>
          </a:bodyPr>
          <a:lstStyle/>
          <a:p>
            <a:br>
              <a:rPr lang="en-IN" sz="2800" b="1" dirty="0">
                <a:ln w="0"/>
                <a:gradFill flip="none" rotWithShape="1">
                  <a:gsLst>
                    <a:gs pos="21000">
                      <a:srgbClr val="53575C"/>
                    </a:gs>
                    <a:gs pos="88000">
                      <a:srgbClr val="C5C7CA"/>
                    </a:gs>
                  </a:gsLst>
                  <a:lin ang="16200000" scaled="1"/>
                  <a:tileRect/>
                </a:gradFill>
                <a:effectLst/>
                <a:latin typeface="Constantia" panose="02030602050306030303" pitchFamily="18" charset="0"/>
              </a:rPr>
            </a:br>
            <a:r>
              <a:rPr lang="en-IN" sz="3200" b="1" dirty="0">
                <a:ln w="0"/>
                <a:gradFill flip="none" rotWithShape="1">
                  <a:gsLst>
                    <a:gs pos="21000">
                      <a:srgbClr val="53575C"/>
                    </a:gs>
                    <a:gs pos="88000">
                      <a:srgbClr val="C5C7CA"/>
                    </a:gs>
                  </a:gsLst>
                  <a:lin ang="16200000" scaled="1"/>
                  <a:tileRect/>
                </a:gradFill>
                <a:effectLst/>
                <a:latin typeface="Constantia" panose="02030602050306030303" pitchFamily="18" charset="0"/>
              </a:rPr>
              <a:t>Hardware &amp; Software</a:t>
            </a:r>
            <a:br>
              <a:rPr lang="en-IN" sz="2800" b="1" dirty="0">
                <a:ln w="0"/>
                <a:gradFill flip="none" rotWithShape="1">
                  <a:gsLst>
                    <a:gs pos="21000">
                      <a:srgbClr val="53575C"/>
                    </a:gs>
                    <a:gs pos="88000">
                      <a:srgbClr val="C5C7CA"/>
                    </a:gs>
                  </a:gsLst>
                  <a:lin ang="16200000" scaled="1"/>
                  <a:tileRect/>
                </a:gradFill>
                <a:effectLst/>
                <a:latin typeface="Constantia" panose="02030602050306030303" pitchFamily="18" charset="0"/>
              </a:rPr>
            </a:br>
            <a:r>
              <a:rPr lang="en-US" altLang="en-IN" sz="32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Requirement</a:t>
            </a:r>
            <a:br>
              <a:rPr lang="en-IN" sz="1400" dirty="0"/>
            </a:br>
            <a:br>
              <a:rPr lang="en-US" sz="2800" b="0" i="0" dirty="0">
                <a:solidFill>
                  <a:srgbClr val="333333"/>
                </a:solidFill>
                <a:effectLst/>
                <a:latin typeface="source_sans_proregular"/>
              </a:rPr>
            </a:br>
            <a:endParaRPr lang="en-US" sz="2800" b="1" dirty="0">
              <a:ln w="0"/>
              <a:gradFill flip="none" rotWithShape="1">
                <a:gsLst>
                  <a:gs pos="21000">
                    <a:srgbClr val="53575C"/>
                  </a:gs>
                  <a:gs pos="88000">
                    <a:srgbClr val="C5C7CA"/>
                  </a:gs>
                </a:gsLst>
                <a:lin ang="16200000" scaled="1"/>
                <a:tileRect/>
              </a:gradFill>
              <a:effectLst/>
              <a:latin typeface="Constantia" panose="02030602050306030303" pitchFamily="18" charset="0"/>
            </a:endParaRPr>
          </a:p>
        </p:txBody>
      </p:sp>
      <p:sp>
        <p:nvSpPr>
          <p:cNvPr id="7" name="Text Placeholder 6"/>
          <p:cNvSpPr>
            <a:spLocks noGrp="1"/>
          </p:cNvSpPr>
          <p:nvPr>
            <p:ph type="body" idx="1"/>
          </p:nvPr>
        </p:nvSpPr>
        <p:spPr>
          <a:xfrm>
            <a:off x="-1" y="2039257"/>
            <a:ext cx="4562319" cy="2497300"/>
          </a:xfrm>
        </p:spPr>
        <p:txBody>
          <a:bodyPr/>
          <a:lstStyle/>
          <a:p>
            <a:endParaRPr lang="en-IN" dirty="0"/>
          </a:p>
          <a:p>
            <a:endParaRPr lang="en-IN" dirty="0"/>
          </a:p>
          <a:p>
            <a:endParaRPr lang="en-IN" dirty="0"/>
          </a:p>
          <a:p>
            <a:endParaRPr lang="en-IN" dirty="0"/>
          </a:p>
          <a:p>
            <a:endParaRPr lang="en-IN" dirty="0"/>
          </a:p>
          <a:p>
            <a:endParaRPr lang="en-IN" dirty="0"/>
          </a:p>
        </p:txBody>
      </p:sp>
      <p:sp>
        <p:nvSpPr>
          <p:cNvPr id="3" name="Content Placeholder 2"/>
          <p:cNvSpPr>
            <a:spLocks noGrp="1"/>
          </p:cNvSpPr>
          <p:nvPr>
            <p:ph sz="half" idx="2"/>
          </p:nvPr>
        </p:nvSpPr>
        <p:spPr>
          <a:xfrm>
            <a:off x="79829" y="1884564"/>
            <a:ext cx="4482490" cy="3159149"/>
          </a:xfrm>
        </p:spPr>
        <p:txBody>
          <a:bodyPr>
            <a:noAutofit/>
          </a:bodyPr>
          <a:lstStyle/>
          <a:p>
            <a:pPr marL="0" indent="0">
              <a:buNone/>
            </a:pPr>
            <a:r>
              <a:rPr lang="en-IN" sz="1800" b="1" dirty="0">
                <a:latin typeface="Constantia" panose="02030602050306030303" pitchFamily="18" charset="0"/>
              </a:rPr>
              <a:t>Hardware Requirement</a:t>
            </a:r>
          </a:p>
          <a:p>
            <a:endParaRPr lang="en-US" sz="1400" dirty="0">
              <a:latin typeface="Constantia" panose="02030602050306030303" pitchFamily="18" charset="0"/>
            </a:endParaRPr>
          </a:p>
        </p:txBody>
      </p:sp>
      <p:sp>
        <p:nvSpPr>
          <p:cNvPr id="8" name="Text Placeholder 7"/>
          <p:cNvSpPr>
            <a:spLocks noGrp="1"/>
          </p:cNvSpPr>
          <p:nvPr>
            <p:ph type="body" sz="quarter" idx="3"/>
          </p:nvPr>
        </p:nvSpPr>
        <p:spPr>
          <a:xfrm>
            <a:off x="4584013" y="1468233"/>
            <a:ext cx="4041775" cy="975433"/>
          </a:xfrm>
        </p:spPr>
        <p:txBody>
          <a:bodyPr/>
          <a:lstStyle/>
          <a:p>
            <a:r>
              <a:rPr lang="en-IN" sz="1800" dirty="0">
                <a:latin typeface="Constantia" panose="02030602050306030303" pitchFamily="18" charset="0"/>
              </a:rPr>
              <a:t>Software Requirement</a:t>
            </a:r>
          </a:p>
          <a:p>
            <a:endParaRPr lang="en-IN" dirty="0"/>
          </a:p>
        </p:txBody>
      </p:sp>
      <p:graphicFrame>
        <p:nvGraphicFramePr>
          <p:cNvPr id="11" name="Table 11"/>
          <p:cNvGraphicFramePr>
            <a:graphicFrameLocks noGrp="1"/>
          </p:cNvGraphicFramePr>
          <p:nvPr>
            <p:ph sz="quarter" idx="4"/>
          </p:nvPr>
        </p:nvGraphicFramePr>
        <p:xfrm>
          <a:off x="341086" y="2683995"/>
          <a:ext cx="3563257" cy="14630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0000"/>
                    </a:ext>
                  </a:extLst>
                </a:gridCol>
                <a:gridCol w="2140857">
                  <a:extLst>
                    <a:ext uri="{9D8B030D-6E8A-4147-A177-3AD203B41FA5}">
                      <a16:colId xmlns:a16="http://schemas.microsoft.com/office/drawing/2014/main" val="20001"/>
                    </a:ext>
                  </a:extLst>
                </a:gridCol>
              </a:tblGrid>
              <a:tr h="327416">
                <a:tc>
                  <a:txBody>
                    <a:bodyPr/>
                    <a:lstStyle/>
                    <a:p>
                      <a:r>
                        <a:rPr lang="en-IN" sz="1400" kern="1200" dirty="0">
                          <a:solidFill>
                            <a:schemeClr val="tx1"/>
                          </a:solidFill>
                          <a:effectLst/>
                          <a:latin typeface="Constantia" panose="02030602050306030303" pitchFamily="18" charset="0"/>
                          <a:ea typeface="+mn-ea"/>
                          <a:cs typeface="+mn-cs"/>
                        </a:rPr>
                        <a:t>Processor</a:t>
                      </a:r>
                      <a:endParaRPr lang="en-IN" sz="1400" dirty="0">
                        <a:latin typeface="Constantia" panose="02030602050306030303" pitchFamily="18" charset="0"/>
                      </a:endParaRPr>
                    </a:p>
                  </a:txBody>
                  <a:tcPr/>
                </a:tc>
                <a:tc>
                  <a:txBody>
                    <a:bodyPr/>
                    <a:lstStyle/>
                    <a:p>
                      <a:r>
                        <a:rPr lang="en-US" sz="1400" b="0" i="0" u="none" strike="noStrike" kern="1200" baseline="0" dirty="0">
                          <a:solidFill>
                            <a:schemeClr val="tx1"/>
                          </a:solidFill>
                          <a:latin typeface="Constantia" panose="02030602050306030303" pitchFamily="18" charset="0"/>
                          <a:ea typeface="+mn-ea"/>
                          <a:cs typeface="+mn-cs"/>
                        </a:rPr>
                        <a:t>Pentium-IV and above </a:t>
                      </a:r>
                      <a:r>
                        <a:rPr lang="en-US" sz="1800" b="0" i="0" u="none" strike="noStrike" kern="1200" baseline="0" dirty="0">
                          <a:solidFill>
                            <a:schemeClr val="tx1"/>
                          </a:solidFill>
                          <a:latin typeface="+mn-lt"/>
                          <a:ea typeface="+mn-ea"/>
                          <a:cs typeface="+mn-cs"/>
                        </a:rPr>
                        <a:t>	</a:t>
                      </a:r>
                    </a:p>
                  </a:txBody>
                  <a:tcPr/>
                </a:tc>
                <a:extLst>
                  <a:ext uri="{0D108BD9-81ED-4DB2-BD59-A6C34878D82A}">
                    <a16:rowId xmlns:a16="http://schemas.microsoft.com/office/drawing/2014/main" val="10000"/>
                  </a:ext>
                </a:extLst>
              </a:tr>
              <a:tr h="251974">
                <a:tc>
                  <a:txBody>
                    <a:bodyPr/>
                    <a:lstStyle/>
                    <a:p>
                      <a:r>
                        <a:rPr lang="en-IN" sz="1400" kern="1200" dirty="0">
                          <a:solidFill>
                            <a:schemeClr val="tx1"/>
                          </a:solidFill>
                          <a:effectLst/>
                          <a:latin typeface="Constantia" panose="02030602050306030303" pitchFamily="18" charset="0"/>
                          <a:ea typeface="+mn-ea"/>
                          <a:cs typeface="+mn-cs"/>
                        </a:rPr>
                        <a:t>RAM</a:t>
                      </a:r>
                      <a:endParaRPr lang="en-IN" sz="1400" dirty="0">
                        <a:latin typeface="Constantia" panose="02030602050306030303" pitchFamily="18" charset="0"/>
                      </a:endParaRPr>
                    </a:p>
                  </a:txBody>
                  <a:tcPr/>
                </a:tc>
                <a:tc>
                  <a:txBody>
                    <a:bodyPr/>
                    <a:lstStyle/>
                    <a:p>
                      <a:r>
                        <a:rPr lang="en-US" sz="1400" b="0" i="0" u="none" strike="noStrike" kern="1200" baseline="0" dirty="0">
                          <a:solidFill>
                            <a:schemeClr val="tx1"/>
                          </a:solidFill>
                          <a:latin typeface="Constantia" panose="02030602050306030303" pitchFamily="18" charset="0"/>
                          <a:ea typeface="+mn-ea"/>
                          <a:cs typeface="+mn-cs"/>
                        </a:rPr>
                        <a:t>Minimum 512 and above </a:t>
                      </a:r>
                      <a:r>
                        <a:rPr lang="en-US" sz="1800" b="0" i="0" u="none" strike="noStrike" kern="1200" baseline="0" dirty="0">
                          <a:solidFill>
                            <a:schemeClr val="tx1"/>
                          </a:solidFill>
                          <a:latin typeface="+mn-lt"/>
                          <a:ea typeface="+mn-ea"/>
                          <a:cs typeface="+mn-cs"/>
                        </a:rPr>
                        <a:t>	</a:t>
                      </a:r>
                    </a:p>
                  </a:txBody>
                  <a:tcPr/>
                </a:tc>
                <a:extLst>
                  <a:ext uri="{0D108BD9-81ED-4DB2-BD59-A6C34878D82A}">
                    <a16:rowId xmlns:a16="http://schemas.microsoft.com/office/drawing/2014/main" val="10001"/>
                  </a:ext>
                </a:extLst>
              </a:tr>
              <a:tr h="251974">
                <a:tc>
                  <a:txBody>
                    <a:bodyPr/>
                    <a:lstStyle/>
                    <a:p>
                      <a:r>
                        <a:rPr lang="en-IN" sz="1400" kern="1200" dirty="0">
                          <a:solidFill>
                            <a:schemeClr val="tx1"/>
                          </a:solidFill>
                          <a:effectLst/>
                          <a:latin typeface="Constantia" panose="02030602050306030303" pitchFamily="18" charset="0"/>
                          <a:ea typeface="+mn-ea"/>
                          <a:cs typeface="+mn-cs"/>
                        </a:rPr>
                        <a:t>Hard Disk </a:t>
                      </a:r>
                      <a:endParaRPr lang="en-IN" sz="1400" dirty="0">
                        <a:latin typeface="Constantia" panose="02030602050306030303" pitchFamily="18" charset="0"/>
                      </a:endParaRPr>
                    </a:p>
                  </a:txBody>
                  <a:tcPr/>
                </a:tc>
                <a:tc>
                  <a:txBody>
                    <a:bodyPr/>
                    <a:lstStyle/>
                    <a:p>
                      <a:r>
                        <a:rPr lang="en-US" sz="1400" b="0" i="0" u="none" strike="noStrike" kern="1200" baseline="0" dirty="0">
                          <a:solidFill>
                            <a:schemeClr val="tx1"/>
                          </a:solidFill>
                          <a:latin typeface="Constantia" panose="02030602050306030303" pitchFamily="18" charset="0"/>
                          <a:ea typeface="+mn-ea"/>
                          <a:cs typeface="+mn-cs"/>
                        </a:rPr>
                        <a:t>Minimum 80 GB and above 	</a:t>
                      </a:r>
                    </a:p>
                  </a:txBody>
                  <a:tcPr/>
                </a:tc>
                <a:extLst>
                  <a:ext uri="{0D108BD9-81ED-4DB2-BD59-A6C34878D82A}">
                    <a16:rowId xmlns:a16="http://schemas.microsoft.com/office/drawing/2014/main" val="10002"/>
                  </a:ext>
                </a:extLst>
              </a:tr>
            </a:tbl>
          </a:graphicData>
        </a:graphic>
      </p:graphicFrame>
      <p:graphicFrame>
        <p:nvGraphicFramePr>
          <p:cNvPr id="12" name="Table 11"/>
          <p:cNvGraphicFramePr/>
          <p:nvPr/>
        </p:nvGraphicFramePr>
        <p:xfrm>
          <a:off x="4583922" y="2216000"/>
          <a:ext cx="4325257" cy="2590800"/>
        </p:xfrm>
        <a:graphic>
          <a:graphicData uri="http://schemas.openxmlformats.org/drawingml/2006/table">
            <a:tbl>
              <a:tblPr firstRow="1" bandRow="1">
                <a:tableStyleId>{5940675A-B579-460E-94D1-54222C63F5DA}</a:tableStyleId>
              </a:tblPr>
              <a:tblGrid>
                <a:gridCol w="1624965">
                  <a:extLst>
                    <a:ext uri="{9D8B030D-6E8A-4147-A177-3AD203B41FA5}">
                      <a16:colId xmlns:a16="http://schemas.microsoft.com/office/drawing/2014/main" val="20000"/>
                    </a:ext>
                  </a:extLst>
                </a:gridCol>
                <a:gridCol w="2700292">
                  <a:extLst>
                    <a:ext uri="{9D8B030D-6E8A-4147-A177-3AD203B41FA5}">
                      <a16:colId xmlns:a16="http://schemas.microsoft.com/office/drawing/2014/main" val="20001"/>
                    </a:ext>
                  </a:extLst>
                </a:gridCol>
              </a:tblGrid>
              <a:tr h="537210">
                <a:tc>
                  <a:txBody>
                    <a:bodyPr/>
                    <a:lstStyle/>
                    <a:p>
                      <a:r>
                        <a:rPr lang="en-IN" sz="1400" kern="1200" dirty="0">
                          <a:solidFill>
                            <a:schemeClr val="tx1"/>
                          </a:solidFill>
                          <a:effectLst/>
                          <a:latin typeface="Constantia" panose="02030602050306030303" pitchFamily="18" charset="0"/>
                          <a:ea typeface="+mn-ea"/>
                          <a:cs typeface="+mn-cs"/>
                        </a:rPr>
                        <a:t>Operating System</a:t>
                      </a:r>
                      <a:endParaRPr lang="en-IN" sz="1400" dirty="0">
                        <a:latin typeface="Constantia" panose="020306020503060303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0" i="0" u="none" strike="noStrike" kern="1200" baseline="0" dirty="0">
                          <a:solidFill>
                            <a:schemeClr val="tx1"/>
                          </a:solidFill>
                          <a:latin typeface="Constantia" panose="02030602050306030303" pitchFamily="18" charset="0"/>
                          <a:ea typeface="+mn-ea"/>
                          <a:cs typeface="+mn-cs"/>
                        </a:rPr>
                        <a:t>Windows 7 and above </a:t>
                      </a:r>
                      <a:r>
                        <a:rPr lang="en-US" sz="1800" b="0" i="0" u="none" strike="noStrike" kern="1200" baseline="0" dirty="0">
                          <a:solidFill>
                            <a:schemeClr val="tx1"/>
                          </a:solidFill>
                          <a:latin typeface="+mn-lt"/>
                          <a:ea typeface="+mn-ea"/>
                          <a:cs typeface="+mn-cs"/>
                        </a:rPr>
                        <a:t>	</a:t>
                      </a:r>
                    </a:p>
                    <a:p>
                      <a:endParaRPr lang="en-IN" sz="1400" dirty="0">
                        <a:latin typeface="Constantia" panose="02030602050306030303" pitchFamily="18" charset="0"/>
                      </a:endParaRPr>
                    </a:p>
                  </a:txBody>
                  <a:tcPr/>
                </a:tc>
                <a:extLst>
                  <a:ext uri="{0D108BD9-81ED-4DB2-BD59-A6C34878D82A}">
                    <a16:rowId xmlns:a16="http://schemas.microsoft.com/office/drawing/2014/main" val="10000"/>
                  </a:ext>
                </a:extLst>
              </a:tr>
              <a:tr h="251974">
                <a:tc>
                  <a:txBody>
                    <a:bodyPr/>
                    <a:lstStyle/>
                    <a:p>
                      <a:r>
                        <a:rPr lang="en-IN" sz="1400" kern="1200" dirty="0">
                          <a:solidFill>
                            <a:schemeClr val="tx1"/>
                          </a:solidFill>
                          <a:effectLst/>
                          <a:latin typeface="Constantia" panose="02030602050306030303" pitchFamily="18" charset="0"/>
                          <a:ea typeface="+mn-ea"/>
                          <a:cs typeface="+mn-cs"/>
                        </a:rPr>
                        <a:t>Browser </a:t>
                      </a:r>
                      <a:endParaRPr lang="en-IN" sz="1400" dirty="0">
                        <a:latin typeface="Constantia" panose="02030602050306030303" pitchFamily="18" charset="0"/>
                      </a:endParaRPr>
                    </a:p>
                  </a:txBody>
                  <a:tcPr/>
                </a:tc>
                <a:tc>
                  <a:txBody>
                    <a:bodyPr/>
                    <a:lstStyle/>
                    <a:p>
                      <a:r>
                        <a:rPr lang="en-US" sz="1400" b="0" i="0" u="none" strike="noStrike" kern="1200" baseline="0" dirty="0">
                          <a:solidFill>
                            <a:schemeClr val="tx1"/>
                          </a:solidFill>
                          <a:latin typeface="Constantia" panose="02030602050306030303" pitchFamily="18" charset="0"/>
                          <a:ea typeface="+mn-ea"/>
                          <a:cs typeface="+mn-cs"/>
                        </a:rPr>
                        <a:t>Chrome, Internet Explorer </a:t>
                      </a:r>
                    </a:p>
                    <a:p>
                      <a:r>
                        <a:rPr lang="en-US" sz="1400" b="0" i="0" u="none" strike="noStrike" kern="1200" baseline="0" dirty="0">
                          <a:solidFill>
                            <a:schemeClr val="tx1"/>
                          </a:solidFill>
                          <a:latin typeface="Constantia" panose="02030602050306030303" pitchFamily="18" charset="0"/>
                          <a:ea typeface="+mn-ea"/>
                          <a:cs typeface="+mn-cs"/>
                        </a:rPr>
                        <a:t>Mozilla Firefox </a:t>
                      </a:r>
                      <a:r>
                        <a:rPr lang="en-US" sz="1800" b="0" i="0" u="none" strike="noStrike" kern="1200" baseline="0" dirty="0">
                          <a:solidFill>
                            <a:schemeClr val="tx1"/>
                          </a:solidFill>
                          <a:latin typeface="+mn-lt"/>
                          <a:ea typeface="+mn-ea"/>
                          <a:cs typeface="+mn-cs"/>
                        </a:rPr>
                        <a:t>	</a:t>
                      </a:r>
                    </a:p>
                  </a:txBody>
                  <a:tcPr/>
                </a:tc>
                <a:extLst>
                  <a:ext uri="{0D108BD9-81ED-4DB2-BD59-A6C34878D82A}">
                    <a16:rowId xmlns:a16="http://schemas.microsoft.com/office/drawing/2014/main" val="10001"/>
                  </a:ext>
                </a:extLst>
              </a:tr>
              <a:tr h="304800">
                <a:tc>
                  <a:txBody>
                    <a:bodyPr/>
                    <a:lstStyle/>
                    <a:p>
                      <a:r>
                        <a:rPr lang="en-US" sz="1400" dirty="0">
                          <a:latin typeface="Constantia" panose="02030602050306030303" pitchFamily="18" charset="0"/>
                          <a:sym typeface="+mn-ea"/>
                        </a:rPr>
                        <a:t>Technology</a:t>
                      </a:r>
                      <a:endParaRPr lang="en-IN" sz="1400" dirty="0">
                        <a:latin typeface="Constantia" panose="02030602050306030303" pitchFamily="18" charset="0"/>
                      </a:endParaRPr>
                    </a:p>
                  </a:txBody>
                  <a:tcPr/>
                </a:tc>
                <a:tc>
                  <a:txBody>
                    <a:bodyPr/>
                    <a:lstStyle/>
                    <a:p>
                      <a:r>
                        <a:rPr lang="en-US" sz="1400" dirty="0">
                          <a:latin typeface="Constantia" panose="02030602050306030303" pitchFamily="18" charset="0"/>
                          <a:sym typeface="+mn-ea"/>
                        </a:rPr>
                        <a:t>Java, JSP. Strut 2.0</a:t>
                      </a:r>
                      <a:endParaRPr lang="en-IN" sz="1400" dirty="0">
                        <a:latin typeface="Constantia" panose="02030602050306030303" pitchFamily="18" charset="0"/>
                      </a:endParaRPr>
                    </a:p>
                  </a:txBody>
                  <a:tcPr/>
                </a:tc>
                <a:extLst>
                  <a:ext uri="{0D108BD9-81ED-4DB2-BD59-A6C34878D82A}">
                    <a16:rowId xmlns:a16="http://schemas.microsoft.com/office/drawing/2014/main" val="10002"/>
                  </a:ext>
                </a:extLst>
              </a:tr>
              <a:tr h="304800">
                <a:tc>
                  <a:txBody>
                    <a:bodyPr/>
                    <a:lstStyle/>
                    <a:p>
                      <a:pPr>
                        <a:buNone/>
                      </a:pPr>
                      <a:r>
                        <a:rPr lang="en-US" sz="1400" dirty="0">
                          <a:latin typeface="Constantia" panose="02030602050306030303" pitchFamily="18" charset="0"/>
                          <a:sym typeface="+mn-ea"/>
                        </a:rPr>
                        <a:t>Development Tool (Editor) </a:t>
                      </a:r>
                      <a:endParaRPr lang="en-IN" sz="1400" dirty="0">
                        <a:latin typeface="Constantia" panose="02030602050306030303" pitchFamily="18" charset="0"/>
                      </a:endParaRPr>
                    </a:p>
                  </a:txBody>
                  <a:tcPr/>
                </a:tc>
                <a:tc>
                  <a:txBody>
                    <a:bodyPr/>
                    <a:lstStyle/>
                    <a:p>
                      <a:pPr>
                        <a:buNone/>
                      </a:pPr>
                      <a:r>
                        <a:rPr lang="en-US" sz="1400" dirty="0">
                          <a:latin typeface="Constantia" panose="02030602050306030303" pitchFamily="18" charset="0"/>
                          <a:sym typeface="+mn-ea"/>
                        </a:rPr>
                        <a:t> Eclipse Indigo ,Jasper Report ,</a:t>
                      </a:r>
                      <a:r>
                        <a:rPr lang="en-US" sz="1400" dirty="0" err="1">
                          <a:latin typeface="Constantia" panose="02030602050306030303" pitchFamily="18" charset="0"/>
                          <a:sym typeface="+mn-ea"/>
                        </a:rPr>
                        <a:t>iReport</a:t>
                      </a:r>
                      <a:endParaRPr lang="en-IN" sz="1400" dirty="0">
                        <a:latin typeface="Constantia" panose="02030602050306030303" pitchFamily="18" charset="0"/>
                      </a:endParaRPr>
                    </a:p>
                  </a:txBody>
                  <a:tcPr/>
                </a:tc>
                <a:extLst>
                  <a:ext uri="{0D108BD9-81ED-4DB2-BD59-A6C34878D82A}">
                    <a16:rowId xmlns:a16="http://schemas.microsoft.com/office/drawing/2014/main" val="10003"/>
                  </a:ext>
                </a:extLst>
              </a:tr>
              <a:tr h="304800">
                <a:tc>
                  <a:txBody>
                    <a:bodyPr/>
                    <a:lstStyle/>
                    <a:p>
                      <a:pPr>
                        <a:buNone/>
                      </a:pPr>
                      <a:r>
                        <a:rPr lang="en-US" sz="1400" dirty="0">
                          <a:latin typeface="Constantia" panose="02030602050306030303" pitchFamily="18" charset="0"/>
                          <a:sym typeface="+mn-ea"/>
                        </a:rPr>
                        <a:t>Server </a:t>
                      </a:r>
                      <a:endParaRPr lang="en-IN" sz="1400" dirty="0">
                        <a:latin typeface="Constantia" panose="02030602050306030303" pitchFamily="18" charset="0"/>
                      </a:endParaRPr>
                    </a:p>
                  </a:txBody>
                  <a:tcPr/>
                </a:tc>
                <a:tc>
                  <a:txBody>
                    <a:bodyPr/>
                    <a:lstStyle/>
                    <a:p>
                      <a:pPr>
                        <a:buNone/>
                      </a:pPr>
                      <a:r>
                        <a:rPr lang="en-US" sz="1400" dirty="0">
                          <a:latin typeface="Constantia" panose="02030602050306030303" pitchFamily="18" charset="0"/>
                          <a:sym typeface="+mn-ea"/>
                        </a:rPr>
                        <a:t>Tomcat 7.0</a:t>
                      </a:r>
                      <a:endParaRPr lang="en-IN" sz="1400" dirty="0">
                        <a:latin typeface="Constantia" panose="02030602050306030303" pitchFamily="18" charset="0"/>
                      </a:endParaRPr>
                    </a:p>
                  </a:txBody>
                  <a:tcPr/>
                </a:tc>
                <a:extLst>
                  <a:ext uri="{0D108BD9-81ED-4DB2-BD59-A6C34878D82A}">
                    <a16:rowId xmlns:a16="http://schemas.microsoft.com/office/drawing/2014/main" val="10004"/>
                  </a:ext>
                </a:extLst>
              </a:tr>
              <a:tr h="304800">
                <a:tc>
                  <a:txBody>
                    <a:bodyPr/>
                    <a:lstStyle/>
                    <a:p>
                      <a:pPr>
                        <a:buNone/>
                      </a:pPr>
                      <a:r>
                        <a:rPr lang="en-US" altLang="en-IN" sz="1400" dirty="0">
                          <a:latin typeface="Constantia" panose="02030602050306030303" pitchFamily="18" charset="0"/>
                        </a:rPr>
                        <a:t>Database</a:t>
                      </a:r>
                    </a:p>
                  </a:txBody>
                  <a:tcPr/>
                </a:tc>
                <a:tc>
                  <a:txBody>
                    <a:bodyPr/>
                    <a:lstStyle/>
                    <a:p>
                      <a:pPr>
                        <a:buNone/>
                      </a:pPr>
                      <a:r>
                        <a:rPr lang="en-US" sz="1400" dirty="0">
                          <a:latin typeface="Constantia" panose="02030602050306030303" pitchFamily="18" charset="0"/>
                          <a:sym typeface="+mn-ea"/>
                        </a:rPr>
                        <a:t>MYSQL</a:t>
                      </a:r>
                      <a:r>
                        <a:rPr lang="en-US" sz="1400" dirty="0">
                          <a:sym typeface="+mn-ea"/>
                        </a:rPr>
                        <a:t> </a:t>
                      </a:r>
                      <a:endParaRPr lang="en-IN" sz="1400" dirty="0">
                        <a:latin typeface="Constantia" panose="02030602050306030303"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n w="0"/>
                <a:gradFill flip="none" rotWithShape="1">
                  <a:gsLst>
                    <a:gs pos="21000">
                      <a:srgbClr val="53575C"/>
                    </a:gs>
                    <a:gs pos="88000">
                      <a:srgbClr val="C5C7CA"/>
                    </a:gs>
                  </a:gsLst>
                  <a:lin ang="16200000" scaled="1"/>
                  <a:tileRect/>
                </a:gradFill>
                <a:effectLst/>
                <a:latin typeface="Constantia" panose="02030602050306030303" pitchFamily="18" charset="0"/>
                <a:sym typeface="+mn-ea"/>
              </a:rPr>
              <a:t>Feasibility Study</a:t>
            </a:r>
            <a:endParaRPr lang="en-US" sz="3200" dirty="0"/>
          </a:p>
        </p:txBody>
      </p:sp>
      <p:sp>
        <p:nvSpPr>
          <p:cNvPr id="3" name="Content Placeholder 2"/>
          <p:cNvSpPr>
            <a:spLocks noGrp="1"/>
          </p:cNvSpPr>
          <p:nvPr>
            <p:ph idx="1"/>
          </p:nvPr>
        </p:nvSpPr>
        <p:spPr>
          <a:xfrm>
            <a:off x="457200" y="1668145"/>
            <a:ext cx="8325485" cy="3110865"/>
          </a:xfrm>
        </p:spPr>
        <p:txBody>
          <a:bodyPr>
            <a:normAutofit fontScale="92500" lnSpcReduction="10000"/>
          </a:bodyPr>
          <a:lstStyle/>
          <a:p>
            <a:pPr marL="0" indent="0">
              <a:buNone/>
            </a:pPr>
            <a:r>
              <a:rPr lang="en-US" sz="1400" b="1" dirty="0">
                <a:latin typeface="Constantia" panose="02030602050306030303" pitchFamily="18" charset="0"/>
              </a:rPr>
              <a:t>2.2.1 </a:t>
            </a:r>
            <a:r>
              <a:rPr lang="en-US" sz="1600" b="1" dirty="0">
                <a:latin typeface="Constantia" panose="02030602050306030303" pitchFamily="18" charset="0"/>
              </a:rPr>
              <a:t>Technical Feasibility </a:t>
            </a:r>
            <a:endParaRPr lang="en-US" sz="1600" dirty="0">
              <a:latin typeface="Constantia" panose="02030602050306030303" pitchFamily="18" charset="0"/>
            </a:endParaRPr>
          </a:p>
          <a:p>
            <a:pPr>
              <a:buFont typeface="Wingdings" panose="05000000000000000000" pitchFamily="2" charset="2"/>
              <a:buChar char="v"/>
            </a:pPr>
            <a:r>
              <a:rPr lang="en-US" sz="1400" dirty="0">
                <a:latin typeface="Constantia" panose="02030602050306030303" pitchFamily="18" charset="0"/>
              </a:rPr>
              <a:t>Technical feasibility highlights all technological aspects of the system. </a:t>
            </a:r>
          </a:p>
          <a:p>
            <a:pPr>
              <a:buFont typeface="Wingdings" panose="05000000000000000000" pitchFamily="2" charset="2"/>
              <a:buChar char="v"/>
            </a:pPr>
            <a:r>
              <a:rPr lang="en-US" sz="1400" dirty="0">
                <a:latin typeface="Constantia" panose="02030602050306030303" pitchFamily="18" charset="0"/>
              </a:rPr>
              <a:t> Platform for the system is windows. </a:t>
            </a:r>
          </a:p>
          <a:p>
            <a:pPr>
              <a:buFont typeface="Wingdings" panose="05000000000000000000" pitchFamily="2" charset="2"/>
              <a:buChar char="v"/>
            </a:pPr>
            <a:r>
              <a:rPr lang="en-US" sz="1400" dirty="0">
                <a:latin typeface="Constantia" panose="02030602050306030303" pitchFamily="18" charset="0"/>
              </a:rPr>
              <a:t> Designing of the project is done through Visual Studio Code, Notepad++. </a:t>
            </a:r>
          </a:p>
          <a:p>
            <a:pPr>
              <a:buFont typeface="Wingdings" panose="05000000000000000000" pitchFamily="2" charset="2"/>
              <a:buChar char="v"/>
            </a:pPr>
            <a:r>
              <a:rPr lang="en-US" sz="1400" dirty="0">
                <a:latin typeface="Constantia" panose="02030602050306030303" pitchFamily="18" charset="0"/>
              </a:rPr>
              <a:t> Front-end of the project will be done in HTML CSS Bootstrap&amp; Java Script and JSP, Servlet. From the above technological aspects, it is known that the system used for the project is technically feasible as it is being developed on open-source platform and all other software tools that are supported by this platform are easily available for the use. </a:t>
            </a:r>
          </a:p>
          <a:p>
            <a:endParaRPr lang="en-US" sz="1400" dirty="0"/>
          </a:p>
          <a:p>
            <a:pPr marL="0" indent="0">
              <a:buNone/>
            </a:pPr>
            <a:r>
              <a:rPr lang="en-US" sz="1400" b="1" dirty="0">
                <a:latin typeface="Constantia" panose="02030602050306030303" pitchFamily="18" charset="0"/>
              </a:rPr>
              <a:t>2.2.2 </a:t>
            </a:r>
            <a:r>
              <a:rPr lang="en-US" sz="1600" b="1" dirty="0">
                <a:latin typeface="Constantia" panose="02030602050306030303" pitchFamily="18" charset="0"/>
              </a:rPr>
              <a:t>Performance Feasibility </a:t>
            </a:r>
            <a:endParaRPr lang="en-US" sz="1600" dirty="0">
              <a:latin typeface="Constantia" panose="02030602050306030303" pitchFamily="18" charset="0"/>
            </a:endParaRPr>
          </a:p>
          <a:p>
            <a:endParaRPr lang="en-US" sz="1400" dirty="0"/>
          </a:p>
          <a:p>
            <a:pPr>
              <a:buFont typeface="Wingdings" panose="05000000000000000000" pitchFamily="2" charset="2"/>
              <a:buChar char="v"/>
            </a:pPr>
            <a:r>
              <a:rPr lang="en-US" sz="1400" dirty="0">
                <a:latin typeface="Constantia" panose="02030602050306030303" pitchFamily="18" charset="0"/>
              </a:rPr>
              <a:t>Using this to automate the existing manual system by the help of computerized and full- fledged computer software, fulfilling their requirements, so that their valuable data/information can be stored for a longer period with easy accessing and manipulation of the same. </a:t>
            </a:r>
          </a:p>
          <a:p>
            <a:endParaRPr lang="en-US" sz="1400" dirty="0"/>
          </a:p>
          <a:p>
            <a:pPr marL="0" indent="0">
              <a:buNone/>
            </a:pPr>
            <a:endParaRPr lang="en-US" sz="1400" dirty="0">
              <a:latin typeface="Constantia" panose="0203060205030603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1937</Words>
  <Application>Microsoft Office PowerPoint</Application>
  <PresentationFormat>On-screen Show (16:9)</PresentationFormat>
  <Paragraphs>172</Paragraphs>
  <Slides>43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Constantia</vt:lpstr>
      <vt:lpstr>Georgia</vt:lpstr>
      <vt:lpstr>source_sans_proregular</vt:lpstr>
      <vt:lpstr>Times New Roman</vt:lpstr>
      <vt:lpstr>Wingdings</vt:lpstr>
      <vt:lpstr>Office Theme</vt:lpstr>
      <vt:lpstr>Medical ChatBot</vt:lpstr>
      <vt:lpstr>PowerPoint Presentation</vt:lpstr>
      <vt:lpstr>The Medical ChatBot Mission</vt:lpstr>
      <vt:lpstr>Introduction </vt:lpstr>
      <vt:lpstr>Abstract: </vt:lpstr>
      <vt:lpstr>Existing System:</vt:lpstr>
      <vt:lpstr>Need of System</vt:lpstr>
      <vt:lpstr> Hardware &amp; Software Requirement  </vt:lpstr>
      <vt:lpstr>Feasibility Study</vt:lpstr>
      <vt:lpstr>PowerPoint Presentation</vt:lpstr>
      <vt:lpstr>Objectives of the Project</vt:lpstr>
      <vt:lpstr>Entity Relationship Diagram</vt:lpstr>
      <vt:lpstr>Use Case Diagram For Admin</vt:lpstr>
      <vt:lpstr>Use Case Diagram For User</vt:lpstr>
      <vt:lpstr> Class Diagram </vt:lpstr>
      <vt:lpstr>Activity Diagram For Admin </vt:lpstr>
      <vt:lpstr>Activity Diagram For User</vt:lpstr>
      <vt:lpstr>Deployment Diagram</vt:lpstr>
      <vt:lpstr> Module Hierarchy Deagram  Admin ChatBot </vt:lpstr>
      <vt:lpstr>User ChatBot</vt:lpstr>
      <vt:lpstr>Dashboard </vt:lpstr>
      <vt:lpstr>Login Panel </vt:lpstr>
      <vt:lpstr>User Registration</vt:lpstr>
      <vt:lpstr>Admin Login Dashboard</vt:lpstr>
      <vt:lpstr>Add New Hospital: </vt:lpstr>
      <vt:lpstr>User List: </vt:lpstr>
      <vt:lpstr>Hospital List: </vt:lpstr>
      <vt:lpstr>User Login: </vt:lpstr>
      <vt:lpstr>Add your Current Location: </vt:lpstr>
      <vt:lpstr>Add Query: </vt:lpstr>
      <vt:lpstr>Add Query: </vt:lpstr>
      <vt:lpstr>ChatBot Reply’s: </vt:lpstr>
      <vt:lpstr>ChatBot Reply’s: </vt:lpstr>
      <vt:lpstr>ChatBot Reply’s: </vt:lpstr>
      <vt:lpstr>ChatBot Reply’s: </vt:lpstr>
      <vt:lpstr>Testing </vt:lpstr>
      <vt:lpstr>PowerPoint Presentation</vt:lpstr>
      <vt:lpstr>Proposed System </vt:lpstr>
      <vt:lpstr>Limitations </vt:lpstr>
      <vt:lpstr>Advantages of Proposed  System</vt:lpstr>
      <vt:lpstr>Disadvantages of Proposed  System</vt:lpstr>
      <vt:lpstr>Bibliography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cp:revision>
  <dcterms:created xsi:type="dcterms:W3CDTF">2017-08-01T15:40:00Z</dcterms:created>
  <dcterms:modified xsi:type="dcterms:W3CDTF">2022-09-23T07:57:58Z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1033-11.2.0.11306</vt:lpwstr>
  </property>
  <property fmtid="{D5CDD505-2E9C-101B-9397-08002B2CF9AE}" pid="3" name="ICV">
    <vt:lpwstr>82CEECA919D74B52BB03B4ADB604DBFA</vt:lpwstr>
  </property>
</Properties>
</file>