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3" r:id="rId17"/>
    <p:sldId id="270"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1FC363C-DD44-4DD0-B4E0-2948663F240D}" type="datetimeFigureOut">
              <a:rPr lang="en-US" smtClean="0"/>
              <a:pPr/>
              <a:t>25/06/2022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076A826C-D4F3-48EA-889B-D2963FB279B7}"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1FC363C-DD44-4DD0-B4E0-2948663F240D}" type="datetimeFigureOut">
              <a:rPr lang="en-US" smtClean="0"/>
              <a:pPr/>
              <a:t>25/06/2022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A826C-D4F3-48EA-889B-D2963FB279B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1FC363C-DD44-4DD0-B4E0-2948663F240D}" type="datetimeFigureOut">
              <a:rPr lang="en-US" smtClean="0"/>
              <a:pPr/>
              <a:t>25/06/2022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A826C-D4F3-48EA-889B-D2963FB279B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1FC363C-DD44-4DD0-B4E0-2948663F240D}" type="datetimeFigureOut">
              <a:rPr lang="en-US" smtClean="0"/>
              <a:pPr/>
              <a:t>25/06/2022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A826C-D4F3-48EA-889B-D2963FB279B7}"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1FC363C-DD44-4DD0-B4E0-2948663F240D}" type="datetimeFigureOut">
              <a:rPr lang="en-US" smtClean="0"/>
              <a:pPr/>
              <a:t>25/06/2022</a:t>
            </a:fld>
            <a:endParaRPr lang="en-US"/>
          </a:p>
        </p:txBody>
      </p:sp>
      <p:sp>
        <p:nvSpPr>
          <p:cNvPr id="5" name="Footer Placeholder 4"/>
          <p:cNvSpPr>
            <a:spLocks noGrp="1"/>
          </p:cNvSpPr>
          <p:nvPr>
            <p:ph type="ftr" sz="quarter" idx="11"/>
          </p:nvPr>
        </p:nvSpPr>
        <p:spPr>
          <a:xfrm>
            <a:off x="1066800" y="6172200"/>
            <a:ext cx="5334000" cy="457200"/>
          </a:xfrm>
        </p:spPr>
        <p:txBody>
          <a:bodyPr/>
          <a:lstStyle/>
          <a:p>
            <a:endParaRPr lang="en-US"/>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076A826C-D4F3-48EA-889B-D2963FB279B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1FC363C-DD44-4DD0-B4E0-2948663F240D}" type="datetimeFigureOut">
              <a:rPr lang="en-US" smtClean="0"/>
              <a:pPr/>
              <a:t>25/06/2022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6A826C-D4F3-48EA-889B-D2963FB279B7}"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1FC363C-DD44-4DD0-B4E0-2948663F240D}" type="datetimeFigureOut">
              <a:rPr lang="en-US" smtClean="0"/>
              <a:pPr/>
              <a:t>25/06/2022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6A826C-D4F3-48EA-889B-D2963FB279B7}"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1FC363C-DD44-4DD0-B4E0-2948663F240D}" type="datetimeFigureOut">
              <a:rPr lang="en-US" smtClean="0"/>
              <a:pPr/>
              <a:t>25/06/2022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6A826C-D4F3-48EA-889B-D2963FB279B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FC363C-DD44-4DD0-B4E0-2948663F240D}" type="datetimeFigureOut">
              <a:rPr lang="en-US" smtClean="0"/>
              <a:pPr/>
              <a:t>25/06/2022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6A826C-D4F3-48EA-889B-D2963FB279B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1FC363C-DD44-4DD0-B4E0-2948663F240D}" type="datetimeFigureOut">
              <a:rPr lang="en-US" smtClean="0"/>
              <a:pPr/>
              <a:t>25/06/2022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6A826C-D4F3-48EA-889B-D2963FB279B7}"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1FC363C-DD44-4DD0-B4E0-2948663F240D}" type="datetimeFigureOut">
              <a:rPr lang="en-US" smtClean="0"/>
              <a:pPr/>
              <a:t>25/06/2022</a:t>
            </a:fld>
            <a:endParaRPr lang="en-US"/>
          </a:p>
        </p:txBody>
      </p:sp>
      <p:sp>
        <p:nvSpPr>
          <p:cNvPr id="6" name="Footer Placeholder 5"/>
          <p:cNvSpPr>
            <a:spLocks noGrp="1"/>
          </p:cNvSpPr>
          <p:nvPr>
            <p:ph type="ftr" sz="quarter" idx="11"/>
          </p:nvPr>
        </p:nvSpPr>
        <p:spPr>
          <a:xfrm>
            <a:off x="1219200" y="6172200"/>
            <a:ext cx="5181600" cy="457200"/>
          </a:xfrm>
        </p:spPr>
        <p:txBody>
          <a:bodyPr/>
          <a:lstStyle/>
          <a:p>
            <a:endParaRPr lang="en-US"/>
          </a:p>
        </p:txBody>
      </p:sp>
      <p:sp>
        <p:nvSpPr>
          <p:cNvPr id="7" name="Slide Number Placeholder 6"/>
          <p:cNvSpPr>
            <a:spLocks noGrp="1"/>
          </p:cNvSpPr>
          <p:nvPr>
            <p:ph type="sldNum" sz="quarter" idx="12"/>
          </p:nvPr>
        </p:nvSpPr>
        <p:spPr>
          <a:xfrm>
            <a:off x="195072" y="6208776"/>
            <a:ext cx="609600" cy="457200"/>
          </a:xfrm>
        </p:spPr>
        <p:txBody>
          <a:bodyPr/>
          <a:lstStyle/>
          <a:p>
            <a:fld id="{076A826C-D4F3-48EA-889B-D2963FB279B7}"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51FC363C-DD44-4DD0-B4E0-2948663F240D}" type="datetimeFigureOut">
              <a:rPr lang="en-US" smtClean="0"/>
              <a:pPr/>
              <a:t>25/06/2022</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76A826C-D4F3-48EA-889B-D2963FB279B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CHAPTER-2</a:t>
            </a:r>
            <a:endParaRPr lang="en-US" dirty="0"/>
          </a:p>
        </p:txBody>
      </p:sp>
      <p:sp>
        <p:nvSpPr>
          <p:cNvPr id="2" name="Title 1"/>
          <p:cNvSpPr>
            <a:spLocks noGrp="1"/>
          </p:cNvSpPr>
          <p:nvPr>
            <p:ph type="ctrTitle"/>
          </p:nvPr>
        </p:nvSpPr>
        <p:spPr>
          <a:xfrm>
            <a:off x="609600" y="1773218"/>
            <a:ext cx="10972800" cy="1470025"/>
          </a:xfrm>
        </p:spPr>
        <p:txBody>
          <a:bodyPr>
            <a:normAutofit fontScale="90000"/>
          </a:bodyPr>
          <a:lstStyle/>
          <a:p>
            <a:r>
              <a:rPr lang="en-US" dirty="0" smtClean="0"/>
              <a:t>NATURE AND DEVELOPEMNT OF MANAGEMENT THOUGHT</a:t>
            </a:r>
            <a:br>
              <a:rPr lang="en-US" dirty="0" smtClean="0"/>
            </a:br>
            <a:endParaRPr lang="en-US" dirty="0"/>
          </a:p>
        </p:txBody>
      </p:sp>
    </p:spTree>
    <p:extLst>
      <p:ext uri="{BB962C8B-B14F-4D97-AF65-F5344CB8AC3E}">
        <p14:creationId xmlns:p14="http://schemas.microsoft.com/office/powerpoint/2010/main" xmlns="" val="2055995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218" y="274638"/>
            <a:ext cx="11329182" cy="1143000"/>
          </a:xfrm>
        </p:spPr>
        <p:txBody>
          <a:bodyPr>
            <a:normAutofit fontScale="90000"/>
          </a:bodyPr>
          <a:lstStyle/>
          <a:p>
            <a:r>
              <a:rPr lang="en-US" b="1" dirty="0" smtClean="0">
                <a:latin typeface="Cambria" pitchFamily="18" charset="0"/>
              </a:rPr>
              <a:t>Administrative Management- By Henri </a:t>
            </a:r>
            <a:r>
              <a:rPr lang="en-US" b="1" dirty="0" err="1" smtClean="0">
                <a:latin typeface="Cambria" pitchFamily="18" charset="0"/>
              </a:rPr>
              <a:t>Fayol</a:t>
            </a:r>
            <a:r>
              <a:rPr lang="en-US" b="1" dirty="0" smtClean="0">
                <a:latin typeface="Cambria" pitchFamily="18" charset="0"/>
              </a:rPr>
              <a:t/>
            </a:r>
            <a:br>
              <a:rPr lang="en-US" b="1" dirty="0" smtClean="0">
                <a:latin typeface="Cambria" pitchFamily="18" charset="0"/>
              </a:rPr>
            </a:br>
            <a:endParaRPr lang="en-US" dirty="0"/>
          </a:p>
        </p:txBody>
      </p:sp>
      <p:sp>
        <p:nvSpPr>
          <p:cNvPr id="3" name="Content Placeholder 2"/>
          <p:cNvSpPr>
            <a:spLocks noGrp="1"/>
          </p:cNvSpPr>
          <p:nvPr>
            <p:ph sz="quarter" idx="1"/>
          </p:nvPr>
        </p:nvSpPr>
        <p:spPr>
          <a:xfrm>
            <a:off x="309489" y="801858"/>
            <a:ext cx="11272911" cy="5697416"/>
          </a:xfrm>
        </p:spPr>
        <p:txBody>
          <a:bodyPr>
            <a:normAutofit/>
          </a:bodyPr>
          <a:lstStyle/>
          <a:p>
            <a:r>
              <a:rPr lang="en-US" b="1" dirty="0" smtClean="0"/>
              <a:t>Subordination of Individual Interest</a:t>
            </a:r>
            <a:r>
              <a:rPr lang="en-US" dirty="0" smtClean="0"/>
              <a:t> - The interests of individuals are subordinate to the general interests of the group or department or company.</a:t>
            </a:r>
          </a:p>
          <a:p>
            <a:r>
              <a:rPr lang="en-US" b="1" dirty="0" smtClean="0"/>
              <a:t>Remuneration</a:t>
            </a:r>
            <a:r>
              <a:rPr lang="en-US" dirty="0" smtClean="0"/>
              <a:t> - Compensation is used to incentivize worker performance. Remuneration can include both financial and non-financial forms of compensation.</a:t>
            </a:r>
          </a:p>
          <a:p>
            <a:r>
              <a:rPr lang="en-US" b="1" dirty="0" smtClean="0"/>
              <a:t>Centralization</a:t>
            </a:r>
            <a:r>
              <a:rPr lang="en-US" dirty="0" smtClean="0"/>
              <a:t> - Decision making should be either centralized (management makes all decisions) or decentralized (employees also make decisions) depending upon the characteristics of the organization and worker competency.</a:t>
            </a:r>
          </a:p>
          <a:p>
            <a:r>
              <a:rPr lang="en-US" b="1" dirty="0" smtClean="0"/>
              <a:t>Line of Authority (Scalar Chain)</a:t>
            </a:r>
            <a:r>
              <a:rPr lang="en-US" dirty="0" smtClean="0"/>
              <a:t> - There must be a hierarchy of authority that places workers below managers in the reporting structure. The degree of authority is higher at each stage of the organizational hierarchy. The organizational hierarchy should be well understood throughout.</a:t>
            </a:r>
          </a:p>
          <a:p>
            <a:r>
              <a:rPr lang="en-US" b="1" dirty="0" smtClean="0"/>
              <a:t>Order</a:t>
            </a:r>
            <a:r>
              <a:rPr lang="en-US" dirty="0" smtClean="0"/>
              <a:t> - There must be well-defined rules and standards for the work environment and work responsibilities. A safe and orderly environment leads to greater coordination</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302" y="274638"/>
            <a:ext cx="11104098" cy="1143000"/>
          </a:xfrm>
        </p:spPr>
        <p:txBody>
          <a:bodyPr>
            <a:normAutofit fontScale="90000"/>
          </a:bodyPr>
          <a:lstStyle/>
          <a:p>
            <a:r>
              <a:rPr lang="en-US" b="1" dirty="0" smtClean="0">
                <a:latin typeface="Cambria" pitchFamily="18" charset="0"/>
              </a:rPr>
              <a:t>Administrative Management- By Henri </a:t>
            </a:r>
            <a:r>
              <a:rPr lang="en-US" b="1" dirty="0" err="1" smtClean="0">
                <a:latin typeface="Cambria" pitchFamily="18" charset="0"/>
              </a:rPr>
              <a:t>Fayol</a:t>
            </a:r>
            <a:r>
              <a:rPr lang="en-US" b="1" dirty="0" smtClean="0">
                <a:latin typeface="Cambria" pitchFamily="18" charset="0"/>
              </a:rPr>
              <a:t/>
            </a:r>
            <a:br>
              <a:rPr lang="en-US" b="1" dirty="0" smtClean="0">
                <a:latin typeface="Cambria" pitchFamily="18" charset="0"/>
              </a:rPr>
            </a:br>
            <a:endParaRPr lang="en-US" dirty="0"/>
          </a:p>
        </p:txBody>
      </p:sp>
      <p:sp>
        <p:nvSpPr>
          <p:cNvPr id="3" name="Content Placeholder 2"/>
          <p:cNvSpPr>
            <a:spLocks noGrp="1"/>
          </p:cNvSpPr>
          <p:nvPr>
            <p:ph sz="quarter" idx="1"/>
          </p:nvPr>
        </p:nvSpPr>
        <p:spPr>
          <a:xfrm>
            <a:off x="534572" y="1083212"/>
            <a:ext cx="11047828" cy="4936588"/>
          </a:xfrm>
        </p:spPr>
        <p:txBody>
          <a:bodyPr/>
          <a:lstStyle/>
          <a:p>
            <a:r>
              <a:rPr lang="en-US" b="1" dirty="0" smtClean="0"/>
              <a:t>Equity</a:t>
            </a:r>
            <a:r>
              <a:rPr lang="en-US" dirty="0" smtClean="0"/>
              <a:t> - The organization must be run based upon principles of fairness. Employees should be treated with a combination of kindliness and justice.</a:t>
            </a:r>
          </a:p>
          <a:p>
            <a:r>
              <a:rPr lang="en-US" b="1" dirty="0" smtClean="0"/>
              <a:t>Stability of Tenure</a:t>
            </a:r>
            <a:r>
              <a:rPr lang="en-US" dirty="0" smtClean="0"/>
              <a:t> - Organizations need low turnover. This allows employees time to learn their jobs, develop skills, and acquire loyalty.</a:t>
            </a:r>
          </a:p>
          <a:p>
            <a:r>
              <a:rPr lang="en-US" b="1" dirty="0" smtClean="0"/>
              <a:t>Initiative</a:t>
            </a:r>
            <a:r>
              <a:rPr lang="en-US" dirty="0" smtClean="0"/>
              <a:t> - Managers must promote initiative by allowing employees to create plans and carry them out.</a:t>
            </a:r>
          </a:p>
          <a:p>
            <a:r>
              <a:rPr lang="en-US" b="1" dirty="0" smtClean="0"/>
              <a:t>Esprit de Corps</a:t>
            </a:r>
            <a:r>
              <a:rPr lang="en-US" dirty="0" smtClean="0"/>
              <a:t> - Establishing a sense of belonging within the organization creates a sense of unity and moral.</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354" y="274638"/>
            <a:ext cx="11301046" cy="1143000"/>
          </a:xfrm>
        </p:spPr>
        <p:txBody>
          <a:bodyPr>
            <a:normAutofit fontScale="90000"/>
          </a:bodyPr>
          <a:lstStyle/>
          <a:p>
            <a:r>
              <a:rPr lang="en-US" b="1" dirty="0" smtClean="0">
                <a:latin typeface="Cambria" pitchFamily="18" charset="0"/>
              </a:rPr>
              <a:t>Contribution to Peter Drucker</a:t>
            </a:r>
            <a:br>
              <a:rPr lang="en-US" b="1" dirty="0" smtClean="0">
                <a:latin typeface="Cambria" pitchFamily="18" charset="0"/>
              </a:rPr>
            </a:br>
            <a:endParaRPr lang="en-US" dirty="0"/>
          </a:p>
        </p:txBody>
      </p:sp>
      <p:sp>
        <p:nvSpPr>
          <p:cNvPr id="3" name="Content Placeholder 2"/>
          <p:cNvSpPr>
            <a:spLocks noGrp="1"/>
          </p:cNvSpPr>
          <p:nvPr>
            <p:ph sz="quarter" idx="1"/>
          </p:nvPr>
        </p:nvSpPr>
        <p:spPr>
          <a:xfrm>
            <a:off x="450166" y="829993"/>
            <a:ext cx="11132234" cy="5781821"/>
          </a:xfrm>
        </p:spPr>
        <p:txBody>
          <a:bodyPr>
            <a:normAutofit fontScale="92500" lnSpcReduction="20000"/>
          </a:bodyPr>
          <a:lstStyle/>
          <a:p>
            <a:r>
              <a:rPr lang="en-US" sz="2800" b="1" dirty="0" smtClean="0"/>
              <a:t>Peter Ferdinand Drucker</a:t>
            </a:r>
            <a:r>
              <a:rPr lang="en-US" sz="2800" dirty="0" smtClean="0"/>
              <a:t> was an Austrian-born American management consultant, educator, and author, whose writings contributed to the philosophical and practical foundations of the modern business </a:t>
            </a:r>
            <a:r>
              <a:rPr lang="en-US" sz="2800" dirty="0" smtClean="0"/>
              <a:t>corporation.</a:t>
            </a:r>
          </a:p>
          <a:p>
            <a:r>
              <a:rPr lang="en-US" sz="2800" dirty="0" smtClean="0"/>
              <a:t>He </a:t>
            </a:r>
            <a:r>
              <a:rPr lang="en-US" sz="2800" dirty="0" smtClean="0"/>
              <a:t>was also a leader in the development of management education, he invented the concept known as management by </a:t>
            </a:r>
            <a:r>
              <a:rPr lang="en-US" sz="2800" dirty="0" smtClean="0"/>
              <a:t>objectives and</a:t>
            </a:r>
            <a:r>
              <a:rPr lang="en-US" sz="2800" dirty="0" smtClean="0"/>
              <a:t> </a:t>
            </a:r>
            <a:r>
              <a:rPr lang="en-US" sz="2800" dirty="0" smtClean="0"/>
              <a:t>self-control. </a:t>
            </a:r>
            <a:r>
              <a:rPr lang="en-US" sz="2800" dirty="0" smtClean="0"/>
              <a:t> He has been described as</a:t>
            </a:r>
            <a:r>
              <a:rPr lang="en-US" sz="2800" b="1" dirty="0" smtClean="0"/>
              <a:t> "the </a:t>
            </a:r>
            <a:r>
              <a:rPr lang="en-US" sz="2800" b="1" dirty="0" smtClean="0"/>
              <a:t>Founder </a:t>
            </a:r>
            <a:r>
              <a:rPr lang="en-US" sz="2800" b="1" dirty="0" smtClean="0"/>
              <a:t>of modern management</a:t>
            </a:r>
            <a:r>
              <a:rPr lang="en-US" sz="2800" b="1" dirty="0" smtClean="0"/>
              <a:t>”</a:t>
            </a:r>
          </a:p>
          <a:p>
            <a:pPr fontAlgn="base">
              <a:buNone/>
            </a:pPr>
            <a:r>
              <a:rPr lang="en-US" sz="2800" b="1" dirty="0" smtClean="0"/>
              <a:t>1. </a:t>
            </a:r>
            <a:r>
              <a:rPr lang="en-US" sz="2800" b="1" u="sng" dirty="0" smtClean="0"/>
              <a:t>Management as </a:t>
            </a:r>
            <a:r>
              <a:rPr lang="en-US" sz="2800" b="1" u="sng" dirty="0" err="1" smtClean="0"/>
              <a:t>Practise</a:t>
            </a:r>
            <a:r>
              <a:rPr lang="en-US" sz="2800" b="1" u="sng" dirty="0" smtClean="0"/>
              <a:t>- </a:t>
            </a:r>
            <a:r>
              <a:rPr lang="en-US" sz="2800" dirty="0" smtClean="0"/>
              <a:t>According </a:t>
            </a:r>
            <a:r>
              <a:rPr lang="en-US" sz="2800" dirty="0" smtClean="0"/>
              <a:t>to Drucker management has two important functions</a:t>
            </a:r>
            <a:r>
              <a:rPr lang="en-US" sz="2800" dirty="0" smtClean="0"/>
              <a:t>:-</a:t>
            </a:r>
            <a:r>
              <a:rPr lang="en-US" sz="2800" b="1" dirty="0" smtClean="0"/>
              <a:t>Innovation, Marketing. </a:t>
            </a:r>
            <a:r>
              <a:rPr lang="en-US" sz="2800" dirty="0" smtClean="0"/>
              <a:t>He </a:t>
            </a:r>
            <a:r>
              <a:rPr lang="en-US" sz="2800" dirty="0" smtClean="0"/>
              <a:t>has treated management as a discipline as well as profession, according to him, management is more a practice. It is always a goal oriented.</a:t>
            </a:r>
          </a:p>
          <a:p>
            <a:pPr fontAlgn="base">
              <a:buNone/>
            </a:pPr>
            <a:r>
              <a:rPr lang="en-US" sz="2800" b="1" dirty="0" smtClean="0"/>
              <a:t>2.    </a:t>
            </a:r>
            <a:r>
              <a:rPr lang="en-US" sz="2800" b="1" u="sng" dirty="0" smtClean="0"/>
              <a:t>Functions of </a:t>
            </a:r>
            <a:r>
              <a:rPr lang="en-US" sz="2800" b="1" u="sng" dirty="0" smtClean="0"/>
              <a:t>Management- </a:t>
            </a:r>
            <a:r>
              <a:rPr lang="en-US" sz="2800" dirty="0" smtClean="0"/>
              <a:t>Drucker </a:t>
            </a:r>
            <a:r>
              <a:rPr lang="en-US" sz="2800" dirty="0" smtClean="0"/>
              <a:t>points out three basic functions of Management which as follow:-</a:t>
            </a:r>
          </a:p>
          <a:p>
            <a:pPr fontAlgn="base"/>
            <a:r>
              <a:rPr lang="en-US" sz="2800" b="1" dirty="0" err="1" smtClean="0"/>
              <a:t>i</a:t>
            </a:r>
            <a:r>
              <a:rPr lang="en-US" sz="2800" b="1" dirty="0" smtClean="0"/>
              <a:t>.              The achievement of purpose and mission of the institution;</a:t>
            </a:r>
            <a:endParaRPr lang="en-US" sz="2800" dirty="0" smtClean="0"/>
          </a:p>
          <a:p>
            <a:pPr fontAlgn="base"/>
            <a:r>
              <a:rPr lang="en-US" sz="2800" b="1" dirty="0" smtClean="0"/>
              <a:t>ii.             Make the work productive and the worker achieving;</a:t>
            </a:r>
            <a:endParaRPr lang="en-US" sz="2800" dirty="0" smtClean="0"/>
          </a:p>
          <a:p>
            <a:pPr fontAlgn="base"/>
            <a:r>
              <a:rPr lang="en-US" sz="2800" b="1" dirty="0" smtClean="0"/>
              <a:t>iii.            Effective management of social responsibility.</a:t>
            </a:r>
            <a:endParaRPr lang="en-US" sz="2800" dirty="0" smtClean="0"/>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57" y="274638"/>
            <a:ext cx="11258843" cy="1143000"/>
          </a:xfrm>
        </p:spPr>
        <p:txBody>
          <a:bodyPr>
            <a:normAutofit fontScale="90000"/>
          </a:bodyPr>
          <a:lstStyle/>
          <a:p>
            <a:r>
              <a:rPr lang="en-US" b="1" dirty="0" smtClean="0">
                <a:latin typeface="Cambria" pitchFamily="18" charset="0"/>
              </a:rPr>
              <a:t>Contribution to Peter Drucker</a:t>
            </a:r>
            <a:br>
              <a:rPr lang="en-US" b="1" dirty="0" smtClean="0">
                <a:latin typeface="Cambria" pitchFamily="18" charset="0"/>
              </a:rPr>
            </a:br>
            <a:endParaRPr lang="en-US" dirty="0"/>
          </a:p>
        </p:txBody>
      </p:sp>
      <p:sp>
        <p:nvSpPr>
          <p:cNvPr id="3" name="Content Placeholder 2"/>
          <p:cNvSpPr>
            <a:spLocks noGrp="1"/>
          </p:cNvSpPr>
          <p:nvPr>
            <p:ph sz="quarter" idx="1"/>
          </p:nvPr>
        </p:nvSpPr>
        <p:spPr>
          <a:xfrm>
            <a:off x="478302" y="1012874"/>
            <a:ext cx="11104098" cy="5500468"/>
          </a:xfrm>
        </p:spPr>
        <p:txBody>
          <a:bodyPr>
            <a:normAutofit lnSpcReduction="10000"/>
          </a:bodyPr>
          <a:lstStyle/>
          <a:p>
            <a:pPr fontAlgn="base">
              <a:buNone/>
            </a:pPr>
            <a:r>
              <a:rPr lang="en-US" b="1" dirty="0" smtClean="0"/>
              <a:t>3.   </a:t>
            </a:r>
            <a:r>
              <a:rPr lang="en-US" b="1" u="sng" dirty="0" smtClean="0"/>
              <a:t> </a:t>
            </a:r>
            <a:r>
              <a:rPr lang="en-US" b="1" u="sng" dirty="0" smtClean="0"/>
              <a:t>Management by Objective Setting-  </a:t>
            </a:r>
            <a:r>
              <a:rPr lang="en-US" dirty="0" smtClean="0"/>
              <a:t>Drucker </a:t>
            </a:r>
            <a:r>
              <a:rPr lang="en-US" dirty="0" smtClean="0"/>
              <a:t>has attached great importance to objective setting. He has specified the objectives should be set for all the key result areas of </a:t>
            </a:r>
            <a:r>
              <a:rPr lang="en-US" dirty="0" smtClean="0"/>
              <a:t>business. To </a:t>
            </a:r>
            <a:r>
              <a:rPr lang="en-US" dirty="0" smtClean="0"/>
              <a:t>make the objective setting and their achievement more meaningful he has given new tool, which is known as </a:t>
            </a:r>
            <a:r>
              <a:rPr lang="en-US" b="1" dirty="0" smtClean="0"/>
              <a:t>‘Management by objectives (MBO)</a:t>
            </a:r>
            <a:r>
              <a:rPr lang="en-US" b="1" dirty="0" smtClean="0"/>
              <a:t>’MBO</a:t>
            </a:r>
            <a:r>
              <a:rPr lang="en-US" b="1" dirty="0" smtClean="0"/>
              <a:t> </a:t>
            </a:r>
            <a:r>
              <a:rPr lang="en-US" dirty="0" smtClean="0"/>
              <a:t>is regarded as one of his most important contribution to the discipline management. He has discussed the concept in great details in his book which name is </a:t>
            </a:r>
            <a:r>
              <a:rPr lang="en-US" b="1" dirty="0" smtClean="0"/>
              <a:t>The Practice of </a:t>
            </a:r>
            <a:r>
              <a:rPr lang="en-US" b="1" dirty="0" smtClean="0"/>
              <a:t>Management. MBO</a:t>
            </a:r>
            <a:r>
              <a:rPr lang="en-US" b="1" dirty="0" smtClean="0"/>
              <a:t> </a:t>
            </a:r>
            <a:r>
              <a:rPr lang="en-US" dirty="0" smtClean="0"/>
              <a:t>is the process whereby superior and subordinates jointly identify the common objective, set the results that should be achieved by subordinates and assess the contribution of each individuals</a:t>
            </a:r>
            <a:r>
              <a:rPr lang="en-US" dirty="0" smtClean="0"/>
              <a:t>.</a:t>
            </a:r>
          </a:p>
          <a:p>
            <a:pPr fontAlgn="base">
              <a:buNone/>
            </a:pPr>
            <a:r>
              <a:rPr lang="en-US" b="1" dirty="0" smtClean="0"/>
              <a:t>4.  </a:t>
            </a:r>
            <a:r>
              <a:rPr lang="en-US" b="1" u="sng" dirty="0" smtClean="0"/>
              <a:t>  Orientation towards </a:t>
            </a:r>
            <a:r>
              <a:rPr lang="en-US" b="1" u="sng" dirty="0" smtClean="0"/>
              <a:t>future- </a:t>
            </a:r>
            <a:r>
              <a:rPr lang="en-US" dirty="0" smtClean="0"/>
              <a:t>Drucker </a:t>
            </a:r>
            <a:r>
              <a:rPr lang="en-US" dirty="0" smtClean="0"/>
              <a:t>visualized the concept of modern organization and its impact on the society several years ago. His views on the many facets of the modern corporations have almost all become reality </a:t>
            </a:r>
            <a:r>
              <a:rPr lang="en-US" dirty="0" err="1" smtClean="0"/>
              <a:t>now.To</a:t>
            </a:r>
            <a:r>
              <a:rPr lang="en-US" dirty="0" smtClean="0"/>
              <a:t> </a:t>
            </a:r>
            <a:r>
              <a:rPr lang="en-US" dirty="0" smtClean="0"/>
              <a:t>put it in his own words, he described the present age as the </a:t>
            </a:r>
            <a:r>
              <a:rPr lang="en-US" b="1" dirty="0" smtClean="0"/>
              <a:t>“age of discontinuity</a:t>
            </a:r>
            <a:r>
              <a:rPr lang="en-US" b="1" dirty="0" smtClean="0"/>
              <a:t>”</a:t>
            </a:r>
            <a:r>
              <a:rPr lang="en-US" dirty="0" smtClean="0"/>
              <a:t/>
            </a:r>
            <a:br>
              <a:rPr lang="en-US" dirty="0" smtClean="0"/>
            </a:br>
            <a:endParaRPr lang="en-US" dirty="0" smtClean="0"/>
          </a:p>
          <a:p>
            <a:pPr>
              <a:buNone/>
            </a:pPr>
            <a:endParaRPr lang="en-US" b="1" u="sng"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083" y="274638"/>
            <a:ext cx="11357317" cy="1143000"/>
          </a:xfrm>
        </p:spPr>
        <p:txBody>
          <a:bodyPr>
            <a:normAutofit fontScale="90000"/>
          </a:bodyPr>
          <a:lstStyle/>
          <a:p>
            <a:r>
              <a:rPr lang="en-US" b="1" dirty="0" smtClean="0">
                <a:latin typeface="Cambria" pitchFamily="18" charset="0"/>
              </a:rPr>
              <a:t>Contribution to Peter </a:t>
            </a:r>
            <a:r>
              <a:rPr lang="en-US" b="1" dirty="0" smtClean="0">
                <a:latin typeface="Cambria" pitchFamily="18" charset="0"/>
              </a:rPr>
              <a:t>Drucker</a:t>
            </a:r>
            <a:br>
              <a:rPr lang="en-US" b="1" dirty="0" smtClean="0">
                <a:latin typeface="Cambria" pitchFamily="18" charset="0"/>
              </a:rPr>
            </a:br>
            <a:endParaRPr lang="en-US" dirty="0"/>
          </a:p>
        </p:txBody>
      </p:sp>
      <p:sp>
        <p:nvSpPr>
          <p:cNvPr id="3" name="Content Placeholder 2"/>
          <p:cNvSpPr>
            <a:spLocks noGrp="1"/>
          </p:cNvSpPr>
          <p:nvPr>
            <p:ph sz="quarter" idx="1"/>
          </p:nvPr>
        </p:nvSpPr>
        <p:spPr>
          <a:xfrm>
            <a:off x="379828" y="1041009"/>
            <a:ext cx="11202572" cy="4978791"/>
          </a:xfrm>
        </p:spPr>
        <p:txBody>
          <a:bodyPr>
            <a:normAutofit/>
          </a:bodyPr>
          <a:lstStyle/>
          <a:p>
            <a:pPr fontAlgn="base">
              <a:buNone/>
            </a:pPr>
            <a:r>
              <a:rPr lang="en-US" b="1" dirty="0" smtClean="0"/>
              <a:t>5.    </a:t>
            </a:r>
            <a:r>
              <a:rPr lang="en-US" b="1" u="sng" dirty="0" smtClean="0"/>
              <a:t>Federalism</a:t>
            </a:r>
            <a:r>
              <a:rPr lang="en-US" b="1" dirty="0" smtClean="0"/>
              <a:t>- </a:t>
            </a:r>
            <a:r>
              <a:rPr lang="en-US" dirty="0" smtClean="0"/>
              <a:t>Drucker </a:t>
            </a:r>
            <a:r>
              <a:rPr lang="en-US" dirty="0" smtClean="0"/>
              <a:t>has advocated the concept of federalism. Federalism according to him, involves centralized control in a decentralized </a:t>
            </a:r>
            <a:r>
              <a:rPr lang="en-US" dirty="0" smtClean="0"/>
              <a:t>structure. Federalism </a:t>
            </a:r>
            <a:r>
              <a:rPr lang="en-US" dirty="0" smtClean="0"/>
              <a:t>has certain positive values over other methods of organizing which as follow:-</a:t>
            </a:r>
          </a:p>
          <a:p>
            <a:pPr fontAlgn="base"/>
            <a:r>
              <a:rPr lang="en-US" dirty="0" smtClean="0"/>
              <a:t>It </a:t>
            </a:r>
            <a:r>
              <a:rPr lang="en-US" dirty="0" smtClean="0"/>
              <a:t>sets the top management free to devote itself to major policy formulation and strategy development.</a:t>
            </a:r>
          </a:p>
          <a:p>
            <a:pPr fontAlgn="base"/>
            <a:r>
              <a:rPr lang="en-US" dirty="0" smtClean="0"/>
              <a:t> It defines the functions and responsibilities of the operating people.</a:t>
            </a:r>
          </a:p>
          <a:p>
            <a:pPr fontAlgn="base"/>
            <a:r>
              <a:rPr lang="en-US" dirty="0" smtClean="0"/>
              <a:t>It creates yardsticks to measure twin success and effectiveness in operating jobs.</a:t>
            </a:r>
          </a:p>
          <a:p>
            <a:pPr fontAlgn="base"/>
            <a:r>
              <a:rPr lang="en-US" dirty="0" smtClean="0"/>
              <a:t>It helps to resolve the problem of continuity through giving educational to the managers of various units while in an operating position.</a:t>
            </a:r>
          </a:p>
          <a:p>
            <a:pPr>
              <a:buNone/>
            </a:pPr>
            <a:r>
              <a:rPr lang="en-US" dirty="0" smtClean="0"/>
              <a:t/>
            </a:r>
            <a:br>
              <a:rPr lang="en-US" dirty="0" smtClean="0"/>
            </a:b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775" y="274638"/>
            <a:ext cx="11005625" cy="1143000"/>
          </a:xfrm>
        </p:spPr>
        <p:txBody>
          <a:bodyPr>
            <a:normAutofit fontScale="90000"/>
          </a:bodyPr>
          <a:lstStyle/>
          <a:p>
            <a:r>
              <a:rPr lang="en-US" b="1" dirty="0" smtClean="0">
                <a:latin typeface="Cambria" pitchFamily="18" charset="0"/>
              </a:rPr>
              <a:t>System </a:t>
            </a:r>
            <a:r>
              <a:rPr lang="en-US" b="1" dirty="0" smtClean="0">
                <a:latin typeface="Cambria" pitchFamily="18" charset="0"/>
              </a:rPr>
              <a:t>Approach to </a:t>
            </a:r>
            <a:r>
              <a:rPr lang="en-US" b="1" dirty="0" smtClean="0">
                <a:latin typeface="Cambria" pitchFamily="18" charset="0"/>
              </a:rPr>
              <a:t>Management</a:t>
            </a:r>
            <a:br>
              <a:rPr lang="en-US" b="1" dirty="0" smtClean="0">
                <a:latin typeface="Cambria" pitchFamily="18" charset="0"/>
              </a:rPr>
            </a:br>
            <a:endParaRPr lang="en-US" dirty="0"/>
          </a:p>
        </p:txBody>
      </p:sp>
      <p:sp>
        <p:nvSpPr>
          <p:cNvPr id="3" name="Content Placeholder 2"/>
          <p:cNvSpPr>
            <a:spLocks noGrp="1"/>
          </p:cNvSpPr>
          <p:nvPr>
            <p:ph sz="quarter" idx="1"/>
          </p:nvPr>
        </p:nvSpPr>
        <p:spPr>
          <a:xfrm>
            <a:off x="407963" y="1012874"/>
            <a:ext cx="11174437" cy="5458264"/>
          </a:xfrm>
        </p:spPr>
        <p:txBody>
          <a:bodyPr>
            <a:normAutofit/>
          </a:bodyPr>
          <a:lstStyle/>
          <a:p>
            <a:r>
              <a:rPr lang="en-US" b="1" dirty="0" smtClean="0"/>
              <a:t>Features of Systems Approach:</a:t>
            </a:r>
          </a:p>
          <a:p>
            <a:pPr fontAlgn="base"/>
            <a:r>
              <a:rPr lang="en-US" dirty="0" smtClean="0"/>
              <a:t>A system consists of interacting elements. It is set of inter-related and inter-dependent parts arranged in a manner that produces a unified whole.</a:t>
            </a:r>
          </a:p>
          <a:p>
            <a:pPr fontAlgn="base"/>
            <a:r>
              <a:rPr lang="en-US" dirty="0" smtClean="0"/>
              <a:t>The </a:t>
            </a:r>
            <a:r>
              <a:rPr lang="en-US" dirty="0" smtClean="0"/>
              <a:t>various sub-systems should be studied in their inter-relationships rather, than in isolation from each other.</a:t>
            </a:r>
          </a:p>
          <a:p>
            <a:pPr fontAlgn="base"/>
            <a:r>
              <a:rPr lang="en-US" dirty="0" smtClean="0"/>
              <a:t>An organizational </a:t>
            </a:r>
            <a:r>
              <a:rPr lang="en-US" dirty="0" smtClean="0"/>
              <a:t>system has a boundary that determines which parts are internal and which are external.</a:t>
            </a:r>
          </a:p>
          <a:p>
            <a:pPr fontAlgn="base"/>
            <a:r>
              <a:rPr lang="en-US" dirty="0" smtClean="0"/>
              <a:t>A </a:t>
            </a:r>
            <a:r>
              <a:rPr lang="en-US" dirty="0" smtClean="0"/>
              <a:t>system </a:t>
            </a:r>
            <a:r>
              <a:rPr lang="en-US" dirty="0" smtClean="0"/>
              <a:t>receives </a:t>
            </a:r>
            <a:r>
              <a:rPr lang="en-US" dirty="0" smtClean="0"/>
              <a:t>information, material and energy from other systems as inputs. These inputs undergo a transformation process within a system and leave the system as output to other </a:t>
            </a:r>
            <a:r>
              <a:rPr lang="en-US" dirty="0" smtClean="0"/>
              <a:t>systems.</a:t>
            </a:r>
          </a:p>
          <a:p>
            <a:pPr fontAlgn="base"/>
            <a:r>
              <a:rPr lang="en-US" dirty="0" smtClean="0"/>
              <a:t>An organization </a:t>
            </a:r>
            <a:r>
              <a:rPr lang="en-US" dirty="0" smtClean="0"/>
              <a:t>is a dynamic system as it is responsive to its environment. It is vulnerable to change in its environment.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286" y="274638"/>
            <a:ext cx="11315114" cy="1143000"/>
          </a:xfrm>
        </p:spPr>
        <p:txBody>
          <a:bodyPr>
            <a:normAutofit fontScale="90000"/>
          </a:bodyPr>
          <a:lstStyle/>
          <a:p>
            <a:r>
              <a:rPr lang="en-US" b="1" dirty="0" smtClean="0">
                <a:latin typeface="Cambria" pitchFamily="18" charset="0"/>
              </a:rPr>
              <a:t>System Approach to Management</a:t>
            </a:r>
            <a:br>
              <a:rPr lang="en-US" b="1" dirty="0" smtClean="0">
                <a:latin typeface="Cambria" pitchFamily="18" charset="0"/>
              </a:rPr>
            </a:br>
            <a:endParaRPr lang="en-US" dirty="0"/>
          </a:p>
        </p:txBody>
      </p:sp>
      <p:sp>
        <p:nvSpPr>
          <p:cNvPr id="3" name="Content Placeholder 2"/>
          <p:cNvSpPr>
            <a:spLocks noGrp="1"/>
          </p:cNvSpPr>
          <p:nvPr>
            <p:ph sz="quarter" idx="1"/>
          </p:nvPr>
        </p:nvSpPr>
        <p:spPr>
          <a:xfrm>
            <a:off x="351692" y="1012874"/>
            <a:ext cx="11230708" cy="5500468"/>
          </a:xfrm>
        </p:spPr>
        <p:txBody>
          <a:bodyPr>
            <a:normAutofit lnSpcReduction="10000"/>
          </a:bodyPr>
          <a:lstStyle/>
          <a:p>
            <a:r>
              <a:rPr lang="en-US" dirty="0" smtClean="0"/>
              <a:t>In the 1960, an approach to management appeared which try to unify the prior schools of thought. This approach is commonly known as ‘Systems Approach</a:t>
            </a:r>
            <a:r>
              <a:rPr lang="en-US" dirty="0" smtClean="0"/>
              <a:t>’</a:t>
            </a:r>
          </a:p>
          <a:p>
            <a:r>
              <a:rPr lang="en-US" dirty="0" smtClean="0"/>
              <a:t>They viewed </a:t>
            </a:r>
            <a:r>
              <a:rPr lang="en-US" dirty="0" smtClean="0"/>
              <a:t>organization </a:t>
            </a:r>
            <a:r>
              <a:rPr lang="en-US" dirty="0" smtClean="0"/>
              <a:t>as an organic and open system, which is composed of interacting and interdependent parts, called subsystems. </a:t>
            </a:r>
            <a:endParaRPr lang="en-US" dirty="0" smtClean="0"/>
          </a:p>
          <a:p>
            <a:r>
              <a:rPr lang="en-US" dirty="0" smtClean="0"/>
              <a:t>The </a:t>
            </a:r>
            <a:r>
              <a:rPr lang="en-US" dirty="0" smtClean="0"/>
              <a:t>system approach is top took upon management as a system or as “an </a:t>
            </a:r>
            <a:r>
              <a:rPr lang="en-US" dirty="0" err="1" smtClean="0"/>
              <a:t>organised</a:t>
            </a:r>
            <a:r>
              <a:rPr lang="en-US" dirty="0" smtClean="0"/>
              <a:t> whole” made up of sub- systems integrated into a unity or orderly totality</a:t>
            </a:r>
            <a:r>
              <a:rPr lang="en-US" dirty="0" smtClean="0"/>
              <a:t>.</a:t>
            </a:r>
          </a:p>
          <a:p>
            <a:r>
              <a:rPr lang="en-US" dirty="0" smtClean="0"/>
              <a:t>Systems approach is based on the generalization that everything is inter-related and inter­dependent. A system is composed of related and dependent element which when in interaction, forms a unitary whole. A system is simply an assemblage or combination of things or parts forming a complex whole</a:t>
            </a:r>
            <a:r>
              <a:rPr lang="en-US" dirty="0" smtClean="0"/>
              <a:t>.</a:t>
            </a:r>
          </a:p>
          <a:p>
            <a:r>
              <a:rPr lang="en-US" dirty="0" smtClean="0"/>
              <a:t>One its most important characteristic is that it is composed of hierarchy of sub-systems. That is the parts forming the major system and so on. </a:t>
            </a:r>
            <a:r>
              <a:rPr lang="en-US" b="1" dirty="0" smtClean="0"/>
              <a:t>For example, the world can be considered-to be a system in which various national economies are sub-systems.</a:t>
            </a:r>
            <a:endParaRPr 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489" y="274638"/>
            <a:ext cx="11272911" cy="1143000"/>
          </a:xfrm>
        </p:spPr>
        <p:txBody>
          <a:bodyPr>
            <a:normAutofit fontScale="90000"/>
          </a:bodyPr>
          <a:lstStyle/>
          <a:p>
            <a:r>
              <a:rPr lang="en-US" b="1" dirty="0" smtClean="0">
                <a:latin typeface="Cambria" pitchFamily="18" charset="0"/>
              </a:rPr>
              <a:t>Contingency </a:t>
            </a:r>
            <a:r>
              <a:rPr lang="en-US" b="1" dirty="0" smtClean="0">
                <a:latin typeface="Cambria" pitchFamily="18" charset="0"/>
              </a:rPr>
              <a:t>Approach to </a:t>
            </a:r>
            <a:r>
              <a:rPr lang="en-US" b="1" dirty="0" smtClean="0">
                <a:latin typeface="Cambria" pitchFamily="18" charset="0"/>
              </a:rPr>
              <a:t>Management</a:t>
            </a:r>
            <a:br>
              <a:rPr lang="en-US" b="1" dirty="0" smtClean="0">
                <a:latin typeface="Cambria" pitchFamily="18" charset="0"/>
              </a:rPr>
            </a:br>
            <a:endParaRPr lang="en-US" dirty="0"/>
          </a:p>
        </p:txBody>
      </p:sp>
      <p:sp>
        <p:nvSpPr>
          <p:cNvPr id="3" name="Content Placeholder 2"/>
          <p:cNvSpPr>
            <a:spLocks noGrp="1"/>
          </p:cNvSpPr>
          <p:nvPr>
            <p:ph sz="quarter" idx="1"/>
          </p:nvPr>
        </p:nvSpPr>
        <p:spPr>
          <a:xfrm>
            <a:off x="379828" y="928467"/>
            <a:ext cx="11422966" cy="5711483"/>
          </a:xfrm>
        </p:spPr>
        <p:txBody>
          <a:bodyPr>
            <a:normAutofit/>
          </a:bodyPr>
          <a:lstStyle/>
          <a:p>
            <a:pPr fontAlgn="base"/>
            <a:r>
              <a:rPr lang="en-US" dirty="0" smtClean="0"/>
              <a:t>The ‘Contingency Approach to Management’ is relatively a new approach to </a:t>
            </a:r>
            <a:r>
              <a:rPr lang="en-US" dirty="0" smtClean="0"/>
              <a:t>management. It </a:t>
            </a:r>
            <a:r>
              <a:rPr lang="en-US" dirty="0" smtClean="0"/>
              <a:t>is an extension of the system approach. The basic idea of the contingency approach is that the </a:t>
            </a:r>
            <a:r>
              <a:rPr lang="en-US" dirty="0" smtClean="0"/>
              <a:t>organization </a:t>
            </a:r>
            <a:r>
              <a:rPr lang="en-US" dirty="0" smtClean="0"/>
              <a:t>has to come up with different situations in different ways.</a:t>
            </a:r>
          </a:p>
          <a:p>
            <a:pPr fontAlgn="base"/>
            <a:r>
              <a:rPr lang="en-US" dirty="0" smtClean="0"/>
              <a:t>There is no single best way of managing applicable to all </a:t>
            </a:r>
            <a:r>
              <a:rPr lang="en-US" dirty="0" smtClean="0"/>
              <a:t>situations. In </a:t>
            </a:r>
            <a:r>
              <a:rPr lang="en-US" dirty="0" smtClean="0"/>
              <a:t>order to be effective, the internal functioning of an </a:t>
            </a:r>
            <a:r>
              <a:rPr lang="en-US" dirty="0" smtClean="0"/>
              <a:t>organization </a:t>
            </a:r>
            <a:r>
              <a:rPr lang="en-US" dirty="0" smtClean="0"/>
              <a:t>must be consistent with the demands of the external environment. The managers must keep the functioning of an </a:t>
            </a:r>
            <a:r>
              <a:rPr lang="en-US" dirty="0" smtClean="0"/>
              <a:t>organization </a:t>
            </a:r>
            <a:r>
              <a:rPr lang="en-US" dirty="0" smtClean="0"/>
              <a:t>in harmony with the needs of its members and the external forces.</a:t>
            </a:r>
          </a:p>
          <a:p>
            <a:r>
              <a:rPr lang="en-US" b="1" dirty="0" smtClean="0"/>
              <a:t>The main characteristics of the Contingency Approach to management are pointed out </a:t>
            </a:r>
            <a:r>
              <a:rPr lang="en-US" b="1" dirty="0" smtClean="0"/>
              <a:t>below:</a:t>
            </a:r>
          </a:p>
          <a:p>
            <a:r>
              <a:rPr lang="en-US" dirty="0" smtClean="0"/>
              <a:t>1</a:t>
            </a:r>
            <a:r>
              <a:rPr lang="en-US" dirty="0" smtClean="0"/>
              <a:t>. Management is entirely situational. The application and effectiveness of any tech­nique is contingent on the </a:t>
            </a:r>
            <a:r>
              <a:rPr lang="en-US" dirty="0" smtClean="0"/>
              <a:t>situation.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895" y="274638"/>
            <a:ext cx="11188505" cy="1143000"/>
          </a:xfrm>
        </p:spPr>
        <p:txBody>
          <a:bodyPr>
            <a:normAutofit fontScale="90000"/>
          </a:bodyPr>
          <a:lstStyle/>
          <a:p>
            <a:r>
              <a:rPr lang="en-US" b="1" dirty="0" smtClean="0">
                <a:latin typeface="Cambria" pitchFamily="18" charset="0"/>
              </a:rPr>
              <a:t>Contingency Approach to Management</a:t>
            </a:r>
            <a:br>
              <a:rPr lang="en-US" b="1" dirty="0" smtClean="0">
                <a:latin typeface="Cambria" pitchFamily="18" charset="0"/>
              </a:rPr>
            </a:br>
            <a:endParaRPr lang="en-US" dirty="0"/>
          </a:p>
        </p:txBody>
      </p:sp>
      <p:sp>
        <p:nvSpPr>
          <p:cNvPr id="3" name="Content Placeholder 2"/>
          <p:cNvSpPr>
            <a:spLocks noGrp="1"/>
          </p:cNvSpPr>
          <p:nvPr>
            <p:ph sz="quarter" idx="1"/>
          </p:nvPr>
        </p:nvSpPr>
        <p:spPr>
          <a:xfrm>
            <a:off x="337625" y="844062"/>
            <a:ext cx="11648049" cy="5824024"/>
          </a:xfrm>
        </p:spPr>
        <p:txBody>
          <a:bodyPr>
            <a:normAutofit/>
          </a:bodyPr>
          <a:lstStyle/>
          <a:p>
            <a:pPr>
              <a:buNone/>
            </a:pPr>
            <a:r>
              <a:rPr lang="en-US" dirty="0" smtClean="0"/>
              <a:t>2. Management should match its approach to the requirements of the particular situa­tion. To be effective, management policies and practices must respond to environmental changes. The </a:t>
            </a:r>
            <a:r>
              <a:rPr lang="en-US" dirty="0" smtClean="0"/>
              <a:t>organization </a:t>
            </a:r>
            <a:r>
              <a:rPr lang="en-US" dirty="0" smtClean="0"/>
              <a:t>structure, the leadership style, the control system—all should be designed to fit the particular </a:t>
            </a:r>
            <a:r>
              <a:rPr lang="en-US" dirty="0" smtClean="0"/>
              <a:t>situation.</a:t>
            </a:r>
          </a:p>
          <a:p>
            <a:pPr>
              <a:buNone/>
            </a:pPr>
            <a:r>
              <a:rPr lang="en-US" dirty="0" smtClean="0"/>
              <a:t>3</a:t>
            </a:r>
            <a:r>
              <a:rPr lang="en-US" dirty="0" smtClean="0"/>
              <a:t>. As management’s success depends on its ability to cope with its environment, it should sharpen its diagnostic skills so as to anticipate and comprehend environmental </a:t>
            </a:r>
            <a:r>
              <a:rPr lang="en-US" dirty="0" smtClean="0"/>
              <a:t>changes.</a:t>
            </a:r>
          </a:p>
          <a:p>
            <a:pPr>
              <a:buNone/>
            </a:pPr>
            <a:r>
              <a:rPr lang="en-US" dirty="0" smtClean="0"/>
              <a:t>4</a:t>
            </a:r>
            <a:r>
              <a:rPr lang="en-US" dirty="0" smtClean="0"/>
              <a:t>. The managers should understand that there is no one best way to </a:t>
            </a:r>
            <a:r>
              <a:rPr lang="en-US" dirty="0" smtClean="0"/>
              <a:t>manage.</a:t>
            </a:r>
          </a:p>
          <a:p>
            <a:pPr>
              <a:buNone/>
            </a:pPr>
            <a:r>
              <a:rPr lang="en-US" dirty="0" smtClean="0"/>
              <a:t>5</a:t>
            </a:r>
            <a:r>
              <a:rPr lang="en-US" dirty="0" smtClean="0"/>
              <a:t>. Because of the specific </a:t>
            </a:r>
            <a:r>
              <a:rPr lang="en-US" dirty="0" smtClean="0"/>
              <a:t>organization-environment </a:t>
            </a:r>
            <a:r>
              <a:rPr lang="en-US" dirty="0" smtClean="0"/>
              <a:t>relationship, no action can be uni­versal. It varies from situation to </a:t>
            </a:r>
            <a:r>
              <a:rPr lang="en-US" dirty="0" smtClean="0"/>
              <a:t>situation.</a:t>
            </a:r>
          </a:p>
          <a:p>
            <a:pPr>
              <a:buNone/>
            </a:pPr>
            <a:r>
              <a:rPr lang="en-US" dirty="0" smtClean="0"/>
              <a:t>The </a:t>
            </a:r>
            <a:r>
              <a:rPr lang="en-US" dirty="0" smtClean="0"/>
              <a:t>contingency approach has a wide-ranging applicability and prac­tical utility in </a:t>
            </a:r>
            <a:r>
              <a:rPr lang="en-US" dirty="0" smtClean="0"/>
              <a:t>organization </a:t>
            </a:r>
            <a:r>
              <a:rPr lang="en-US" dirty="0" smtClean="0"/>
              <a:t>and management. It advocates comparative analysis of the </a:t>
            </a:r>
            <a:r>
              <a:rPr lang="en-US" dirty="0" smtClean="0"/>
              <a:t>organizations </a:t>
            </a:r>
            <a:r>
              <a:rPr lang="en-US" dirty="0" smtClean="0"/>
              <a:t>to bring about matching between the </a:t>
            </a:r>
            <a:r>
              <a:rPr lang="en-US" dirty="0" smtClean="0"/>
              <a:t>organizational </a:t>
            </a:r>
            <a:r>
              <a:rPr lang="en-US" dirty="0" smtClean="0"/>
              <a:t>structure and situational peculi­arities. Hence, this approach is also known as ‘Situational Approach to Management’.</a:t>
            </a:r>
          </a:p>
          <a:p>
            <a:pPr>
              <a:buNone/>
            </a:pP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5083"/>
            <a:ext cx="10363200" cy="1143000"/>
          </a:xfrm>
        </p:spPr>
        <p:txBody>
          <a:bodyPr>
            <a:normAutofit fontScale="90000"/>
          </a:bodyPr>
          <a:lstStyle/>
          <a:p>
            <a:r>
              <a:rPr lang="en-US" b="1" u="sng" dirty="0" smtClean="0">
                <a:latin typeface="Cambria" pitchFamily="18" charset="0"/>
              </a:rPr>
              <a:t>HISTORICAL PERSPECTIVE</a:t>
            </a:r>
            <a:br>
              <a:rPr lang="en-US" b="1" u="sng" dirty="0" smtClean="0">
                <a:latin typeface="Cambria" pitchFamily="18" charset="0"/>
              </a:rPr>
            </a:br>
            <a:endParaRPr lang="en-US" b="1" u="sng" dirty="0">
              <a:latin typeface="Cambria" pitchFamily="18" charset="0"/>
            </a:endParaRPr>
          </a:p>
        </p:txBody>
      </p:sp>
      <p:sp>
        <p:nvSpPr>
          <p:cNvPr id="3" name="Content Placeholder 2"/>
          <p:cNvSpPr>
            <a:spLocks noGrp="1"/>
          </p:cNvSpPr>
          <p:nvPr>
            <p:ph sz="quarter" idx="1"/>
          </p:nvPr>
        </p:nvSpPr>
        <p:spPr>
          <a:xfrm>
            <a:off x="337625" y="914401"/>
            <a:ext cx="11394830" cy="5683348"/>
          </a:xfrm>
        </p:spPr>
        <p:txBody>
          <a:bodyPr>
            <a:noAutofit/>
          </a:bodyPr>
          <a:lstStyle/>
          <a:p>
            <a:r>
              <a:rPr lang="en-US" sz="2500" dirty="0" smtClean="0">
                <a:latin typeface="Cambria" pitchFamily="18" charset="0"/>
              </a:rPr>
              <a:t>The recorded use of </a:t>
            </a:r>
            <a:r>
              <a:rPr lang="en-US" sz="2500" dirty="0" err="1" smtClean="0">
                <a:latin typeface="Cambria" pitchFamily="18" charset="0"/>
              </a:rPr>
              <a:t>organised</a:t>
            </a:r>
            <a:r>
              <a:rPr lang="en-US" sz="2500" dirty="0" smtClean="0">
                <a:latin typeface="Cambria" pitchFamily="18" charset="0"/>
              </a:rPr>
              <a:t> management dates back to 5000 B.C. when the agricultural revolution had taken place. </a:t>
            </a:r>
            <a:endParaRPr lang="en-US" sz="2500" dirty="0" smtClean="0">
              <a:latin typeface="Cambria" pitchFamily="18" charset="0"/>
            </a:endParaRPr>
          </a:p>
          <a:p>
            <a:r>
              <a:rPr lang="en-US" sz="2500" dirty="0" smtClean="0">
                <a:latin typeface="Cambria" pitchFamily="18" charset="0"/>
              </a:rPr>
              <a:t>These </a:t>
            </a:r>
            <a:r>
              <a:rPr lang="en-US" sz="2500" dirty="0" smtClean="0">
                <a:latin typeface="Cambria" pitchFamily="18" charset="0"/>
              </a:rPr>
              <a:t>agricultural civilizations existed in India, China and Egypt </a:t>
            </a:r>
            <a:endParaRPr lang="en-US" sz="2500" dirty="0" smtClean="0">
              <a:latin typeface="Cambria" pitchFamily="18" charset="0"/>
            </a:endParaRPr>
          </a:p>
          <a:p>
            <a:r>
              <a:rPr lang="en-US" sz="2500" dirty="0" smtClean="0">
                <a:latin typeface="Cambria" pitchFamily="18" charset="0"/>
              </a:rPr>
              <a:t>According </a:t>
            </a:r>
            <a:r>
              <a:rPr lang="en-US" sz="2500" dirty="0" smtClean="0">
                <a:latin typeface="Cambria" pitchFamily="18" charset="0"/>
              </a:rPr>
              <a:t>to Peter Drucker these irrigation civilizations "were not only one of the great ages of technology, but it represented also mankind‘s most productive age of social and political innovation". </a:t>
            </a:r>
            <a:endParaRPr lang="en-US" sz="2500" dirty="0" smtClean="0">
              <a:latin typeface="Cambria" pitchFamily="18" charset="0"/>
            </a:endParaRPr>
          </a:p>
          <a:p>
            <a:r>
              <a:rPr lang="en-US" sz="2500" dirty="0" smtClean="0">
                <a:latin typeface="Cambria" pitchFamily="18" charset="0"/>
              </a:rPr>
              <a:t>As </a:t>
            </a:r>
            <a:r>
              <a:rPr lang="en-US" sz="2500" dirty="0" smtClean="0">
                <a:latin typeface="Cambria" pitchFamily="18" charset="0"/>
              </a:rPr>
              <a:t>the villages grew and civilizations evolved, the managers too grew and evolved. They became the priests, the kings, the ministers holding power and wealth in the </a:t>
            </a:r>
            <a:r>
              <a:rPr lang="en-US" sz="2500" dirty="0" smtClean="0">
                <a:latin typeface="Cambria" pitchFamily="18" charset="0"/>
              </a:rPr>
              <a:t>society.</a:t>
            </a:r>
          </a:p>
          <a:p>
            <a:r>
              <a:rPr lang="en-US" sz="2500" dirty="0" smtClean="0">
                <a:latin typeface="Cambria" pitchFamily="18" charset="0"/>
              </a:rPr>
              <a:t>As early as 4000 B.C., the Egyptians were aware of the importance of planning, </a:t>
            </a:r>
            <a:r>
              <a:rPr lang="en-US" sz="2500" dirty="0" smtClean="0">
                <a:latin typeface="Cambria" pitchFamily="18" charset="0"/>
              </a:rPr>
              <a:t>organizing </a:t>
            </a:r>
            <a:r>
              <a:rPr lang="en-US" sz="2500" dirty="0" smtClean="0">
                <a:latin typeface="Cambria" pitchFamily="18" charset="0"/>
              </a:rPr>
              <a:t>and controlling</a:t>
            </a:r>
            <a:r>
              <a:rPr lang="en-US" sz="2500" dirty="0" smtClean="0">
                <a:latin typeface="Cambria" pitchFamily="18" charset="0"/>
              </a:rPr>
              <a:t>.</a:t>
            </a:r>
          </a:p>
        </p:txBody>
      </p:sp>
    </p:spTree>
    <p:extLst>
      <p:ext uri="{BB962C8B-B14F-4D97-AF65-F5344CB8AC3E}">
        <p14:creationId xmlns:p14="http://schemas.microsoft.com/office/powerpoint/2010/main" xmlns="" val="2746188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692" y="274638"/>
            <a:ext cx="11230708" cy="1143000"/>
          </a:xfrm>
        </p:spPr>
        <p:txBody>
          <a:bodyPr>
            <a:normAutofit fontScale="90000"/>
          </a:bodyPr>
          <a:lstStyle/>
          <a:p>
            <a:r>
              <a:rPr lang="en-US" b="1" u="sng" dirty="0" smtClean="0">
                <a:latin typeface="Cambria" pitchFamily="18" charset="0"/>
              </a:rPr>
              <a:t>HISTORICAL PERSPECTIVE</a:t>
            </a:r>
            <a:br>
              <a:rPr lang="en-US" b="1" u="sng" dirty="0" smtClean="0">
                <a:latin typeface="Cambria" pitchFamily="18" charset="0"/>
              </a:rPr>
            </a:br>
            <a:endParaRPr lang="en-US" dirty="0"/>
          </a:p>
        </p:txBody>
      </p:sp>
      <p:sp>
        <p:nvSpPr>
          <p:cNvPr id="3" name="Content Placeholder 2"/>
          <p:cNvSpPr>
            <a:spLocks noGrp="1"/>
          </p:cNvSpPr>
          <p:nvPr>
            <p:ph sz="quarter" idx="1"/>
          </p:nvPr>
        </p:nvSpPr>
        <p:spPr>
          <a:xfrm>
            <a:off x="407963" y="984739"/>
            <a:ext cx="11174437" cy="5683348"/>
          </a:xfrm>
        </p:spPr>
        <p:txBody>
          <a:bodyPr>
            <a:normAutofit/>
          </a:bodyPr>
          <a:lstStyle/>
          <a:p>
            <a:r>
              <a:rPr lang="en-US" sz="2700" dirty="0" smtClean="0">
                <a:latin typeface="Cambria" pitchFamily="18" charset="0"/>
              </a:rPr>
              <a:t>In the Grecian civilization we find the origin of the Scientific Method in the famous Socratic discourses. The Romans who built a vast empire extending from Britain in the west to Syria in the east ruled it for many years only because of their superior and advanced managerial abilities.</a:t>
            </a:r>
          </a:p>
          <a:p>
            <a:r>
              <a:rPr lang="en-US" sz="2700" dirty="0" smtClean="0">
                <a:latin typeface="Cambria" pitchFamily="18" charset="0"/>
              </a:rPr>
              <a:t>Management thought is an evolutionary concept. New theories and principles were suggested along with new developments in the business field. The new thoughts supplemented the existing thoughts and theories. This is how developments are taking place continuously in regard to management </a:t>
            </a:r>
            <a:r>
              <a:rPr lang="en-US" sz="2700" dirty="0" smtClean="0">
                <a:latin typeface="Cambria" pitchFamily="18" charset="0"/>
              </a:rPr>
              <a:t>thoughts/theories</a:t>
            </a:r>
          </a:p>
          <a:p>
            <a:r>
              <a:rPr lang="en-US" sz="2700" dirty="0" smtClean="0">
                <a:latin typeface="Cambria" pitchFamily="18" charset="0"/>
              </a:rPr>
              <a:t>Management thinkers and thinkers from other fields such as economics, psychology, sociology and mathematics have also made their contribution in the evolution of management thought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083" y="274638"/>
            <a:ext cx="11357317" cy="1143000"/>
          </a:xfrm>
        </p:spPr>
        <p:txBody>
          <a:bodyPr>
            <a:normAutofit fontScale="90000"/>
          </a:bodyPr>
          <a:lstStyle/>
          <a:p>
            <a:r>
              <a:rPr lang="en-US" b="1" u="sng" dirty="0" smtClean="0">
                <a:latin typeface="Cambria" pitchFamily="18" charset="0"/>
              </a:rPr>
              <a:t>EVOLUTION OF MANAGEMENT </a:t>
            </a:r>
            <a:r>
              <a:rPr lang="en-US" b="1" u="sng" dirty="0" smtClean="0">
                <a:latin typeface="Cambria" pitchFamily="18" charset="0"/>
              </a:rPr>
              <a:t>THOUGHT</a:t>
            </a:r>
            <a:br>
              <a:rPr lang="en-US" b="1" u="sng" dirty="0" smtClean="0">
                <a:latin typeface="Cambria" pitchFamily="18" charset="0"/>
              </a:rPr>
            </a:br>
            <a:endParaRPr lang="en-US" b="1" u="sng" dirty="0">
              <a:latin typeface="Cambria" pitchFamily="18" charset="0"/>
            </a:endParaRPr>
          </a:p>
        </p:txBody>
      </p:sp>
      <p:sp>
        <p:nvSpPr>
          <p:cNvPr id="3" name="Content Placeholder 2"/>
          <p:cNvSpPr>
            <a:spLocks noGrp="1"/>
          </p:cNvSpPr>
          <p:nvPr>
            <p:ph sz="quarter" idx="1"/>
          </p:nvPr>
        </p:nvSpPr>
        <p:spPr>
          <a:xfrm>
            <a:off x="365760" y="1055077"/>
            <a:ext cx="11216640" cy="4964723"/>
          </a:xfrm>
        </p:spPr>
        <p:txBody>
          <a:bodyPr/>
          <a:lstStyle/>
          <a:p>
            <a:r>
              <a:rPr lang="en-US" sz="3600" dirty="0" smtClean="0">
                <a:latin typeface="Cambria" pitchFamily="18" charset="0"/>
              </a:rPr>
              <a:t>This evolution of management thought can be studied in the following broad </a:t>
            </a:r>
            <a:r>
              <a:rPr lang="en-US" sz="3600" dirty="0" smtClean="0">
                <a:latin typeface="Cambria" pitchFamily="18" charset="0"/>
              </a:rPr>
              <a:t>stages:</a:t>
            </a:r>
          </a:p>
          <a:p>
            <a:pPr marL="514350" indent="-514350">
              <a:buFont typeface="+mj-lt"/>
              <a:buAutoNum type="arabicPeriod"/>
            </a:pPr>
            <a:r>
              <a:rPr lang="en-US" sz="3600" b="1" dirty="0" smtClean="0">
                <a:latin typeface="Cambria" pitchFamily="18" charset="0"/>
              </a:rPr>
              <a:t>Scientific </a:t>
            </a:r>
            <a:r>
              <a:rPr lang="en-US" sz="3600" b="1" dirty="0" smtClean="0">
                <a:latin typeface="Cambria" pitchFamily="18" charset="0"/>
              </a:rPr>
              <a:t>Management- By  Taylor</a:t>
            </a:r>
          </a:p>
          <a:p>
            <a:pPr marL="514350" indent="-514350">
              <a:buFont typeface="+mj-lt"/>
              <a:buAutoNum type="arabicPeriod"/>
            </a:pPr>
            <a:r>
              <a:rPr lang="en-US" sz="3600" b="1" dirty="0" smtClean="0">
                <a:latin typeface="Cambria" pitchFamily="18" charset="0"/>
              </a:rPr>
              <a:t>Administrative Management- By </a:t>
            </a:r>
            <a:r>
              <a:rPr lang="en-US" sz="3600" b="1" dirty="0" err="1" smtClean="0">
                <a:latin typeface="Cambria" pitchFamily="18" charset="0"/>
              </a:rPr>
              <a:t>Fayol</a:t>
            </a:r>
            <a:endParaRPr lang="en-US" sz="3600" b="1" dirty="0" smtClean="0">
              <a:latin typeface="Cambria" pitchFamily="18" charset="0"/>
            </a:endParaRPr>
          </a:p>
          <a:p>
            <a:pPr marL="514350" indent="-514350">
              <a:buFont typeface="+mj-lt"/>
              <a:buAutoNum type="arabicPeriod"/>
            </a:pPr>
            <a:r>
              <a:rPr lang="en-US" sz="3600" b="1" dirty="0" smtClean="0">
                <a:latin typeface="Cambria" pitchFamily="18" charset="0"/>
              </a:rPr>
              <a:t>Contribution to Peter Drucker</a:t>
            </a:r>
            <a:endParaRPr lang="en-US" sz="3600" b="1" dirty="0" smtClean="0">
              <a:latin typeface="Cambria" pitchFamily="18" charset="0"/>
            </a:endParaRPr>
          </a:p>
          <a:p>
            <a:pPr marL="514350" indent="-514350">
              <a:buFont typeface="+mj-lt"/>
              <a:buAutoNum type="arabicPeriod"/>
            </a:pPr>
            <a:r>
              <a:rPr lang="en-US" sz="3600" b="1" dirty="0" smtClean="0">
                <a:latin typeface="Cambria" pitchFamily="18" charset="0"/>
              </a:rPr>
              <a:t>Systems </a:t>
            </a:r>
            <a:r>
              <a:rPr lang="en-US" sz="3600" b="1" dirty="0" smtClean="0">
                <a:latin typeface="Cambria" pitchFamily="18" charset="0"/>
              </a:rPr>
              <a:t>Approach to Management </a:t>
            </a:r>
          </a:p>
          <a:p>
            <a:pPr marL="514350" indent="-514350">
              <a:buFont typeface="+mj-lt"/>
              <a:buAutoNum type="arabicPeriod"/>
            </a:pPr>
            <a:r>
              <a:rPr lang="en-US" sz="3600" b="1" dirty="0" smtClean="0">
                <a:latin typeface="Cambria" pitchFamily="18" charset="0"/>
              </a:rPr>
              <a:t>Contingency </a:t>
            </a:r>
            <a:r>
              <a:rPr lang="en-US" sz="3600" b="1" dirty="0" smtClean="0">
                <a:latin typeface="Cambria" pitchFamily="18" charset="0"/>
              </a:rPr>
              <a:t>Approach to Management</a:t>
            </a:r>
            <a:r>
              <a:rPr lang="en-US" b="1" dirty="0" smtClean="0">
                <a:latin typeface="Cambria" pitchFamily="18" charset="0"/>
              </a:rPr>
              <a:t>.</a:t>
            </a:r>
            <a:endParaRPr lang="en-US" b="1" dirty="0">
              <a:latin typeface="Cambria"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63" y="274638"/>
            <a:ext cx="11174437" cy="1143000"/>
          </a:xfrm>
        </p:spPr>
        <p:txBody>
          <a:bodyPr>
            <a:normAutofit fontScale="90000"/>
          </a:bodyPr>
          <a:lstStyle/>
          <a:p>
            <a:r>
              <a:rPr lang="en-US" b="1" dirty="0" smtClean="0">
                <a:latin typeface="Cambria" pitchFamily="18" charset="0"/>
              </a:rPr>
              <a:t>Scientific Management- By  F.W.TAYLOR</a:t>
            </a:r>
            <a:r>
              <a:rPr lang="en-US" dirty="0" smtClean="0"/>
              <a:t> </a:t>
            </a:r>
            <a:r>
              <a:rPr lang="en-US" b="1" dirty="0" smtClean="0">
                <a:latin typeface="Cambria" pitchFamily="18" charset="0"/>
              </a:rPr>
              <a:t/>
            </a:r>
            <a:br>
              <a:rPr lang="en-US" b="1" dirty="0" smtClean="0">
                <a:latin typeface="Cambria" pitchFamily="18" charset="0"/>
              </a:rPr>
            </a:br>
            <a:endParaRPr lang="en-US" dirty="0"/>
          </a:p>
        </p:txBody>
      </p:sp>
      <p:sp>
        <p:nvSpPr>
          <p:cNvPr id="3" name="Content Placeholder 2"/>
          <p:cNvSpPr>
            <a:spLocks noGrp="1"/>
          </p:cNvSpPr>
          <p:nvPr>
            <p:ph sz="quarter" idx="1"/>
          </p:nvPr>
        </p:nvSpPr>
        <p:spPr>
          <a:xfrm>
            <a:off x="407963" y="1012873"/>
            <a:ext cx="11493305" cy="5542671"/>
          </a:xfrm>
        </p:spPr>
        <p:txBody>
          <a:bodyPr>
            <a:normAutofit lnSpcReduction="10000"/>
          </a:bodyPr>
          <a:lstStyle/>
          <a:p>
            <a:pPr algn="just"/>
            <a:r>
              <a:rPr lang="en-US" b="1" dirty="0" smtClean="0"/>
              <a:t>F.W. Taylor or Fredrick Winslow Taylor</a:t>
            </a:r>
            <a:r>
              <a:rPr lang="en-US" dirty="0" smtClean="0"/>
              <a:t>, </a:t>
            </a:r>
            <a:r>
              <a:rPr lang="en-US" dirty="0" smtClean="0"/>
              <a:t>is </a:t>
            </a:r>
            <a:r>
              <a:rPr lang="en-US" dirty="0" smtClean="0"/>
              <a:t>one of the founders </a:t>
            </a:r>
            <a:r>
              <a:rPr lang="en-US" dirty="0" smtClean="0"/>
              <a:t>of </a:t>
            </a:r>
            <a:r>
              <a:rPr lang="en-US" dirty="0" smtClean="0"/>
              <a:t>classical thought/classical theory of </a:t>
            </a:r>
            <a:r>
              <a:rPr lang="en-US" dirty="0" smtClean="0"/>
              <a:t>management.</a:t>
            </a:r>
          </a:p>
          <a:p>
            <a:pPr algn="just"/>
            <a:r>
              <a:rPr lang="en-US" dirty="0" smtClean="0"/>
              <a:t>He </a:t>
            </a:r>
            <a:r>
              <a:rPr lang="en-US" dirty="0" smtClean="0"/>
              <a:t>suggested scientific approach to management also called scientific management theory. F. W. Taylor (1856-1915) is rightly treated as the </a:t>
            </a:r>
            <a:r>
              <a:rPr lang="en-US" b="1" dirty="0" smtClean="0"/>
              <a:t>father of scientific management</a:t>
            </a:r>
            <a:r>
              <a:rPr lang="en-US" dirty="0" smtClean="0"/>
              <a:t>. He suggested the principles of scientific </a:t>
            </a:r>
            <a:r>
              <a:rPr lang="en-US" dirty="0" smtClean="0"/>
              <a:t>management.</a:t>
            </a:r>
          </a:p>
          <a:p>
            <a:pPr algn="just"/>
            <a:r>
              <a:rPr lang="en-US" dirty="0" smtClean="0"/>
              <a:t>According to Taylor, scientific management in its essence consists of a philosophy which results in a combination of four important underlying principles of management</a:t>
            </a:r>
            <a:r>
              <a:rPr lang="en-US" dirty="0" smtClean="0"/>
              <a:t>.</a:t>
            </a:r>
            <a:r>
              <a:rPr lang="en-US" dirty="0" smtClean="0"/>
              <a:t> </a:t>
            </a:r>
            <a:r>
              <a:rPr lang="en-US" b="1" u="sng" dirty="0" smtClean="0"/>
              <a:t>Let’s discuss in detail the five principles of management by F.W Taylor</a:t>
            </a:r>
            <a:r>
              <a:rPr lang="en-US" b="1" u="sng" dirty="0" smtClean="0"/>
              <a:t>.</a:t>
            </a:r>
          </a:p>
          <a:p>
            <a:pPr algn="just"/>
            <a:r>
              <a:rPr lang="en-US" dirty="0" smtClean="0"/>
              <a:t>1. </a:t>
            </a:r>
            <a:r>
              <a:rPr lang="en-US" b="1" u="sng" dirty="0" smtClean="0"/>
              <a:t>Science, not the Rule of </a:t>
            </a:r>
            <a:r>
              <a:rPr lang="en-US" b="1" u="sng" dirty="0" smtClean="0"/>
              <a:t>Thumb- </a:t>
            </a:r>
            <a:r>
              <a:rPr lang="en-US" dirty="0" smtClean="0"/>
              <a:t>This </a:t>
            </a:r>
            <a:r>
              <a:rPr lang="en-US" dirty="0" smtClean="0"/>
              <a:t>rule focuses on increasing the efficiency of an </a:t>
            </a:r>
            <a:r>
              <a:rPr lang="en-US" dirty="0" smtClean="0"/>
              <a:t>organization </a:t>
            </a:r>
            <a:r>
              <a:rPr lang="en-US" dirty="0" smtClean="0"/>
              <a:t>through scientific analysis of work and not with the ‘Rule of Thumb’ method. Taylor believed that even a small activity like loading paper sheets into boxcars can be planned scientifically. This will save time and also human energy. This decision should be based on scientific analysis and cause and effect relationships rather than ‘Rule of Thumb’ where the decision is taken according to the manager’s personal </a:t>
            </a:r>
            <a:r>
              <a:rPr lang="en-US" dirty="0" err="1" smtClean="0"/>
              <a:t>judgement</a:t>
            </a:r>
            <a:r>
              <a:rPr lang="en-US" dirty="0" smtClean="0"/>
              <a:t>.</a:t>
            </a:r>
          </a:p>
          <a:p>
            <a:endParaRPr lang="en-US" b="1" u="sng"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083" y="274638"/>
            <a:ext cx="11357317" cy="1143000"/>
          </a:xfrm>
        </p:spPr>
        <p:txBody>
          <a:bodyPr>
            <a:normAutofit fontScale="90000"/>
          </a:bodyPr>
          <a:lstStyle/>
          <a:p>
            <a:r>
              <a:rPr lang="en-US" b="1" dirty="0" smtClean="0">
                <a:latin typeface="Cambria" pitchFamily="18" charset="0"/>
              </a:rPr>
              <a:t>Scientific Management- By  F.W.TAYLOR</a:t>
            </a:r>
            <a:r>
              <a:rPr lang="en-US" dirty="0" smtClean="0"/>
              <a:t> </a:t>
            </a:r>
            <a:r>
              <a:rPr lang="en-US" b="1" dirty="0" smtClean="0">
                <a:latin typeface="Cambria" pitchFamily="18" charset="0"/>
              </a:rPr>
              <a:t/>
            </a:r>
            <a:br>
              <a:rPr lang="en-US" b="1" dirty="0" smtClean="0">
                <a:latin typeface="Cambria" pitchFamily="18" charset="0"/>
              </a:rPr>
            </a:br>
            <a:endParaRPr lang="en-US" dirty="0"/>
          </a:p>
        </p:txBody>
      </p:sp>
      <p:sp>
        <p:nvSpPr>
          <p:cNvPr id="3" name="Content Placeholder 2"/>
          <p:cNvSpPr>
            <a:spLocks noGrp="1"/>
          </p:cNvSpPr>
          <p:nvPr>
            <p:ph sz="quarter" idx="1"/>
          </p:nvPr>
        </p:nvSpPr>
        <p:spPr>
          <a:xfrm>
            <a:off x="407963" y="970671"/>
            <a:ext cx="11174437" cy="5500467"/>
          </a:xfrm>
        </p:spPr>
        <p:txBody>
          <a:bodyPr>
            <a:normAutofit/>
          </a:bodyPr>
          <a:lstStyle/>
          <a:p>
            <a:pPr>
              <a:buNone/>
            </a:pPr>
            <a:r>
              <a:rPr lang="en-US" b="1" u="sng" dirty="0" smtClean="0"/>
              <a:t>2. Harmony, Not </a:t>
            </a:r>
            <a:r>
              <a:rPr lang="en-US" b="1" u="sng" dirty="0" smtClean="0"/>
              <a:t>Discord- </a:t>
            </a:r>
            <a:r>
              <a:rPr lang="en-US" dirty="0" smtClean="0"/>
              <a:t>Taylor </a:t>
            </a:r>
            <a:r>
              <a:rPr lang="en-US" dirty="0" smtClean="0"/>
              <a:t>indicated and believed that the relationship between the workers and management should be cordial and completely harmonious. Difference between the two will never be beneficial to either side. Management and workers should acknowledge and understand each other’s importance. Taylor also suggested the mental revolution for both management and workers to achieve total </a:t>
            </a:r>
            <a:r>
              <a:rPr lang="en-US" dirty="0" smtClean="0"/>
              <a:t>harmony.</a:t>
            </a:r>
          </a:p>
          <a:p>
            <a:pPr>
              <a:buNone/>
            </a:pPr>
            <a:r>
              <a:rPr lang="en-US" b="1" u="sng" dirty="0" smtClean="0"/>
              <a:t>3</a:t>
            </a:r>
            <a:r>
              <a:rPr lang="en-US" b="1" u="sng" dirty="0" smtClean="0"/>
              <a:t>. Mental </a:t>
            </a:r>
            <a:r>
              <a:rPr lang="en-US" b="1" u="sng" dirty="0" smtClean="0"/>
              <a:t>Revolution- </a:t>
            </a:r>
            <a:r>
              <a:rPr lang="en-US" dirty="0" smtClean="0"/>
              <a:t>This </a:t>
            </a:r>
            <a:r>
              <a:rPr lang="en-US" dirty="0" smtClean="0"/>
              <a:t>technique involves a shift of attitude of management and workers towards each other. Both should understand the value of each other and work with full participation and cooperation. The aim of both should be to improve and boost the profits of the </a:t>
            </a:r>
            <a:r>
              <a:rPr lang="en-US" dirty="0" smtClean="0"/>
              <a:t>organization. </a:t>
            </a:r>
            <a:r>
              <a:rPr lang="en-US" dirty="0" smtClean="0"/>
              <a:t>Mental Revolution demands a complete change in the outlook of both the workers and management; both should have a sense of </a:t>
            </a:r>
            <a:r>
              <a:rPr lang="en-US" dirty="0" smtClean="0"/>
              <a:t>togetherness.</a:t>
            </a:r>
          </a:p>
          <a:p>
            <a:pPr>
              <a:buNone/>
            </a:pPr>
            <a:r>
              <a:rPr lang="en-US" b="1" u="sng" dirty="0" smtClean="0"/>
              <a:t>4. Cooperation, not </a:t>
            </a:r>
            <a:r>
              <a:rPr lang="en-US" b="1" u="sng" dirty="0" smtClean="0"/>
              <a:t>Individualism</a:t>
            </a:r>
            <a:r>
              <a:rPr lang="en-US" dirty="0" smtClean="0"/>
              <a:t>-It </a:t>
            </a:r>
            <a:r>
              <a:rPr lang="en-US" dirty="0" smtClean="0"/>
              <a:t>is similar to ‘Harmony, not discord’ and believes in mutual collaboration between workers and the management. Managers and workers should have mutual cooperation and confidence and a sense of goodwill.</a:t>
            </a:r>
          </a:p>
          <a:p>
            <a:pPr>
              <a:buNone/>
            </a:pPr>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895" y="274638"/>
            <a:ext cx="11188505" cy="1143000"/>
          </a:xfrm>
        </p:spPr>
        <p:txBody>
          <a:bodyPr>
            <a:normAutofit fontScale="90000"/>
          </a:bodyPr>
          <a:lstStyle/>
          <a:p>
            <a:r>
              <a:rPr lang="en-US" b="1" dirty="0" smtClean="0">
                <a:latin typeface="Cambria" pitchFamily="18" charset="0"/>
              </a:rPr>
              <a:t>Scientific Management- By  F.W.TAYLOR</a:t>
            </a:r>
            <a:r>
              <a:rPr lang="en-US" dirty="0" smtClean="0"/>
              <a:t> </a:t>
            </a:r>
            <a:r>
              <a:rPr lang="en-US" b="1" dirty="0" smtClean="0">
                <a:latin typeface="Cambria" pitchFamily="18" charset="0"/>
              </a:rPr>
              <a:t/>
            </a:r>
            <a:br>
              <a:rPr lang="en-US" b="1" dirty="0" smtClean="0">
                <a:latin typeface="Cambria" pitchFamily="18" charset="0"/>
              </a:rPr>
            </a:br>
            <a:endParaRPr lang="en-US" dirty="0"/>
          </a:p>
        </p:txBody>
      </p:sp>
      <p:sp>
        <p:nvSpPr>
          <p:cNvPr id="3" name="Content Placeholder 2"/>
          <p:cNvSpPr>
            <a:spLocks noGrp="1"/>
          </p:cNvSpPr>
          <p:nvPr>
            <p:ph sz="quarter" idx="1"/>
          </p:nvPr>
        </p:nvSpPr>
        <p:spPr>
          <a:xfrm>
            <a:off x="379828" y="984738"/>
            <a:ext cx="11202572" cy="5035062"/>
          </a:xfrm>
        </p:spPr>
        <p:txBody>
          <a:bodyPr/>
          <a:lstStyle/>
          <a:p>
            <a:pPr>
              <a:buNone/>
            </a:pPr>
            <a:r>
              <a:rPr lang="en-US" dirty="0" smtClean="0"/>
              <a:t>5</a:t>
            </a:r>
            <a:r>
              <a:rPr lang="en-US" b="1" u="sng" dirty="0" smtClean="0"/>
              <a:t>. Development of Every Person to his Greatest </a:t>
            </a:r>
            <a:r>
              <a:rPr lang="en-US" b="1" u="sng" dirty="0" smtClean="0"/>
              <a:t>Efficiency</a:t>
            </a:r>
            <a:r>
              <a:rPr lang="en-US" dirty="0" smtClean="0"/>
              <a:t>-The </a:t>
            </a:r>
            <a:r>
              <a:rPr lang="en-US" dirty="0" smtClean="0"/>
              <a:t>effectiveness of a company also relies on the abilities and skills of its employees. Thus, implementing training, learning best practices and technology, is the scientific approach to brush up the employee skill. To assure that the training is given to the right employee, the right steps should be taken at the time of selection and recruiting candidates based on a scientific selection.</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489" y="274638"/>
            <a:ext cx="11272911" cy="1143000"/>
          </a:xfrm>
        </p:spPr>
        <p:txBody>
          <a:bodyPr>
            <a:normAutofit fontScale="90000"/>
          </a:bodyPr>
          <a:lstStyle/>
          <a:p>
            <a:r>
              <a:rPr lang="en-US" b="1" dirty="0" smtClean="0">
                <a:latin typeface="Cambria" pitchFamily="18" charset="0"/>
              </a:rPr>
              <a:t>Administrative Management- By Henri </a:t>
            </a:r>
            <a:r>
              <a:rPr lang="en-US" b="1" dirty="0" err="1" smtClean="0">
                <a:latin typeface="Cambria" pitchFamily="18" charset="0"/>
              </a:rPr>
              <a:t>Fayol</a:t>
            </a:r>
            <a:r>
              <a:rPr lang="en-US" b="1" dirty="0" smtClean="0">
                <a:latin typeface="Cambria" pitchFamily="18" charset="0"/>
              </a:rPr>
              <a:t/>
            </a:r>
            <a:br>
              <a:rPr lang="en-US" b="1" dirty="0" smtClean="0">
                <a:latin typeface="Cambria" pitchFamily="18" charset="0"/>
              </a:rPr>
            </a:br>
            <a:endParaRPr lang="en-US" dirty="0">
              <a:latin typeface="Cambria" pitchFamily="18" charset="0"/>
            </a:endParaRPr>
          </a:p>
        </p:txBody>
      </p:sp>
      <p:sp>
        <p:nvSpPr>
          <p:cNvPr id="3" name="Content Placeholder 2"/>
          <p:cNvSpPr>
            <a:spLocks noGrp="1"/>
          </p:cNvSpPr>
          <p:nvPr>
            <p:ph sz="quarter" idx="1"/>
          </p:nvPr>
        </p:nvSpPr>
        <p:spPr>
          <a:xfrm>
            <a:off x="422031" y="970671"/>
            <a:ext cx="11160369" cy="5486400"/>
          </a:xfrm>
        </p:spPr>
        <p:txBody>
          <a:bodyPr>
            <a:normAutofit/>
          </a:bodyPr>
          <a:lstStyle/>
          <a:p>
            <a:pPr algn="just"/>
            <a:r>
              <a:rPr lang="en-US" dirty="0" smtClean="0"/>
              <a:t>The Administrative Theory of Management was first generalized by Henri </a:t>
            </a:r>
            <a:r>
              <a:rPr lang="en-US" dirty="0" err="1" smtClean="0"/>
              <a:t>Fayol</a:t>
            </a:r>
            <a:r>
              <a:rPr lang="en-US" dirty="0" smtClean="0"/>
              <a:t> (1841-1925) with his work and publications, </a:t>
            </a:r>
            <a:r>
              <a:rPr lang="en-US" dirty="0" err="1" smtClean="0"/>
              <a:t>Fayol's</a:t>
            </a:r>
            <a:r>
              <a:rPr lang="en-US" dirty="0" smtClean="0"/>
              <a:t> </a:t>
            </a:r>
            <a:r>
              <a:rPr lang="en-US" i="1" dirty="0" smtClean="0"/>
              <a:t>14 Principles of Management </a:t>
            </a:r>
            <a:r>
              <a:rPr lang="en-US" dirty="0" smtClean="0"/>
              <a:t>(1888</a:t>
            </a:r>
            <a:r>
              <a:rPr lang="en-US" dirty="0" smtClean="0"/>
              <a:t>). </a:t>
            </a:r>
            <a:r>
              <a:rPr lang="en-US" dirty="0" err="1" smtClean="0"/>
              <a:t>Fayol</a:t>
            </a:r>
            <a:r>
              <a:rPr lang="en-US" dirty="0" smtClean="0"/>
              <a:t> was a French Mining Engineer who recorded his industry methods. He ultimately became a management theorist with perhaps the greatest effect of all prior management theorists. </a:t>
            </a:r>
          </a:p>
          <a:p>
            <a:pPr algn="just"/>
            <a:r>
              <a:rPr lang="en-US" dirty="0" err="1" smtClean="0"/>
              <a:t>Fayol</a:t>
            </a:r>
            <a:r>
              <a:rPr lang="en-US" dirty="0" smtClean="0"/>
              <a:t> is considered the father of Administrative Management Theory, often called Process Theory or Structural Theory. </a:t>
            </a:r>
            <a:endParaRPr lang="en-US" dirty="0" smtClean="0"/>
          </a:p>
          <a:p>
            <a:pPr algn="just"/>
            <a:r>
              <a:rPr lang="en-US" dirty="0" smtClean="0"/>
              <a:t>According to Administrative theory of Management, the five basic elements of management </a:t>
            </a:r>
            <a:r>
              <a:rPr lang="en-US" dirty="0" smtClean="0"/>
              <a:t>are: </a:t>
            </a:r>
            <a:r>
              <a:rPr lang="en-US" b="1" dirty="0" smtClean="0"/>
              <a:t>Planning, Organizing, Commanding, Coordinating and </a:t>
            </a:r>
            <a:r>
              <a:rPr lang="en-US" b="1" dirty="0" smtClean="0"/>
              <a:t>Controlling</a:t>
            </a:r>
          </a:p>
          <a:p>
            <a:pPr algn="just"/>
            <a:r>
              <a:rPr lang="en-US" b="1" u="sng" dirty="0" err="1" smtClean="0"/>
              <a:t>Fayol's</a:t>
            </a:r>
            <a:r>
              <a:rPr lang="en-US" b="1" u="sng" dirty="0" smtClean="0"/>
              <a:t> 14 principles of management </a:t>
            </a:r>
            <a:r>
              <a:rPr lang="en-US" dirty="0" smtClean="0"/>
              <a:t>provided specific guidance on the necessary organizational elements necessary for effective management and demonstrate the Administrative Management Approach.</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692" y="274638"/>
            <a:ext cx="11230708" cy="1143000"/>
          </a:xfrm>
        </p:spPr>
        <p:txBody>
          <a:bodyPr>
            <a:normAutofit fontScale="90000"/>
          </a:bodyPr>
          <a:lstStyle/>
          <a:p>
            <a:r>
              <a:rPr lang="en-US" b="1" dirty="0" smtClean="0">
                <a:latin typeface="Cambria" pitchFamily="18" charset="0"/>
              </a:rPr>
              <a:t>Administrative Management- By Henri </a:t>
            </a:r>
            <a:r>
              <a:rPr lang="en-US" b="1" dirty="0" err="1" smtClean="0">
                <a:latin typeface="Cambria" pitchFamily="18" charset="0"/>
              </a:rPr>
              <a:t>Fayol</a:t>
            </a:r>
            <a:r>
              <a:rPr lang="en-US" b="1" dirty="0" smtClean="0">
                <a:latin typeface="Cambria" pitchFamily="18" charset="0"/>
              </a:rPr>
              <a:t/>
            </a:r>
            <a:br>
              <a:rPr lang="en-US" b="1" dirty="0" smtClean="0">
                <a:latin typeface="Cambria" pitchFamily="18" charset="0"/>
              </a:rPr>
            </a:br>
            <a:endParaRPr lang="en-US" dirty="0"/>
          </a:p>
        </p:txBody>
      </p:sp>
      <p:sp>
        <p:nvSpPr>
          <p:cNvPr id="3" name="Content Placeholder 2"/>
          <p:cNvSpPr>
            <a:spLocks noGrp="1"/>
          </p:cNvSpPr>
          <p:nvPr>
            <p:ph sz="quarter" idx="1"/>
          </p:nvPr>
        </p:nvSpPr>
        <p:spPr>
          <a:xfrm>
            <a:off x="464234" y="900332"/>
            <a:ext cx="11118166" cy="5767754"/>
          </a:xfrm>
        </p:spPr>
        <p:txBody>
          <a:bodyPr>
            <a:normAutofit/>
          </a:bodyPr>
          <a:lstStyle/>
          <a:p>
            <a:r>
              <a:rPr lang="en-US" b="1" dirty="0" smtClean="0"/>
              <a:t>Division of Labor</a:t>
            </a:r>
            <a:r>
              <a:rPr lang="en-US" dirty="0" smtClean="0"/>
              <a:t> - The division of labor within an organization allows for specialization. Individuals can become more proficient in the accomplishment of a limited set of activities - thus improving their output.</a:t>
            </a:r>
          </a:p>
          <a:p>
            <a:r>
              <a:rPr lang="en-US" b="1" dirty="0" smtClean="0"/>
              <a:t>Authority</a:t>
            </a:r>
            <a:r>
              <a:rPr lang="en-US" dirty="0" smtClean="0"/>
              <a:t> - Managers must have the authority to issue commands, but with that authority comes the responsibility to ensure that the work gets done.</a:t>
            </a:r>
          </a:p>
          <a:p>
            <a:r>
              <a:rPr lang="en-US" b="1" dirty="0" smtClean="0"/>
              <a:t>Discipline</a:t>
            </a:r>
            <a:r>
              <a:rPr lang="en-US" dirty="0" smtClean="0"/>
              <a:t> - There must be a clear line of authority. Subordinates must fully obey instructions from superiors. Managers must have the ability to instill discipline through punishment.</a:t>
            </a:r>
          </a:p>
          <a:p>
            <a:r>
              <a:rPr lang="en-US" b="1" dirty="0" smtClean="0"/>
              <a:t>Unity of Command</a:t>
            </a:r>
            <a:r>
              <a:rPr lang="en-US" dirty="0" smtClean="0"/>
              <a:t> - There should be only one boss from whom a worker receives instructions?</a:t>
            </a:r>
          </a:p>
          <a:p>
            <a:r>
              <a:rPr lang="en-US" b="1" dirty="0" smtClean="0"/>
              <a:t>Unity of Direction</a:t>
            </a:r>
            <a:r>
              <a:rPr lang="en-US" dirty="0" smtClean="0"/>
              <a:t> - Each workgroup or department is working under a singular plan that coordinates efforts. Work efforts should be guided by one supervisor.</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446</TotalTime>
  <Words>1437</Words>
  <Application>Microsoft Office PowerPoint</Application>
  <PresentationFormat>Custom</PresentationFormat>
  <Paragraphs>94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Equity</vt:lpstr>
      <vt:lpstr>NATURE AND DEVELOPEMNT OF MANAGEMENT THOUGHT </vt:lpstr>
      <vt:lpstr>HISTORICAL PERSPECTIVE </vt:lpstr>
      <vt:lpstr>HISTORICAL PERSPECTIVE </vt:lpstr>
      <vt:lpstr>EVOLUTION OF MANAGEMENT THOUGHT </vt:lpstr>
      <vt:lpstr>Scientific Management- By  F.W.TAYLOR  </vt:lpstr>
      <vt:lpstr>Scientific Management- By  F.W.TAYLOR  </vt:lpstr>
      <vt:lpstr>Scientific Management- By  F.W.TAYLOR  </vt:lpstr>
      <vt:lpstr>Administrative Management- By Henri Fayol </vt:lpstr>
      <vt:lpstr>Administrative Management- By Henri Fayol </vt:lpstr>
      <vt:lpstr>Administrative Management- By Henri Fayol </vt:lpstr>
      <vt:lpstr>Administrative Management- By Henri Fayol </vt:lpstr>
      <vt:lpstr>Contribution to Peter Drucker </vt:lpstr>
      <vt:lpstr>Contribution to Peter Drucker </vt:lpstr>
      <vt:lpstr>Contribution to Peter Drucker </vt:lpstr>
      <vt:lpstr>System Approach to Management </vt:lpstr>
      <vt:lpstr>System Approach to Management </vt:lpstr>
      <vt:lpstr>Contingency Approach to Management </vt:lpstr>
      <vt:lpstr>Contingency Approach to Management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NATURE AND DEVELOPEMNT OF MANAGEMENT THOUGHT </dc:title>
  <dc:creator>Prof-Viral Ahire</dc:creator>
  <cp:lastModifiedBy>Admin</cp:lastModifiedBy>
  <cp:revision>36</cp:revision>
  <dcterms:created xsi:type="dcterms:W3CDTF">2022-06-24T06:19:29Z</dcterms:created>
  <dcterms:modified xsi:type="dcterms:W3CDTF">2022-06-25T09:47:32Z</dcterms:modified>
</cp:coreProperties>
</file>