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31" r:id="rId2"/>
    <p:sldId id="328" r:id="rId3"/>
    <p:sldId id="282" r:id="rId4"/>
    <p:sldId id="326" r:id="rId5"/>
    <p:sldId id="329" r:id="rId6"/>
    <p:sldId id="305" r:id="rId7"/>
    <p:sldId id="335" r:id="rId8"/>
    <p:sldId id="313" r:id="rId9"/>
    <p:sldId id="309" r:id="rId10"/>
    <p:sldId id="311" r:id="rId11"/>
    <p:sldId id="334" r:id="rId12"/>
    <p:sldId id="330" r:id="rId13"/>
    <p:sldId id="325" r:id="rId14"/>
    <p:sldId id="332" r:id="rId15"/>
    <p:sldId id="336" r:id="rId16"/>
    <p:sldId id="31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1A1"/>
    <a:srgbClr val="FFFFFF"/>
    <a:srgbClr val="1F4E79"/>
    <a:srgbClr val="D9D9D9"/>
    <a:srgbClr val="FFD966"/>
    <a:srgbClr val="FF9999"/>
    <a:srgbClr val="FF9900"/>
    <a:srgbClr val="D3EB85"/>
    <a:srgbClr val="1C92AA"/>
    <a:srgbClr val="9AE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2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뫼비우스 Regular" panose="02000700060000000000" pitchFamily="2" charset="-127"/>
                <a:ea typeface="뫼비우스 Regular" panose="0200070006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뫼비우스 Regular" panose="02000700060000000000" pitchFamily="2" charset="-127"/>
                <a:ea typeface="뫼비우스 Regular" panose="02000700060000000000" pitchFamily="2" charset="-127"/>
              </a:defRPr>
            </a:lvl1pPr>
          </a:lstStyle>
          <a:p>
            <a:fld id="{CF24AA40-52BB-4DDE-93AC-FD16B27325A0}" type="datetimeFigureOut">
              <a:rPr lang="ko-KR" altLang="en-US" smtClean="0"/>
              <a:pPr/>
              <a:t>2015-09-14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뫼비우스 Regular" panose="02000700060000000000" pitchFamily="2" charset="-127"/>
                <a:ea typeface="뫼비우스 Regular" panose="0200070006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뫼비우스 Regular" panose="02000700060000000000" pitchFamily="2" charset="-127"/>
                <a:ea typeface="뫼비우스 Regular" panose="02000700060000000000" pitchFamily="2" charset="-127"/>
              </a:defRPr>
            </a:lvl1pPr>
          </a:lstStyle>
          <a:p>
            <a:fld id="{4ECFCE79-3EB7-4A5E-91EA-8F91983174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61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뫼비우스 Regular" panose="02000700060000000000" pitchFamily="2" charset="-127"/>
        <a:ea typeface="뫼비우스 Regular" panose="02000700060000000000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뫼비우스 Regular" panose="02000700060000000000" pitchFamily="2" charset="-127"/>
        <a:ea typeface="뫼비우스 Regular" panose="02000700060000000000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뫼비우스 Regular" panose="02000700060000000000" pitchFamily="2" charset="-127"/>
        <a:ea typeface="뫼비우스 Regular" panose="02000700060000000000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뫼비우스 Regular" panose="02000700060000000000" pitchFamily="2" charset="-127"/>
        <a:ea typeface="뫼비우스 Regular" panose="02000700060000000000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뫼비우스 Regular" panose="02000700060000000000" pitchFamily="2" charset="-127"/>
        <a:ea typeface="뫼비우스 Regular" panose="02000700060000000000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FCE79-3EB7-4A5E-91EA-8F91983174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372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FCE79-3EB7-4A5E-91EA-8F91983174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49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509D-D07D-4FA2-A2E4-B83570E3499C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D101-EE6E-4D78-9698-0F586FDD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04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509D-D07D-4FA2-A2E4-B83570E3499C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D101-EE6E-4D78-9698-0F586FDD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5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509D-D07D-4FA2-A2E4-B83570E3499C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D101-EE6E-4D78-9698-0F586FDD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2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509D-D07D-4FA2-A2E4-B83570E3499C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D101-EE6E-4D78-9698-0F586FDD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05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509D-D07D-4FA2-A2E4-B83570E3499C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D101-EE6E-4D78-9698-0F586FDD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1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509D-D07D-4FA2-A2E4-B83570E3499C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D101-EE6E-4D78-9698-0F586FDD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7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509D-D07D-4FA2-A2E4-B83570E3499C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D101-EE6E-4D78-9698-0F586FDD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31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509D-D07D-4FA2-A2E4-B83570E3499C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D101-EE6E-4D78-9698-0F586FDD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0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509D-D07D-4FA2-A2E4-B83570E3499C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D101-EE6E-4D78-9698-0F586FDD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53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509D-D07D-4FA2-A2E4-B83570E3499C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D101-EE6E-4D78-9698-0F586FDD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509D-D07D-4FA2-A2E4-B83570E3499C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D101-EE6E-4D78-9698-0F586FDD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21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defRPr>
            </a:lvl1pPr>
          </a:lstStyle>
          <a:p>
            <a:fld id="{34F1509D-D07D-4FA2-A2E4-B83570E3499C}" type="datetimeFigureOut">
              <a:rPr lang="ko-KR" altLang="en-US" smtClean="0"/>
              <a:pPr/>
              <a:t>2015-09-14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defRPr>
            </a:lvl1pPr>
          </a:lstStyle>
          <a:p>
            <a:fld id="{68E2D101-EE6E-4D78-9698-0F586FDD12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24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뫼비우스 Regular" panose="02000700060000000000" pitchFamily="2" charset="-127"/>
          <a:ea typeface="뫼비우스 Regular" panose="0200070006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뫼비우스 Regular" panose="02000700060000000000" pitchFamily="2" charset="-127"/>
          <a:ea typeface="뫼비우스 Regular" panose="0200070006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뫼비우스 Regular" panose="02000700060000000000" pitchFamily="2" charset="-127"/>
          <a:ea typeface="뫼비우스 Regular" panose="0200070006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뫼비우스 Regular" panose="02000700060000000000" pitchFamily="2" charset="-127"/>
          <a:ea typeface="뫼비우스 Regular" panose="0200070006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뫼비우스 Regular" panose="02000700060000000000" pitchFamily="2" charset="-127"/>
          <a:ea typeface="뫼비우스 Regular" panose="0200070006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뫼비우스 Regular" panose="02000700060000000000" pitchFamily="2" charset="-127"/>
          <a:ea typeface="뫼비우스 Regular" panose="0200070006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olinlove.tistory.com/" TargetMode="External"/><Relationship Id="rId2" Type="http://schemas.openxmlformats.org/officeDocument/2006/relationships/hyperlink" Target="http://www.upkorea.net/news/articleView.html?idxno=4874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ubergizmo.com/" TargetMode="External"/><Relationship Id="rId5" Type="http://schemas.openxmlformats.org/officeDocument/2006/relationships/hyperlink" Target="http://frontiernerds.com/files/neurosky-vs-medical-eeg.pdf" TargetMode="External"/><Relationship Id="rId4" Type="http://schemas.openxmlformats.org/officeDocument/2006/relationships/hyperlink" Target="http://news.koroad.or.kr/articleview.php?idx=1260&amp;page=2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9082" y="2643516"/>
            <a:ext cx="73538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기계 학습 기반의 생체 신호 분석을 통한 </a:t>
            </a:r>
            <a:endParaRPr lang="en-US" altLang="ko-KR" sz="2800" dirty="0" smtClean="0">
              <a:solidFill>
                <a:schemeClr val="bg1">
                  <a:lumMod val="65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  <a:p>
            <a:pPr algn="ctr"/>
            <a:r>
              <a:rPr lang="ko-KR" altLang="en-US" sz="4600" dirty="0" smtClean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운전자 졸음 감지 시스템</a:t>
            </a:r>
            <a:endParaRPr lang="en-US" altLang="ko-KR" sz="4600" dirty="0" smtClean="0">
              <a:solidFill>
                <a:schemeClr val="bg1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761153" y="4119786"/>
            <a:ext cx="6669693" cy="0"/>
          </a:xfrm>
          <a:prstGeom prst="line">
            <a:avLst/>
          </a:prstGeom>
          <a:ln w="76200" cmpd="dbl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55148" y="4433963"/>
            <a:ext cx="5747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글로벌경제학과 양영헌 </a:t>
            </a:r>
            <a:r>
              <a:rPr lang="en-US" altLang="ko-KR" sz="1400" spc="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· </a:t>
            </a:r>
            <a:r>
              <a:rPr lang="ko-KR" altLang="en-US" sz="1400" spc="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글로벌경제학과 송영훈 </a:t>
            </a:r>
            <a:endParaRPr lang="ko-KR" altLang="en-US" sz="1400" spc="600" dirty="0">
              <a:solidFill>
                <a:schemeClr val="accent5">
                  <a:lumMod val="20000"/>
                  <a:lumOff val="8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61152" y="2380325"/>
            <a:ext cx="6670800" cy="0"/>
          </a:xfrm>
          <a:prstGeom prst="line">
            <a:avLst/>
          </a:prstGeom>
          <a:ln w="9525" cmpd="dbl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49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614863" y="409907"/>
            <a:ext cx="657630" cy="65763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4307" y="315311"/>
            <a:ext cx="877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본</a:t>
            </a:r>
            <a:r>
              <a:rPr lang="ko-KR" altLang="en-US" sz="3000" dirty="0" smtClean="0">
                <a:solidFill>
                  <a:schemeClr val="bg1">
                    <a:lumMod val="65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론</a:t>
            </a:r>
            <a:endParaRPr lang="ko-KR" altLang="en-US" sz="3000" dirty="0">
              <a:solidFill>
                <a:schemeClr val="bg1">
                  <a:lumMod val="65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0068" y="772509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알고리즘 설명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96000" y="1323765"/>
            <a:ext cx="10800000" cy="0"/>
          </a:xfrm>
          <a:prstGeom prst="line">
            <a:avLst/>
          </a:prstGeom>
          <a:ln w="9525" cmpd="dbl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15007" y="310051"/>
            <a:ext cx="867104" cy="8671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뫼비우스 Regular" pitchFamily="2" charset="-127"/>
                <a:ea typeface="뫼비우스 Regular" pitchFamily="2" charset="-127"/>
              </a:rPr>
              <a:t>02</a:t>
            </a:r>
            <a:endParaRPr lang="ko-KR" altLang="en-US" sz="28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7529" y="1659583"/>
            <a:ext cx="7031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SVM(Support Vector Machine) with RBF kernel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008879" y="2680139"/>
            <a:ext cx="6375361" cy="3229827"/>
          </a:xfrm>
          <a:prstGeom prst="roundRect">
            <a:avLst>
              <a:gd name="adj" fmla="val 56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SVM</a:t>
            </a:r>
            <a:r>
              <a:rPr lang="ko-KR" altLang="ko-KR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은 </a:t>
            </a:r>
            <a:r>
              <a:rPr lang="ko-KR" altLang="ko-KR" sz="1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다차원 데이터의 분류에 자주 사용되는 </a:t>
            </a:r>
            <a:r>
              <a:rPr lang="ko-KR" altLang="ko-KR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지도</a:t>
            </a:r>
            <a:r>
              <a:rPr lang="en-US" altLang="ko-KR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ko-KR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학습 알고리즘</a:t>
            </a:r>
            <a:endParaRPr lang="en-US" altLang="ko-KR" sz="1600" dirty="0" smtClean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500" dirty="0" smtClean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ko-KR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기초적인 </a:t>
            </a:r>
            <a:r>
              <a:rPr lang="ko-KR" altLang="ko-KR" sz="1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형태는</a:t>
            </a:r>
            <a:r>
              <a:rPr lang="en-US" altLang="ko-KR" sz="1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Linear SVM</a:t>
            </a:r>
            <a:r>
              <a:rPr lang="ko-KR" altLang="ko-KR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으로</a:t>
            </a:r>
            <a:r>
              <a:rPr lang="en-US" altLang="ko-KR" sz="1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</a:t>
            </a:r>
            <a:r>
              <a:rPr lang="en-US" altLang="ko-KR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ko-KR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다차원 </a:t>
            </a:r>
            <a:r>
              <a:rPr lang="ko-KR" altLang="ko-KR" sz="1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공간상에 직선</a:t>
            </a:r>
            <a:r>
              <a:rPr lang="en-US" altLang="ko-KR" sz="1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(decision </a:t>
            </a:r>
            <a:r>
              <a:rPr lang="en-US" altLang="ko-KR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boundary, separating </a:t>
            </a:r>
            <a:r>
              <a:rPr lang="en-US" altLang="ko-KR" sz="1600" dirty="0" err="1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hyperplane</a:t>
            </a:r>
            <a:r>
              <a:rPr lang="en-US" altLang="ko-KR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</a:t>
            </a:r>
            <a:r>
              <a:rPr lang="ko-KR" altLang="ko-KR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을 그어</a:t>
            </a:r>
            <a:r>
              <a:rPr lang="en-US" altLang="ko-KR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</a:t>
            </a:r>
            <a:r>
              <a:rPr lang="ko-KR" altLang="ko-KR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분류 </a:t>
            </a:r>
            <a:r>
              <a:rPr lang="ko-KR" altLang="ko-KR" sz="1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대상이 되는 </a:t>
            </a:r>
            <a:r>
              <a:rPr lang="en-US" altLang="ko-KR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Data Set</a:t>
            </a:r>
            <a:r>
              <a:rPr lang="ko-KR" altLang="ko-KR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이 </a:t>
            </a:r>
            <a:r>
              <a:rPr lang="ko-KR" altLang="ko-KR" sz="1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어느 </a:t>
            </a:r>
            <a:r>
              <a:rPr lang="ko-KR" altLang="ko-KR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집단에 </a:t>
            </a:r>
            <a:r>
              <a:rPr lang="ko-KR" altLang="ko-KR" sz="1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속하는지를 </a:t>
            </a:r>
            <a:r>
              <a:rPr lang="ko-KR" altLang="ko-KR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구분</a:t>
            </a:r>
            <a:endParaRPr lang="en-US" altLang="ko-KR" sz="1600" dirty="0" smtClean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5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주로 복잡한 </a:t>
            </a:r>
            <a:r>
              <a:rPr lang="en-US" altLang="ko-KR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non-linear decision boundary</a:t>
            </a:r>
            <a:r>
              <a:rPr lang="ko-KR" altLang="en-US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를 기준으로 데이터를 분류하기 위해 </a:t>
            </a:r>
            <a:r>
              <a:rPr lang="en-US" altLang="ko-KR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kernel trick</a:t>
            </a:r>
            <a:r>
              <a:rPr lang="ko-KR" altLang="en-US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과 함께 사용되며</a:t>
            </a:r>
            <a:r>
              <a:rPr lang="en-US" altLang="ko-KR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분류에 있어 안전 마진을 취하려는 경향을 보이는 </a:t>
            </a:r>
            <a:r>
              <a:rPr lang="en-US" altLang="ko-KR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Large Margin Classifier</a:t>
            </a:r>
            <a:endParaRPr lang="ko-KR" altLang="ko-KR" sz="16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83931" y="807823"/>
            <a:ext cx="209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600" dirty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1. SVM </a:t>
            </a:r>
            <a:r>
              <a:rPr lang="ko-KR" altLang="en-US" spc="600" dirty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소개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58" y="2781739"/>
            <a:ext cx="3414962" cy="336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614863" y="409907"/>
            <a:ext cx="657630" cy="65763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4307" y="315311"/>
            <a:ext cx="877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본</a:t>
            </a:r>
            <a:r>
              <a:rPr lang="ko-KR" altLang="en-US" sz="3000" dirty="0" smtClean="0">
                <a:solidFill>
                  <a:schemeClr val="bg1">
                    <a:lumMod val="65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론</a:t>
            </a:r>
            <a:endParaRPr lang="ko-KR" altLang="en-US" sz="3000" dirty="0">
              <a:solidFill>
                <a:schemeClr val="bg1">
                  <a:lumMod val="65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0068" y="772509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알고리즘 설명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96000" y="1323765"/>
            <a:ext cx="10800000" cy="0"/>
          </a:xfrm>
          <a:prstGeom prst="line">
            <a:avLst/>
          </a:prstGeom>
          <a:ln w="9525" cmpd="dbl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15007" y="310051"/>
            <a:ext cx="867104" cy="8671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뫼비우스 Regular" pitchFamily="2" charset="-127"/>
                <a:ea typeface="뫼비우스 Regular" pitchFamily="2" charset="-127"/>
              </a:rPr>
              <a:t>02</a:t>
            </a:r>
            <a:endParaRPr lang="ko-KR" altLang="en-US" sz="2800" dirty="0">
              <a:latin typeface="뫼비우스 Regular" pitchFamily="2" charset="-127"/>
              <a:ea typeface="뫼비우스 Regular" pitchFamily="2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397672" y="3100638"/>
            <a:ext cx="4020493" cy="1841940"/>
            <a:chOff x="3435829" y="2654276"/>
            <a:chExt cx="4807853" cy="220266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3435829" y="2654276"/>
              <a:ext cx="4807853" cy="22026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직사각형 1"/>
                <p:cNvSpPr/>
                <p:nvPr/>
              </p:nvSpPr>
              <p:spPr>
                <a:xfrm>
                  <a:off x="3435830" y="3104670"/>
                  <a:ext cx="4681160" cy="10977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lim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lim>
                        </m:limLow>
                        <m:f>
                          <m:f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ko-KR" altLang="ko-KR" sz="1400" dirty="0"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  <a:p>
                  <a:pPr algn="ctr"/>
                  <a:r>
                    <a:rPr lang="en-US" altLang="ko-KR" sz="1400" dirty="0"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subject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a14:m>
                  <a:endParaRPr lang="en-US" altLang="ko-KR" sz="1400" dirty="0"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</mc:Choice>
          <mc:Fallback xmlns="">
            <p:sp>
              <p:nvSpPr>
                <p:cNvPr id="2" name="직사각형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5830" y="3104670"/>
                  <a:ext cx="4681160" cy="109771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596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/>
          <p:cNvSpPr txBox="1"/>
          <p:nvPr/>
        </p:nvSpPr>
        <p:spPr>
          <a:xfrm>
            <a:off x="706766" y="1608067"/>
            <a:ext cx="4762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a. 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사용 라이브러리 및 구체적인 모델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00861" y="2001492"/>
            <a:ext cx="4931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200" dirty="0" err="1">
                <a:latin typeface="뫼비우스 Regular" pitchFamily="2" charset="-127"/>
                <a:ea typeface="뫼비우스 Regular" pitchFamily="2" charset="-127"/>
              </a:rPr>
              <a:t>파이썬</a:t>
            </a:r>
            <a:r>
              <a:rPr lang="ko-KR" altLang="ko-KR" sz="1200" dirty="0">
                <a:latin typeface="뫼비우스 Regular" pitchFamily="2" charset="-127"/>
                <a:ea typeface="뫼비우스 Regular" pitchFamily="2" charset="-127"/>
              </a:rPr>
              <a:t> 라이브러리인</a:t>
            </a:r>
            <a:r>
              <a:rPr lang="en-US" altLang="ko-KR" sz="1200" dirty="0">
                <a:latin typeface="뫼비우스 Regular" pitchFamily="2" charset="-127"/>
                <a:ea typeface="뫼비우스 Regular" pitchFamily="2" charset="-127"/>
              </a:rPr>
              <a:t> </a:t>
            </a:r>
            <a:r>
              <a:rPr lang="en-US" altLang="ko-KR" sz="1200" dirty="0" err="1">
                <a:latin typeface="뫼비우스 Regular" pitchFamily="2" charset="-127"/>
                <a:ea typeface="뫼비우스 Regular" pitchFamily="2" charset="-127"/>
              </a:rPr>
              <a:t>sklearn</a:t>
            </a:r>
            <a:r>
              <a:rPr lang="ko-KR" altLang="ko-KR" sz="1200" dirty="0">
                <a:latin typeface="뫼비우스 Regular" pitchFamily="2" charset="-127"/>
                <a:ea typeface="뫼비우스 Regular" pitchFamily="2" charset="-127"/>
              </a:rPr>
              <a:t>의</a:t>
            </a:r>
            <a:r>
              <a:rPr lang="en-US" altLang="ko-KR" sz="1200" dirty="0">
                <a:latin typeface="뫼비우스 Regular" pitchFamily="2" charset="-127"/>
                <a:ea typeface="뫼비우스 Regular" pitchFamily="2" charset="-127"/>
              </a:rPr>
              <a:t> SVM </a:t>
            </a:r>
            <a:r>
              <a:rPr lang="ko-KR" altLang="ko-KR" sz="1200" dirty="0">
                <a:latin typeface="뫼비우스 Regular" pitchFamily="2" charset="-127"/>
                <a:ea typeface="뫼비우스 Regular" pitchFamily="2" charset="-127"/>
              </a:rPr>
              <a:t>모듈을 사용하였다</a:t>
            </a:r>
            <a:r>
              <a:rPr lang="en-US" altLang="ko-KR" sz="1200" dirty="0">
                <a:latin typeface="뫼비우스 Regular" pitchFamily="2" charset="-127"/>
                <a:ea typeface="뫼비우스 Regular" pitchFamily="2" charset="-127"/>
              </a:rPr>
              <a:t>. </a:t>
            </a:r>
            <a:endParaRPr lang="en-US" altLang="ko-KR" sz="1200" dirty="0" smtClean="0">
              <a:latin typeface="뫼비우스 Regular" pitchFamily="2" charset="-127"/>
              <a:ea typeface="뫼비우스 Regular" pitchFamily="2" charset="-127"/>
            </a:endParaRPr>
          </a:p>
          <a:p>
            <a:r>
              <a:rPr lang="ko-KR" altLang="ko-KR" sz="1200" dirty="0" smtClean="0">
                <a:latin typeface="뫼비우스 Regular" pitchFamily="2" charset="-127"/>
                <a:ea typeface="뫼비우스 Regular" pitchFamily="2" charset="-127"/>
              </a:rPr>
              <a:t>해당 </a:t>
            </a:r>
            <a:r>
              <a:rPr lang="ko-KR" altLang="ko-KR" sz="1200" dirty="0">
                <a:latin typeface="뫼비우스 Regular" pitchFamily="2" charset="-127"/>
                <a:ea typeface="뫼비우스 Regular" pitchFamily="2" charset="-127"/>
              </a:rPr>
              <a:t>모듈은</a:t>
            </a:r>
            <a:r>
              <a:rPr lang="en-US" altLang="ko-KR" sz="1200" dirty="0" err="1">
                <a:latin typeface="뫼비우스 Regular" pitchFamily="2" charset="-127"/>
                <a:ea typeface="뫼비우스 Regular" pitchFamily="2" charset="-127"/>
              </a:rPr>
              <a:t>libsvm</a:t>
            </a:r>
            <a:r>
              <a:rPr lang="ko-KR" altLang="ko-KR" sz="1200" dirty="0">
                <a:latin typeface="뫼비우스 Regular" pitchFamily="2" charset="-127"/>
                <a:ea typeface="뫼비우스 Regular" pitchFamily="2" charset="-127"/>
              </a:rPr>
              <a:t>이라는 오픈 소스 라이브러리에 기반하고 있으며</a:t>
            </a:r>
            <a:r>
              <a:rPr lang="en-US" altLang="ko-KR" sz="1200" dirty="0">
                <a:latin typeface="뫼비우스 Regular" pitchFamily="2" charset="-127"/>
                <a:ea typeface="뫼비우스 Regular" pitchFamily="2" charset="-127"/>
              </a:rPr>
              <a:t>, </a:t>
            </a:r>
            <a:endParaRPr lang="en-US" altLang="ko-KR" sz="1200" dirty="0" smtClean="0">
              <a:latin typeface="뫼비우스 Regular" pitchFamily="2" charset="-127"/>
              <a:ea typeface="뫼비우스 Regular" pitchFamily="2" charset="-127"/>
            </a:endParaRPr>
          </a:p>
          <a:p>
            <a:r>
              <a:rPr lang="ko-KR" altLang="ko-KR" sz="1200" dirty="0" smtClean="0">
                <a:latin typeface="뫼비우스 Regular" pitchFamily="2" charset="-127"/>
                <a:ea typeface="뫼비우스 Regular" pitchFamily="2" charset="-127"/>
              </a:rPr>
              <a:t>해당 </a:t>
            </a:r>
            <a:r>
              <a:rPr lang="ko-KR" altLang="ko-KR" sz="1200" dirty="0">
                <a:latin typeface="뫼비우스 Regular" pitchFamily="2" charset="-127"/>
                <a:ea typeface="뫼비우스 Regular" pitchFamily="2" charset="-127"/>
              </a:rPr>
              <a:t>라이브러리가 사용하는</a:t>
            </a:r>
            <a:r>
              <a:rPr lang="en-US" altLang="ko-KR" sz="1200" dirty="0">
                <a:latin typeface="뫼비우스 Regular" pitchFamily="2" charset="-127"/>
                <a:ea typeface="뫼비우스 Regular" pitchFamily="2" charset="-127"/>
              </a:rPr>
              <a:t> SVM</a:t>
            </a:r>
            <a:r>
              <a:rPr lang="ko-KR" altLang="ko-KR" sz="1200" dirty="0">
                <a:latin typeface="뫼비우스 Regular" pitchFamily="2" charset="-127"/>
                <a:ea typeface="뫼비우스 Regular" pitchFamily="2" charset="-127"/>
              </a:rPr>
              <a:t>은 다음과 같은 목적함수를 최적화한다</a:t>
            </a:r>
            <a:r>
              <a:rPr lang="en-US" altLang="ko-KR" sz="1200" dirty="0">
                <a:latin typeface="뫼비우스 Regular" pitchFamily="2" charset="-127"/>
                <a:ea typeface="뫼비우스 Regular" pitchFamily="2" charset="-127"/>
              </a:rPr>
              <a:t>.[1]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874143" y="5403778"/>
                <a:ext cx="5158171" cy="665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ko-KR" sz="1400" dirty="0" smtClean="0">
                    <a:solidFill>
                      <a:schemeClr val="tx1"/>
                    </a:solidFill>
                    <a:latin typeface="뫼비우스 Regular" pitchFamily="2" charset="-127"/>
                    <a:ea typeface="뫼비우스 Regular" pitchFamily="2" charset="-127"/>
                  </a:rPr>
                  <a:t>여기서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ko-KR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ko-KR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ko-KR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ko-KR" sz="1400" dirty="0">
                    <a:solidFill>
                      <a:schemeClr val="tx1"/>
                    </a:solidFill>
                    <a:latin typeface="뫼비우스 Regular" pitchFamily="2" charset="-127"/>
                    <a:ea typeface="뫼비우스 Regular" pitchFamily="2" charset="-127"/>
                  </a:rPr>
                  <a:t>를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뫼비우스 Regular" pitchFamily="2" charset="-127"/>
                    <a:ea typeface="뫼비우스 Regular" pitchFamily="2" charset="-127"/>
                  </a:rPr>
                  <a:t> Kernel function</a:t>
                </a:r>
                <a:r>
                  <a:rPr lang="ko-KR" altLang="ko-KR" sz="1400" dirty="0">
                    <a:solidFill>
                      <a:schemeClr val="tx1"/>
                    </a:solidFill>
                    <a:latin typeface="뫼비우스 Regular" pitchFamily="2" charset="-127"/>
                    <a:ea typeface="뫼비우스 Regular" pitchFamily="2" charset="-127"/>
                  </a:rPr>
                  <a:t>이라 부르며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뫼비우스 Regular" pitchFamily="2" charset="-127"/>
                    <a:ea typeface="뫼비우스 Regular" pitchFamily="2" charset="-127"/>
                  </a:rPr>
                  <a:t>, </a:t>
                </a:r>
              </a:p>
              <a:p>
                <a:r>
                  <a:rPr lang="en-US" altLang="ko-KR" sz="1400" dirty="0">
                    <a:solidFill>
                      <a:schemeClr val="tx1"/>
                    </a:solidFill>
                    <a:latin typeface="뫼비우스 Regular" pitchFamily="2" charset="-127"/>
                    <a:ea typeface="뫼비우스 Regular" pitchFamily="2" charset="-127"/>
                  </a:rPr>
                  <a:t>RBF Kernel</a:t>
                </a:r>
                <a:r>
                  <a:rPr lang="ko-KR" altLang="ko-KR" sz="1400" dirty="0">
                    <a:solidFill>
                      <a:schemeClr val="tx1"/>
                    </a:solidFill>
                    <a:latin typeface="뫼비우스 Regular" pitchFamily="2" charset="-127"/>
                    <a:ea typeface="뫼비우스 Regular" pitchFamily="2" charset="-127"/>
                  </a:rPr>
                  <a:t>의 경우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ko-KR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ko-KR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ko-KR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ko-KR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ko-KR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ko-KR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ko-KR" altLang="ko-KR" sz="1400" dirty="0">
                    <a:solidFill>
                      <a:schemeClr val="tx1"/>
                    </a:solidFill>
                    <a:latin typeface="뫼비우스 Regular" pitchFamily="2" charset="-127"/>
                    <a:ea typeface="뫼비우스 Regular" pitchFamily="2" charset="-127"/>
                  </a:rPr>
                  <a:t>이다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뫼비우스 Regular" pitchFamily="2" charset="-127"/>
                    <a:ea typeface="뫼비우스 Regular" pitchFamily="2" charset="-127"/>
                  </a:rPr>
                  <a:t>.</a:t>
                </a:r>
                <a:endParaRPr lang="ko-KR" altLang="ko-KR" sz="1400" dirty="0">
                  <a:solidFill>
                    <a:schemeClr val="tx1"/>
                  </a:solidFill>
                  <a:latin typeface="뫼비우스 Regular" pitchFamily="2" charset="-127"/>
                  <a:ea typeface="뫼비우스 Regular" pitchFamily="2" charset="-127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43" y="5403778"/>
                <a:ext cx="5158171" cy="665760"/>
              </a:xfrm>
              <a:prstGeom prst="rect">
                <a:avLst/>
              </a:prstGeom>
              <a:blipFill rotWithShape="0">
                <a:blip r:embed="rId3"/>
                <a:stretch>
                  <a:fillRect l="-3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015522" y="1607972"/>
            <a:ext cx="3653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b. 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사용한 변수 목록 및 설명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09617" y="2001397"/>
            <a:ext cx="4931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뫼비우스 Regular" pitchFamily="2" charset="-127"/>
                <a:ea typeface="뫼비우스 Regular" pitchFamily="2" charset="-127"/>
              </a:rPr>
              <a:t>사용한 변수</a:t>
            </a:r>
            <a:r>
              <a:rPr lang="en-US" altLang="ko-KR" sz="1200" dirty="0" smtClean="0">
                <a:latin typeface="뫼비우스 Regular" pitchFamily="2" charset="-127"/>
                <a:ea typeface="뫼비우스 Regular" pitchFamily="2" charset="-127"/>
              </a:rPr>
              <a:t>(x</a:t>
            </a:r>
            <a:r>
              <a:rPr lang="en-US" altLang="ko-KR" sz="700" dirty="0" smtClean="0">
                <a:latin typeface="뫼비우스 Regular" pitchFamily="2" charset="-127"/>
                <a:ea typeface="뫼비우스 Regular" pitchFamily="2" charset="-127"/>
              </a:rPr>
              <a:t>i</a:t>
            </a:r>
            <a:r>
              <a:rPr lang="en-US" altLang="ko-KR" sz="1200" dirty="0" smtClean="0">
                <a:latin typeface="뫼비우스 Regular" pitchFamily="2" charset="-127"/>
                <a:ea typeface="뫼비우스 Regular" pitchFamily="2" charset="-127"/>
              </a:rPr>
              <a:t>)</a:t>
            </a:r>
            <a:r>
              <a:rPr lang="ko-KR" altLang="en-US" sz="1200" dirty="0" smtClean="0">
                <a:latin typeface="뫼비우스 Regular" pitchFamily="2" charset="-127"/>
                <a:ea typeface="뫼비우스 Regular" pitchFamily="2" charset="-127"/>
              </a:rPr>
              <a:t>들은 다음과 같다</a:t>
            </a:r>
            <a:r>
              <a:rPr lang="en-US" altLang="ko-KR" sz="1200" dirty="0" smtClean="0">
                <a:latin typeface="뫼비우스 Regular" pitchFamily="2" charset="-127"/>
                <a:ea typeface="뫼비우스 Regular" pitchFamily="2" charset="-127"/>
              </a:rPr>
              <a:t>.</a:t>
            </a:r>
          </a:p>
          <a:p>
            <a:r>
              <a:rPr lang="ko-KR" altLang="en-US" sz="1200" dirty="0" smtClean="0">
                <a:latin typeface="뫼비우스 Regular" pitchFamily="2" charset="-127"/>
                <a:ea typeface="뫼비우스 Regular" pitchFamily="2" charset="-127"/>
              </a:rPr>
              <a:t>해당 변수들을 이용하여 </a:t>
            </a:r>
            <a:r>
              <a:rPr lang="en-US" altLang="ko-KR" sz="1200" dirty="0" smtClean="0">
                <a:latin typeface="뫼비우스 Regular" pitchFamily="2" charset="-127"/>
                <a:ea typeface="뫼비우스 Regular" pitchFamily="2" charset="-127"/>
              </a:rPr>
              <a:t>RBF Kernel</a:t>
            </a:r>
            <a:r>
              <a:rPr lang="ko-KR" altLang="en-US" sz="1200" dirty="0" smtClean="0">
                <a:latin typeface="뫼비우스 Regular" pitchFamily="2" charset="-127"/>
                <a:ea typeface="뫼비우스 Regular" pitchFamily="2" charset="-127"/>
              </a:rPr>
              <a:t>을 계산하였다</a:t>
            </a:r>
            <a:r>
              <a:rPr lang="en-US" altLang="ko-KR" sz="1200" dirty="0" smtClean="0">
                <a:latin typeface="뫼비우스 Regular" pitchFamily="2" charset="-127"/>
                <a:ea typeface="뫼비우스 Regular" pitchFamily="2" charset="-127"/>
              </a:rPr>
              <a:t>.</a:t>
            </a:r>
          </a:p>
          <a:p>
            <a:r>
              <a:rPr lang="ko-KR" altLang="en-US" sz="1200" dirty="0" smtClean="0">
                <a:latin typeface="뫼비우스 Regular" pitchFamily="2" charset="-127"/>
                <a:ea typeface="뫼비우스 Regular" pitchFamily="2" charset="-127"/>
              </a:rPr>
              <a:t>모두 횟수의 개념이므로 </a:t>
            </a:r>
            <a:r>
              <a:rPr lang="en-US" altLang="ko-KR" sz="1200" dirty="0" smtClean="0">
                <a:latin typeface="뫼비우스 Regular" pitchFamily="2" charset="-127"/>
                <a:ea typeface="뫼비우스 Regular" pitchFamily="2" charset="-127"/>
              </a:rPr>
              <a:t>Scaling</a:t>
            </a:r>
            <a:r>
              <a:rPr lang="ko-KR" altLang="en-US" sz="1200" dirty="0" smtClean="0">
                <a:latin typeface="뫼비우스 Regular" pitchFamily="2" charset="-127"/>
                <a:ea typeface="뫼비우스 Regular" pitchFamily="2" charset="-127"/>
              </a:rPr>
              <a:t>은 하지 않았다</a:t>
            </a:r>
            <a:r>
              <a:rPr lang="en-US" altLang="ko-KR" sz="1200" dirty="0" smtClean="0">
                <a:latin typeface="뫼비우스 Regular" pitchFamily="2" charset="-127"/>
                <a:ea typeface="뫼비우스 Regular" pitchFamily="2" charset="-127"/>
              </a:rPr>
              <a:t>.</a:t>
            </a:r>
            <a:endParaRPr lang="en-US" altLang="ko-KR" sz="12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06111" y="2792861"/>
            <a:ext cx="1659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뫼비우스 Regular" pitchFamily="2" charset="-127"/>
                <a:ea typeface="뫼비우스 Regular" pitchFamily="2" charset="-127"/>
              </a:rPr>
              <a:t>N(</a:t>
            </a:r>
            <a:r>
              <a:rPr lang="en-US" altLang="ko-KR" sz="1400" dirty="0" err="1" smtClean="0">
                <a:latin typeface="뫼비우스 Regular" pitchFamily="2" charset="-127"/>
                <a:ea typeface="뫼비우스 Regular" pitchFamily="2" charset="-127"/>
              </a:rPr>
              <a:t>eyeblinks</a:t>
            </a:r>
            <a:r>
              <a:rPr lang="en-US" altLang="ko-KR" sz="1400" dirty="0" smtClean="0">
                <a:latin typeface="뫼비우스 Regular" pitchFamily="2" charset="-127"/>
                <a:ea typeface="뫼비우스 Regular" pitchFamily="2" charset="-127"/>
              </a:rPr>
              <a:t>)/60s</a:t>
            </a:r>
            <a:endParaRPr lang="ko-KR" altLang="en-US" sz="14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06111" y="3271385"/>
            <a:ext cx="2228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뫼비우스 Regular" pitchFamily="2" charset="-127"/>
                <a:ea typeface="뫼비우스 Regular" pitchFamily="2" charset="-127"/>
              </a:rPr>
              <a:t>N(50&lt;</a:t>
            </a:r>
            <a:r>
              <a:rPr lang="en-US" altLang="ko-KR" sz="1400" dirty="0" err="1" smtClean="0">
                <a:latin typeface="뫼비우스 Regular" pitchFamily="2" charset="-127"/>
                <a:ea typeface="뫼비우스 Regular" pitchFamily="2" charset="-127"/>
              </a:rPr>
              <a:t>blinkStrength</a:t>
            </a:r>
            <a:r>
              <a:rPr lang="en-US" altLang="ko-KR" sz="1400" dirty="0" smtClean="0">
                <a:latin typeface="뫼비우스 Regular" pitchFamily="2" charset="-127"/>
                <a:ea typeface="뫼비우스 Regular" pitchFamily="2" charset="-127"/>
              </a:rPr>
              <a:t>)/60s</a:t>
            </a:r>
            <a:endParaRPr lang="ko-KR" altLang="en-US" sz="14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06111" y="3749909"/>
            <a:ext cx="2037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뫼비우스 Regular" pitchFamily="2" charset="-127"/>
                <a:ea typeface="뫼비우스 Regular" pitchFamily="2" charset="-127"/>
              </a:rPr>
              <a:t>N(</a:t>
            </a:r>
            <a:r>
              <a:rPr lang="en-US" altLang="ko-KR" sz="1400" dirty="0" err="1" smtClean="0">
                <a:latin typeface="뫼비우스 Regular" pitchFamily="2" charset="-127"/>
                <a:ea typeface="뫼비우스 Regular" pitchFamily="2" charset="-127"/>
              </a:rPr>
              <a:t>eegRaw</a:t>
            </a:r>
            <a:r>
              <a:rPr lang="en-US" altLang="ko-KR" sz="1400" dirty="0" smtClean="0">
                <a:latin typeface="뫼비우스 Regular" pitchFamily="2" charset="-127"/>
                <a:ea typeface="뫼비우스 Regular" pitchFamily="2" charset="-127"/>
              </a:rPr>
              <a:t>&lt;-500)/60s</a:t>
            </a:r>
            <a:endParaRPr lang="ko-KR" altLang="en-US" sz="14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06111" y="4228433"/>
            <a:ext cx="2795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뫼비우스 Regular" pitchFamily="2" charset="-127"/>
                <a:ea typeface="뫼비우스 Regular" pitchFamily="2" charset="-127"/>
              </a:rPr>
              <a:t>N(1.677e+007&lt;</a:t>
            </a:r>
            <a:r>
              <a:rPr lang="en-US" altLang="ko-KR" sz="1400" dirty="0" err="1" smtClean="0">
                <a:latin typeface="뫼비우스 Regular" pitchFamily="2" charset="-127"/>
                <a:ea typeface="뫼비우스 Regular" pitchFamily="2" charset="-127"/>
              </a:rPr>
              <a:t>alphaLow</a:t>
            </a:r>
            <a:r>
              <a:rPr lang="en-US" altLang="ko-KR" sz="1400" dirty="0" smtClean="0">
                <a:latin typeface="뫼비우스 Regular" pitchFamily="2" charset="-127"/>
                <a:ea typeface="뫼비우스 Regular" pitchFamily="2" charset="-127"/>
              </a:rPr>
              <a:t>)/60s</a:t>
            </a:r>
            <a:endParaRPr lang="ko-KR" altLang="en-US" sz="14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06111" y="4706957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뫼비우스 Regular" pitchFamily="2" charset="-127"/>
                <a:ea typeface="뫼비우스 Regular" pitchFamily="2" charset="-127"/>
              </a:rPr>
              <a:t>N(1.674e+007&lt;</a:t>
            </a:r>
            <a:r>
              <a:rPr lang="en-US" altLang="ko-KR" sz="1400" dirty="0" err="1" smtClean="0">
                <a:latin typeface="뫼비우스 Regular" pitchFamily="2" charset="-127"/>
                <a:ea typeface="뫼비우스 Regular" pitchFamily="2" charset="-127"/>
              </a:rPr>
              <a:t>betaLow</a:t>
            </a:r>
            <a:r>
              <a:rPr lang="en-US" altLang="ko-KR" sz="1400" dirty="0" smtClean="0">
                <a:latin typeface="뫼비우스 Regular" pitchFamily="2" charset="-127"/>
                <a:ea typeface="뫼비우스 Regular" pitchFamily="2" charset="-127"/>
              </a:rPr>
              <a:t>)/60s</a:t>
            </a:r>
            <a:endParaRPr lang="ko-KR" altLang="en-US" sz="14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06111" y="5185481"/>
            <a:ext cx="2776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뫼비우스 Regular" pitchFamily="2" charset="-127"/>
                <a:ea typeface="뫼비우스 Regular" pitchFamily="2" charset="-127"/>
              </a:rPr>
              <a:t>N(1e+005&lt;theta&lt;5e+005)/60s</a:t>
            </a:r>
            <a:endParaRPr lang="ko-KR" altLang="en-US" sz="14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06111" y="5664006"/>
            <a:ext cx="3124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뫼비우스 Regular" pitchFamily="2" charset="-127"/>
                <a:ea typeface="뫼비우스 Regular" pitchFamily="2" charset="-127"/>
              </a:rPr>
              <a:t>N(1e+005&lt;alphaHigh2e+005)/60s</a:t>
            </a:r>
            <a:endParaRPr lang="ko-KR" altLang="en-US" sz="14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74708" y="3009926"/>
            <a:ext cx="16001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: 1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분간 눈을 깜빡인 횟수</a:t>
            </a:r>
            <a:endParaRPr lang="ko-KR" altLang="en-US" sz="11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74708" y="3497180"/>
            <a:ext cx="3392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: 1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분간 눈 깜빡임 강도가 </a:t>
            </a:r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50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에서 </a:t>
            </a:r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70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사이에 위치한 횟수</a:t>
            </a:r>
            <a:endParaRPr lang="ko-KR" altLang="en-US" sz="11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74708" y="3984434"/>
            <a:ext cx="2529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: 1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분간 </a:t>
            </a:r>
            <a:r>
              <a:rPr lang="en-US" altLang="ko-KR" sz="1100" dirty="0" err="1" smtClean="0">
                <a:latin typeface="뫼비우스 Regular" pitchFamily="2" charset="-127"/>
                <a:ea typeface="뫼비우스 Regular" pitchFamily="2" charset="-127"/>
              </a:rPr>
              <a:t>eeg</a:t>
            </a:r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 </a:t>
            </a:r>
            <a:r>
              <a:rPr lang="ko-KR" altLang="en-US" sz="1100" dirty="0" err="1" smtClean="0">
                <a:latin typeface="뫼비우스 Regular" pitchFamily="2" charset="-127"/>
                <a:ea typeface="뫼비우스 Regular" pitchFamily="2" charset="-127"/>
              </a:rPr>
              <a:t>신호값이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 </a:t>
            </a:r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-500 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미만인 횟수</a:t>
            </a:r>
            <a:endParaRPr lang="ko-KR" altLang="en-US" sz="11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74708" y="4458809"/>
            <a:ext cx="3257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: 1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분간 </a:t>
            </a:r>
            <a:r>
              <a:rPr lang="en-US" altLang="ko-KR" sz="1100" dirty="0" err="1" smtClean="0">
                <a:latin typeface="뫼비우스 Regular" pitchFamily="2" charset="-127"/>
                <a:ea typeface="뫼비우스 Regular" pitchFamily="2" charset="-127"/>
              </a:rPr>
              <a:t>alphaLow</a:t>
            </a:r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 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값이 </a:t>
            </a:r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1.677e+007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을 초과한 횟수</a:t>
            </a:r>
            <a:endParaRPr lang="ko-KR" altLang="en-US" sz="11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374708" y="4933184"/>
            <a:ext cx="3177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: 1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분간 </a:t>
            </a:r>
            <a:r>
              <a:rPr lang="en-US" altLang="ko-KR" sz="1100" dirty="0" err="1" smtClean="0">
                <a:latin typeface="뫼비우스 Regular" pitchFamily="2" charset="-127"/>
                <a:ea typeface="뫼비우스 Regular" pitchFamily="2" charset="-127"/>
              </a:rPr>
              <a:t>betaLow</a:t>
            </a:r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 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값이 </a:t>
            </a:r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1.674e+007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을 초과한 횟수</a:t>
            </a:r>
            <a:endParaRPr lang="ko-KR" altLang="en-US" sz="11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74708" y="5407559"/>
            <a:ext cx="3336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: 1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분간 </a:t>
            </a:r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theta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값이 </a:t>
            </a:r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1e+005 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초과 </a:t>
            </a:r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5e+005 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미만인 횟수</a:t>
            </a:r>
            <a:endParaRPr lang="ko-KR" altLang="en-US" sz="11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74708" y="5881934"/>
            <a:ext cx="3722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: 1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분간 </a:t>
            </a:r>
            <a:r>
              <a:rPr lang="en-US" altLang="ko-KR" sz="1100" dirty="0" err="1" smtClean="0">
                <a:latin typeface="뫼비우스 Regular" pitchFamily="2" charset="-127"/>
                <a:ea typeface="뫼비우스 Regular" pitchFamily="2" charset="-127"/>
              </a:rPr>
              <a:t>alphaHigh</a:t>
            </a:r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 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값이 </a:t>
            </a:r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1e+005 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초과 </a:t>
            </a:r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2e+005 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미만인 횟수</a:t>
            </a:r>
            <a:endParaRPr lang="ko-KR" altLang="en-US" sz="1100" dirty="0">
              <a:latin typeface="뫼비우스 Regular" pitchFamily="2" charset="-127"/>
              <a:ea typeface="뫼비우스 Regular" pitchFamily="2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685" r="25352" b="25668"/>
          <a:stretch/>
        </p:blipFill>
        <p:spPr>
          <a:xfrm>
            <a:off x="6814853" y="2859414"/>
            <a:ext cx="182953" cy="1800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685" r="25352" b="25668"/>
          <a:stretch/>
        </p:blipFill>
        <p:spPr>
          <a:xfrm>
            <a:off x="6814853" y="3354666"/>
            <a:ext cx="182953" cy="180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685" r="25352" b="25668"/>
          <a:stretch/>
        </p:blipFill>
        <p:spPr>
          <a:xfrm>
            <a:off x="6814853" y="3824160"/>
            <a:ext cx="182953" cy="18000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685" r="25352" b="25668"/>
          <a:stretch/>
        </p:blipFill>
        <p:spPr>
          <a:xfrm>
            <a:off x="6814853" y="4306533"/>
            <a:ext cx="182953" cy="18000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685" r="25352" b="25668"/>
          <a:stretch/>
        </p:blipFill>
        <p:spPr>
          <a:xfrm>
            <a:off x="6814853" y="4776027"/>
            <a:ext cx="182953" cy="18000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685" r="25352" b="25668"/>
          <a:stretch/>
        </p:blipFill>
        <p:spPr>
          <a:xfrm>
            <a:off x="6814853" y="5258400"/>
            <a:ext cx="182953" cy="180000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685" r="25352" b="25668"/>
          <a:stretch/>
        </p:blipFill>
        <p:spPr>
          <a:xfrm>
            <a:off x="6830979" y="5727894"/>
            <a:ext cx="182953" cy="1800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685" r="25352" b="25668"/>
          <a:stretch/>
        </p:blipFill>
        <p:spPr>
          <a:xfrm>
            <a:off x="6830979" y="6253697"/>
            <a:ext cx="182953" cy="1800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013932" y="6197388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뫼비우스 Regular" pitchFamily="2" charset="-127"/>
                <a:ea typeface="뫼비우스 Regular" pitchFamily="2" charset="-127"/>
              </a:rPr>
              <a:t>blinkStrength</a:t>
            </a:r>
            <a:r>
              <a:rPr lang="en-US" altLang="ko-KR" sz="1400" dirty="0" smtClean="0">
                <a:latin typeface="뫼비우스 Regular" pitchFamily="2" charset="-127"/>
                <a:ea typeface="뫼비우스 Regular" pitchFamily="2" charset="-127"/>
              </a:rPr>
              <a:t>(raw)</a:t>
            </a:r>
            <a:endParaRPr lang="ko-KR" altLang="en-US" sz="1400" dirty="0">
              <a:latin typeface="뫼비우스 Regular" pitchFamily="2" charset="-127"/>
              <a:ea typeface="뫼비우스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97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614863" y="409907"/>
            <a:ext cx="657630" cy="65763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4307" y="315311"/>
            <a:ext cx="877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본</a:t>
            </a:r>
            <a:r>
              <a:rPr lang="ko-KR" altLang="en-US" sz="3000" dirty="0" smtClean="0">
                <a:solidFill>
                  <a:schemeClr val="bg1">
                    <a:lumMod val="65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론</a:t>
            </a:r>
            <a:endParaRPr lang="ko-KR" altLang="en-US" sz="3000" dirty="0">
              <a:solidFill>
                <a:schemeClr val="bg1">
                  <a:lumMod val="65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0068" y="772509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알고리즘 설명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96000" y="1323765"/>
            <a:ext cx="10800000" cy="0"/>
          </a:xfrm>
          <a:prstGeom prst="line">
            <a:avLst/>
          </a:prstGeom>
          <a:ln w="9525" cmpd="dbl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15007" y="310051"/>
            <a:ext cx="867104" cy="8671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뫼비우스 Regular" pitchFamily="2" charset="-127"/>
                <a:ea typeface="뫼비우스 Regular" pitchFamily="2" charset="-127"/>
              </a:rPr>
              <a:t>02</a:t>
            </a:r>
            <a:endParaRPr lang="ko-KR" altLang="en-US" sz="28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6766" y="1608067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c. 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정확도 지표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00861" y="2040129"/>
            <a:ext cx="4931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뫼비우스 Regular" pitchFamily="2" charset="-127"/>
                <a:ea typeface="뫼비우스 Regular" pitchFamily="2" charset="-127"/>
              </a:rPr>
              <a:t>알고리즘의 정확도를 측정하기 위해 샘플을 </a:t>
            </a:r>
            <a:endParaRPr lang="en-US" altLang="ko-KR" sz="1200" dirty="0" smtClean="0">
              <a:latin typeface="뫼비우스 Regular" pitchFamily="2" charset="-127"/>
              <a:ea typeface="뫼비우스 Regular" pitchFamily="2" charset="-127"/>
            </a:endParaRPr>
          </a:p>
          <a:p>
            <a:r>
              <a:rPr lang="en-US" altLang="ko-KR" sz="1200" dirty="0" smtClean="0">
                <a:latin typeface="뫼비우스 Regular" pitchFamily="2" charset="-127"/>
                <a:ea typeface="뫼비우스 Regular" pitchFamily="2" charset="-127"/>
              </a:rPr>
              <a:t>training set(70%), validation set(20%), test set(10%)</a:t>
            </a:r>
            <a:r>
              <a:rPr lang="ko-KR" altLang="en-US" sz="1200" dirty="0" smtClean="0">
                <a:latin typeface="뫼비우스 Regular" pitchFamily="2" charset="-127"/>
                <a:ea typeface="뫼비우스 Regular" pitchFamily="2" charset="-127"/>
              </a:rPr>
              <a:t>으로</a:t>
            </a:r>
            <a:endParaRPr lang="en-US" altLang="ko-KR" sz="1200" dirty="0" smtClean="0">
              <a:latin typeface="뫼비우스 Regular" pitchFamily="2" charset="-127"/>
              <a:ea typeface="뫼비우스 Regular" pitchFamily="2" charset="-127"/>
            </a:endParaRPr>
          </a:p>
          <a:p>
            <a:r>
              <a:rPr lang="en-US" altLang="ko-KR" sz="1200" dirty="0" smtClean="0">
                <a:latin typeface="뫼비우스 Regular" pitchFamily="2" charset="-127"/>
                <a:ea typeface="뫼비우스 Regular" pitchFamily="2" charset="-127"/>
              </a:rPr>
              <a:t>Random</a:t>
            </a:r>
            <a:r>
              <a:rPr lang="ko-KR" altLang="en-US" sz="1200" dirty="0" smtClean="0">
                <a:latin typeface="뫼비우스 Regular" pitchFamily="2" charset="-127"/>
                <a:ea typeface="뫼비우스 Regular" pitchFamily="2" charset="-127"/>
              </a:rPr>
              <a:t>하게 나누고</a:t>
            </a:r>
            <a:r>
              <a:rPr lang="en-US" altLang="ko-KR" sz="1200" dirty="0" smtClean="0">
                <a:latin typeface="뫼비우스 Regular" pitchFamily="2" charset="-127"/>
                <a:ea typeface="뫼비우스 Regular" pitchFamily="2" charset="-127"/>
              </a:rPr>
              <a:t>, </a:t>
            </a:r>
            <a:r>
              <a:rPr lang="ko-KR" altLang="en-US" sz="1200" dirty="0" smtClean="0">
                <a:latin typeface="뫼비우스 Regular" pitchFamily="2" charset="-127"/>
                <a:ea typeface="뫼비우스 Regular" pitchFamily="2" charset="-127"/>
              </a:rPr>
              <a:t>분류 결과를 바탕으로 다음 지표들을 계산하였다</a:t>
            </a:r>
            <a:r>
              <a:rPr lang="en-US" altLang="ko-KR" sz="1200" dirty="0" smtClean="0">
                <a:latin typeface="뫼비우스 Regular" pitchFamily="2" charset="-127"/>
                <a:ea typeface="뫼비우스 Regular" pitchFamily="2" charset="-127"/>
              </a:rPr>
              <a:t>.</a:t>
            </a:r>
            <a:endParaRPr lang="en-US" altLang="ko-KR" sz="1200" dirty="0">
              <a:latin typeface="뫼비우스 Regular" pitchFamily="2" charset="-127"/>
              <a:ea typeface="뫼비우스 Regular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800697" y="5734684"/>
                <a:ext cx="5158171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300" dirty="0" smtClean="0">
                    <a:solidFill>
                      <a:schemeClr val="tx1"/>
                    </a:solidFill>
                    <a:latin typeface="뫼비우스 Regular" pitchFamily="2" charset="-127"/>
                    <a:ea typeface="뫼비우스 Regular" pitchFamily="2" charset="-127"/>
                  </a:rPr>
                  <a:t>각 지표는 </a:t>
                </a:r>
                <a:r>
                  <a:rPr lang="en-US" altLang="ko-KR" sz="1300" dirty="0" smtClean="0">
                    <a:solidFill>
                      <a:schemeClr val="tx1"/>
                    </a:solidFill>
                    <a:latin typeface="뫼비우스 Regular" pitchFamily="2" charset="-127"/>
                    <a:ea typeface="뫼비우스 Regular" pitchFamily="2" charset="-127"/>
                  </a:rPr>
                  <a:t>0</a:t>
                </a:r>
                <a:r>
                  <a:rPr lang="ko-KR" altLang="en-US" sz="1300" dirty="0" smtClean="0">
                    <a:solidFill>
                      <a:schemeClr val="tx1"/>
                    </a:solidFill>
                    <a:latin typeface="뫼비우스 Regular" pitchFamily="2" charset="-127"/>
                    <a:ea typeface="뫼비우스 Regular" pitchFamily="2" charset="-127"/>
                  </a:rPr>
                  <a:t>과 </a:t>
                </a:r>
                <a:r>
                  <a:rPr lang="en-US" altLang="ko-KR" sz="1300" dirty="0" smtClean="0">
                    <a:solidFill>
                      <a:schemeClr val="tx1"/>
                    </a:solidFill>
                    <a:latin typeface="뫼비우스 Regular" pitchFamily="2" charset="-127"/>
                    <a:ea typeface="뫼비우스 Regular" pitchFamily="2" charset="-127"/>
                  </a:rPr>
                  <a:t>1 </a:t>
                </a:r>
                <a:r>
                  <a:rPr lang="ko-KR" altLang="en-US" sz="1300" dirty="0" smtClean="0">
                    <a:solidFill>
                      <a:schemeClr val="tx1"/>
                    </a:solidFill>
                    <a:latin typeface="뫼비우스 Regular" pitchFamily="2" charset="-127"/>
                    <a:ea typeface="뫼비우스 Regular" pitchFamily="2" charset="-127"/>
                  </a:rPr>
                  <a:t>사이에 위치하며</a:t>
                </a:r>
                <a:r>
                  <a:rPr lang="en-US" altLang="ko-KR" sz="1300" dirty="0" smtClean="0">
                    <a:solidFill>
                      <a:schemeClr val="tx1"/>
                    </a:solidFill>
                    <a:latin typeface="뫼비우스 Regular" pitchFamily="2" charset="-127"/>
                    <a:ea typeface="뫼비우스 Regular" pitchFamily="2" charset="-127"/>
                  </a:rPr>
                  <a:t>, </a:t>
                </a:r>
                <a:r>
                  <a:rPr lang="ko-KR" altLang="en-US" sz="1300" dirty="0" smtClean="0">
                    <a:solidFill>
                      <a:schemeClr val="tx1"/>
                    </a:solidFill>
                    <a:latin typeface="뫼비우스 Regular" pitchFamily="2" charset="-127"/>
                    <a:ea typeface="뫼비우스 Regular" pitchFamily="2" charset="-127"/>
                  </a:rPr>
                  <a:t>분류기가 정확할수록 </a:t>
                </a:r>
                <a:r>
                  <a:rPr lang="en-US" altLang="ko-KR" sz="1300" dirty="0" smtClean="0">
                    <a:solidFill>
                      <a:schemeClr val="tx1"/>
                    </a:solidFill>
                    <a:latin typeface="뫼비우스 Regular" pitchFamily="2" charset="-127"/>
                    <a:ea typeface="뫼비우스 Regular" pitchFamily="2" charset="-127"/>
                  </a:rPr>
                  <a:t>1</a:t>
                </a:r>
                <a:r>
                  <a:rPr lang="ko-KR" altLang="en-US" sz="1300" dirty="0" smtClean="0">
                    <a:solidFill>
                      <a:schemeClr val="tx1"/>
                    </a:solidFill>
                    <a:latin typeface="뫼비우스 Regular" pitchFamily="2" charset="-127"/>
                    <a:ea typeface="뫼비우스 Regular" pitchFamily="2" charset="-127"/>
                  </a:rPr>
                  <a:t>에 가까워</a:t>
                </a:r>
                <a:r>
                  <a:rPr lang="ko-KR" altLang="en-US" sz="1300" dirty="0">
                    <a:latin typeface="뫼비우스 Regular" pitchFamily="2" charset="-127"/>
                    <a:ea typeface="뫼비우스 Regular" pitchFamily="2" charset="-127"/>
                  </a:rPr>
                  <a:t>짐</a:t>
                </a:r>
                <a:r>
                  <a:rPr lang="en-US" altLang="ko-KR" sz="1300" dirty="0" smtClean="0">
                    <a:solidFill>
                      <a:schemeClr val="tx1"/>
                    </a:solidFill>
                    <a:latin typeface="뫼비우스 Regular" pitchFamily="2" charset="-127"/>
                    <a:ea typeface="뫼비우스 Regular" pitchFamily="2" charset="-127"/>
                  </a:rPr>
                  <a:t>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300" b="0" i="1" smtClean="0">
                        <a:solidFill>
                          <a:schemeClr val="tx1"/>
                        </a:solidFill>
                        <a:latin typeface="Cambria Math"/>
                        <a:ea typeface="뫼비우스 Regular" pitchFamily="2" charset="-127"/>
                      </a:rPr>
                      <m:t>𝐹</m:t>
                    </m:r>
                    <m:r>
                      <a:rPr lang="en-US" altLang="ko-KR" sz="1300" b="0" i="1" smtClean="0">
                        <a:solidFill>
                          <a:schemeClr val="tx1"/>
                        </a:solidFill>
                        <a:latin typeface="Cambria Math"/>
                        <a:ea typeface="뫼비우스 Regular" pitchFamily="2" charset="-127"/>
                      </a:rPr>
                      <m:t>1 </m:t>
                    </m:r>
                    <m:r>
                      <a:rPr lang="en-US" altLang="ko-KR" sz="1300" b="0" i="1" smtClean="0">
                        <a:solidFill>
                          <a:schemeClr val="tx1"/>
                        </a:solidFill>
                        <a:latin typeface="Cambria Math"/>
                        <a:ea typeface="뫼비우스 Regular" pitchFamily="2" charset="-127"/>
                      </a:rPr>
                      <m:t>𝑠𝑐𝑜𝑟𝑒</m:t>
                    </m:r>
                  </m:oMath>
                </a14:m>
                <a:r>
                  <a:rPr lang="ko-KR" altLang="en-US" sz="1300" dirty="0" smtClean="0">
                    <a:solidFill>
                      <a:schemeClr val="tx1"/>
                    </a:solidFill>
                    <a:latin typeface="뫼비우스 Regular" pitchFamily="2" charset="-127"/>
                    <a:ea typeface="뫼비우스 Regular" pitchFamily="2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1300" b="0" i="1" smtClean="0">
                        <a:solidFill>
                          <a:schemeClr val="tx1"/>
                        </a:solidFill>
                        <a:latin typeface="Cambria Math"/>
                        <a:ea typeface="뫼비우스 Regular" pitchFamily="2" charset="-127"/>
                      </a:rPr>
                      <m:t>𝑃𝑟𝑒𝑐𝑖𝑠𝑖𝑜𝑛</m:t>
                    </m:r>
                  </m:oMath>
                </a14:m>
                <a:r>
                  <a:rPr lang="ko-KR" altLang="en-US" sz="1300" dirty="0" smtClean="0">
                    <a:solidFill>
                      <a:schemeClr val="tx1"/>
                    </a:solidFill>
                    <a:latin typeface="뫼비우스 Regular" pitchFamily="2" charset="-127"/>
                    <a:ea typeface="뫼비우스 Regular" pitchFamily="2" charset="-127"/>
                  </a:rPr>
                  <a:t>과 </a:t>
                </a:r>
                <a14:m>
                  <m:oMath xmlns:m="http://schemas.openxmlformats.org/officeDocument/2006/math">
                    <m:r>
                      <a:rPr lang="en-US" altLang="ko-KR" sz="1300" b="0" i="1" smtClean="0">
                        <a:solidFill>
                          <a:schemeClr val="tx1"/>
                        </a:solidFill>
                        <a:latin typeface="Cambria Math"/>
                        <a:ea typeface="뫼비우스 Regular" pitchFamily="2" charset="-127"/>
                      </a:rPr>
                      <m:t>𝑅𝑒𝑐𝑎𝑙𝑙</m:t>
                    </m:r>
                  </m:oMath>
                </a14:m>
                <a:r>
                  <a:rPr lang="en-US" altLang="ko-KR" sz="1300" dirty="0" smtClean="0">
                    <a:solidFill>
                      <a:schemeClr val="tx1"/>
                    </a:solidFill>
                    <a:latin typeface="뫼비우스 Regular" pitchFamily="2" charset="-127"/>
                    <a:ea typeface="뫼비우스 Regular" pitchFamily="2" charset="-127"/>
                  </a:rPr>
                  <a:t> </a:t>
                </a:r>
                <a:r>
                  <a:rPr lang="ko-KR" altLang="en-US" sz="1300" dirty="0" smtClean="0">
                    <a:solidFill>
                      <a:schemeClr val="tx1"/>
                    </a:solidFill>
                    <a:latin typeface="뫼비우스 Regular" pitchFamily="2" charset="-127"/>
                    <a:ea typeface="뫼비우스 Regular" pitchFamily="2" charset="-127"/>
                  </a:rPr>
                  <a:t>사이의 가능한 </a:t>
                </a:r>
                <a:r>
                  <a:rPr lang="ko-KR" altLang="en-US" sz="1300" dirty="0" smtClean="0">
                    <a:latin typeface="뫼비우스 Regular" pitchFamily="2" charset="-127"/>
                    <a:ea typeface="뫼비우스 Regular" pitchFamily="2" charset="-127"/>
                  </a:rPr>
                  <a:t>상충관계를</a:t>
                </a:r>
                <a:r>
                  <a:rPr lang="ko-KR" altLang="en-US" sz="1300" dirty="0" smtClean="0">
                    <a:solidFill>
                      <a:schemeClr val="tx1"/>
                    </a:solidFill>
                    <a:latin typeface="뫼비우스 Regular" pitchFamily="2" charset="-127"/>
                    <a:ea typeface="뫼비우스 Regular" pitchFamily="2" charset="-127"/>
                  </a:rPr>
                  <a:t> 고려하는 지표</a:t>
                </a:r>
                <a:endParaRPr lang="ko-KR" altLang="ko-KR" sz="1300" dirty="0">
                  <a:solidFill>
                    <a:schemeClr val="tx1"/>
                  </a:solidFill>
                  <a:latin typeface="뫼비우스 Regular" pitchFamily="2" charset="-127"/>
                  <a:ea typeface="뫼비우스 Regular" pitchFamily="2" charset="-127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97" y="5734684"/>
                <a:ext cx="5158171" cy="492443"/>
              </a:xfrm>
              <a:prstGeom prst="rect">
                <a:avLst/>
              </a:prstGeom>
              <a:blipFill rotWithShape="1">
                <a:blip r:embed="rId2"/>
                <a:stretch>
                  <a:fillRect t="-1235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015522" y="1607972"/>
            <a:ext cx="3198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d. Parameter Tuning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09617" y="2040034"/>
            <a:ext cx="4931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뫼비우스 Regular" pitchFamily="2" charset="-127"/>
                <a:ea typeface="뫼비우스 Regular" pitchFamily="2" charset="-127"/>
              </a:rPr>
              <a:t>SVM </a:t>
            </a:r>
            <a:r>
              <a:rPr lang="ko-KR" altLang="en-US" sz="1200" dirty="0">
                <a:latin typeface="뫼비우스 Regular" pitchFamily="2" charset="-127"/>
                <a:ea typeface="뫼비우스 Regular" pitchFamily="2" charset="-127"/>
              </a:rPr>
              <a:t>모델상에서 졸린 상태 분류의 </a:t>
            </a:r>
            <a:r>
              <a:rPr lang="en-US" altLang="ko-KR" sz="1200" dirty="0">
                <a:latin typeface="뫼비우스 Regular" pitchFamily="2" charset="-127"/>
                <a:ea typeface="뫼비우스 Regular" pitchFamily="2" charset="-127"/>
              </a:rPr>
              <a:t>F1 score</a:t>
            </a:r>
            <a:r>
              <a:rPr lang="ko-KR" altLang="en-US" sz="1200" dirty="0">
                <a:latin typeface="뫼비우스 Regular" pitchFamily="2" charset="-127"/>
                <a:ea typeface="뫼비우스 Regular" pitchFamily="2" charset="-127"/>
              </a:rPr>
              <a:t>를 최대화하는 </a:t>
            </a:r>
            <a:endParaRPr lang="en-US" altLang="ko-KR" sz="1200" dirty="0">
              <a:latin typeface="뫼비우스 Regular" pitchFamily="2" charset="-127"/>
              <a:ea typeface="뫼비우스 Regular" pitchFamily="2" charset="-127"/>
            </a:endParaRPr>
          </a:p>
          <a:p>
            <a:r>
              <a:rPr lang="en-US" altLang="ko-KR" sz="1200" dirty="0">
                <a:latin typeface="뫼비우스 Regular" pitchFamily="2" charset="-127"/>
                <a:ea typeface="뫼비우스 Regular" pitchFamily="2" charset="-127"/>
              </a:rPr>
              <a:t>C=8, γ=0.1 </a:t>
            </a:r>
            <a:r>
              <a:rPr lang="ko-KR" altLang="en-US" sz="1200" dirty="0">
                <a:latin typeface="뫼비우스 Regular" pitchFamily="2" charset="-127"/>
                <a:ea typeface="뫼비우스 Regular" pitchFamily="2" charset="-127"/>
              </a:rPr>
              <a:t>값을 얻었다</a:t>
            </a:r>
            <a:r>
              <a:rPr lang="en-US" altLang="ko-KR" sz="1200" dirty="0">
                <a:latin typeface="뫼비우스 Regular" pitchFamily="2" charset="-127"/>
                <a:ea typeface="뫼비우스 Regular" pitchFamily="2" charset="-127"/>
              </a:rPr>
              <a:t>(grid search </a:t>
            </a:r>
            <a:r>
              <a:rPr lang="ko-KR" altLang="en-US" sz="1200" dirty="0">
                <a:latin typeface="뫼비우스 Regular" pitchFamily="2" charset="-127"/>
                <a:ea typeface="뫼비우스 Regular" pitchFamily="2" charset="-127"/>
              </a:rPr>
              <a:t>방식 사용</a:t>
            </a:r>
            <a:r>
              <a:rPr lang="en-US" altLang="ko-KR" sz="1200" dirty="0">
                <a:latin typeface="뫼비우스 Regular" pitchFamily="2" charset="-127"/>
                <a:ea typeface="뫼비우스 Regular" pitchFamily="2" charset="-127"/>
              </a:rPr>
              <a:t>). </a:t>
            </a:r>
          </a:p>
          <a:p>
            <a:r>
              <a:rPr lang="ko-KR" altLang="en-US" sz="1200" dirty="0">
                <a:latin typeface="뫼비우스 Regular" pitchFamily="2" charset="-127"/>
                <a:ea typeface="뫼비우스 Regular" pitchFamily="2" charset="-127"/>
              </a:rPr>
              <a:t>깊은 수면 상태는 상대적으로 분류가 쉬워 졸림 상태만을 기준으로 </a:t>
            </a:r>
            <a:r>
              <a:rPr lang="ko-KR" altLang="en-US" sz="1200" dirty="0" err="1">
                <a:latin typeface="뫼비우스 Regular" pitchFamily="2" charset="-127"/>
                <a:ea typeface="뫼비우스 Regular" pitchFamily="2" charset="-127"/>
              </a:rPr>
              <a:t>튜닝하였다</a:t>
            </a:r>
            <a:r>
              <a:rPr lang="en-US" altLang="ko-KR" sz="1200" dirty="0">
                <a:latin typeface="뫼비우스 Regular" pitchFamily="2" charset="-127"/>
                <a:ea typeface="뫼비우스 Regular" pitchFamily="2" charset="-127"/>
              </a:rPr>
              <a:t>.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100862" y="2961567"/>
            <a:ext cx="4529352" cy="2511188"/>
            <a:chOff x="1100862" y="2811439"/>
            <a:chExt cx="4529352" cy="2511188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00862" y="2811439"/>
              <a:ext cx="4529352" cy="2511188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1290133" y="2975212"/>
              <a:ext cx="4157677" cy="2186844"/>
              <a:chOff x="1140005" y="2934268"/>
              <a:chExt cx="4157677" cy="21868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140005" y="2934268"/>
                    <a:ext cx="4157677" cy="4767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/>
                            </a:rPr>
                            <m:t>𝐴𝑐𝑐𝑢𝑟𝑎𝑐𝑦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𝐸𝑥𝑎𝑚𝑝𝑙𝑒𝑠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𝑡h𝑎𝑡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𝑤𝑒𝑟𝑒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𝑐𝑜𝑟𝑟𝑒𝑐𝑡𝑙𝑦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𝑐𝑙𝑎𝑠𝑠𝑖𝑓𝑖𝑒𝑑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𝐸𝑥𝑎𝑚𝑝𝑙𝑒𝑠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ko-KR" altLang="en-US" sz="1600" dirty="0">
                      <a:latin typeface="뫼비우스 Regular" panose="02000700060000000000" pitchFamily="2" charset="-127"/>
                      <a:ea typeface="뫼비우스 Regular" panose="02000700060000000000" pitchFamily="2" charset="-127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0005" y="2934268"/>
                    <a:ext cx="4157677" cy="47679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41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204660" y="3507123"/>
                    <a:ext cx="3996607" cy="4767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/>
                            </a:rPr>
                            <m:t>𝑅𝑒𝑐𝑎𝑙𝑙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𝐸𝑥𝑎𝑚𝑝𝑙𝑒𝑠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𝑐𝑜𝑟𝑟𝑒𝑐𝑡𝑙𝑦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𝑐𝑙𝑎𝑠𝑠𝑖𝑓𝑖𝑒𝑑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𝑎𝑠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𝐷𝑟𝑜𝑤𝑠𝑦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𝐸𝑥𝑎𝑚𝑝𝑙𝑒𝑠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𝑡h𝑎𝑡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𝑤𝑒𝑟𝑒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𝑎𝑐𝑡𝑢𝑎𝑙𝑙𝑦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𝐷𝑟𝑜𝑤𝑠𝑦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ko-KR" altLang="en-US" dirty="0">
                      <a:latin typeface="뫼비우스 Regular" panose="02000700060000000000" pitchFamily="2" charset="-127"/>
                      <a:ea typeface="뫼비우스 Regular" panose="02000700060000000000" pitchFamily="2" charset="-127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4660" y="3507123"/>
                    <a:ext cx="3996607" cy="47679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641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251081" y="4085090"/>
                    <a:ext cx="3935821" cy="4767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/>
                            </a:rPr>
                            <m:t>𝑃𝑟𝑒𝑐𝑖𝑠𝑖𝑜𝑛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𝐸𝑥𝑎𝑚𝑝𝑙𝑒𝑠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𝑡h𝑎𝑡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𝑤𝑒𝑟𝑒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𝑎𝑐𝑡𝑢𝑎𝑙𝑙𝑦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𝐷𝑟𝑜𝑤𝑠𝑦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𝐸𝑥𝑎𝑚𝑝𝑙𝑒𝑠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𝑐𝑙𝑎𝑠𝑠𝑖𝑓𝑖𝑒𝑑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𝑎𝑠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𝐷𝑟𝑜𝑤𝑠𝑦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ko-KR" altLang="en-US" dirty="0">
                      <a:latin typeface="뫼비우스 Regular" panose="02000700060000000000" pitchFamily="2" charset="-127"/>
                      <a:ea typeface="뫼비우스 Regular" panose="02000700060000000000" pitchFamily="2" charset="-127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1081" y="4085090"/>
                    <a:ext cx="3935821" cy="47679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506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858397" y="4675092"/>
                    <a:ext cx="2520947" cy="4460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1 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𝑠𝑐𝑜𝑟𝑒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2∗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𝑃𝑟𝑒𝑐𝑖𝑠𝑖𝑜𝑛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𝑅𝑒𝑐𝑎𝑙𝑙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𝑃𝑟𝑒𝑐𝑖𝑠𝑖𝑜𝑛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𝑅𝑒𝑐𝑎𝑙𝑙</m:t>
                              </m:r>
                            </m:den>
                          </m:f>
                        </m:oMath>
                      </m:oMathPara>
                    </a14:m>
                    <a:endParaRPr lang="ko-KR" altLang="en-US" dirty="0">
                      <a:latin typeface="뫼비우스 Regular" panose="02000700060000000000" pitchFamily="2" charset="-127"/>
                      <a:ea typeface="뫼비우스 Regular" panose="02000700060000000000" pitchFamily="2" charset="-127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8397" y="4675092"/>
                    <a:ext cx="2520947" cy="4460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37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5" name="직사각형 24"/>
          <p:cNvSpPr/>
          <p:nvPr/>
        </p:nvSpPr>
        <p:spPr>
          <a:xfrm>
            <a:off x="6154186" y="5747107"/>
            <a:ext cx="515817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dirty="0">
                <a:latin typeface="뫼비우스 Regular" pitchFamily="2" charset="-127"/>
                <a:ea typeface="뫼비우스 Regular" pitchFamily="2" charset="-127"/>
              </a:rPr>
              <a:t>Training set</a:t>
            </a:r>
            <a:r>
              <a:rPr lang="ko-KR" altLang="en-US" sz="1300" dirty="0">
                <a:latin typeface="뫼비우스 Regular" pitchFamily="2" charset="-127"/>
                <a:ea typeface="뫼비우스 Regular" pitchFamily="2" charset="-127"/>
              </a:rPr>
              <a:t>에 </a:t>
            </a:r>
            <a:r>
              <a:rPr lang="en-US" altLang="ko-KR" sz="1300" dirty="0" err="1">
                <a:latin typeface="뫼비우스 Regular" pitchFamily="2" charset="-127"/>
                <a:ea typeface="뫼비우스 Regular" pitchFamily="2" charset="-127"/>
              </a:rPr>
              <a:t>overfitting</a:t>
            </a:r>
            <a:r>
              <a:rPr lang="ko-KR" altLang="en-US" sz="1300" dirty="0">
                <a:latin typeface="뫼비우스 Regular" pitchFamily="2" charset="-127"/>
                <a:ea typeface="뫼비우스 Regular" pitchFamily="2" charset="-127"/>
              </a:rPr>
              <a:t>하는 문제를 개선하기 위해 </a:t>
            </a:r>
            <a:endParaRPr lang="en-US" altLang="ko-KR" sz="1300" dirty="0" smtClean="0">
              <a:latin typeface="뫼비우스 Regular" pitchFamily="2" charset="-127"/>
              <a:ea typeface="뫼비우스 Regular" pitchFamily="2" charset="-127"/>
            </a:endParaRPr>
          </a:p>
          <a:p>
            <a:pPr algn="ctr"/>
            <a:r>
              <a:rPr lang="en-US" altLang="ko-KR" sz="1300" dirty="0" smtClean="0">
                <a:latin typeface="뫼비우스 Regular" pitchFamily="2" charset="-127"/>
                <a:ea typeface="뫼비우스 Regular" pitchFamily="2" charset="-127"/>
              </a:rPr>
              <a:t>validation </a:t>
            </a:r>
            <a:r>
              <a:rPr lang="en-US" altLang="ko-KR" sz="1300" dirty="0">
                <a:latin typeface="뫼비우스 Regular" pitchFamily="2" charset="-127"/>
                <a:ea typeface="뫼비우스 Regular" pitchFamily="2" charset="-127"/>
              </a:rPr>
              <a:t>set</a:t>
            </a:r>
            <a:r>
              <a:rPr lang="ko-KR" altLang="en-US" sz="1300" dirty="0">
                <a:latin typeface="뫼비우스 Regular" pitchFamily="2" charset="-127"/>
                <a:ea typeface="뫼비우스 Regular" pitchFamily="2" charset="-127"/>
              </a:rPr>
              <a:t>을 이용해 </a:t>
            </a:r>
            <a:r>
              <a:rPr lang="ko-KR" altLang="en-US" sz="1300" dirty="0" smtClean="0">
                <a:latin typeface="뫼비우스 Regular" pitchFamily="2" charset="-127"/>
                <a:ea typeface="뫼비우스 Regular" pitchFamily="2" charset="-127"/>
              </a:rPr>
              <a:t>튜닝 후 </a:t>
            </a:r>
            <a:r>
              <a:rPr lang="en-US" altLang="ko-KR" sz="1300" dirty="0">
                <a:latin typeface="뫼비우스 Regular" pitchFamily="2" charset="-127"/>
                <a:ea typeface="뫼비우스 Regular" pitchFamily="2" charset="-127"/>
              </a:rPr>
              <a:t>test set</a:t>
            </a:r>
            <a:r>
              <a:rPr lang="ko-KR" altLang="en-US" sz="1300" dirty="0">
                <a:latin typeface="뫼비우스 Regular" pitchFamily="2" charset="-127"/>
                <a:ea typeface="뫼비우스 Regular" pitchFamily="2" charset="-127"/>
              </a:rPr>
              <a:t>에 적용하는 방식을 </a:t>
            </a:r>
            <a:r>
              <a:rPr lang="ko-KR" altLang="en-US" sz="1300" dirty="0" smtClean="0">
                <a:latin typeface="뫼비우스 Regular" pitchFamily="2" charset="-127"/>
                <a:ea typeface="뫼비우스 Regular" pitchFamily="2" charset="-127"/>
              </a:rPr>
              <a:t>택함</a:t>
            </a:r>
            <a:r>
              <a:rPr lang="en-US" altLang="ko-KR" sz="1300" dirty="0">
                <a:latin typeface="뫼비우스 Regular" pitchFamily="2" charset="-127"/>
                <a:ea typeface="뫼비우스 Regular" pitchFamily="2" charset="-127"/>
              </a:rPr>
              <a:t>.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454351" y="2973990"/>
            <a:ext cx="4529352" cy="2511188"/>
          </a:xfrm>
          <a:prstGeom prst="roundRect">
            <a:avLst>
              <a:gd name="adj" fmla="val 74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45423" y="3117717"/>
            <a:ext cx="56452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200" dirty="0" smtClean="0">
                <a:solidFill>
                  <a:prstClr val="black"/>
                </a:solidFill>
                <a:latin typeface="뫼비우스 Regular" pitchFamily="2" charset="-127"/>
                <a:ea typeface="뫼비우스 Regular" pitchFamily="2" charset="-127"/>
              </a:rPr>
              <a:t>  구체적인 </a:t>
            </a:r>
            <a:r>
              <a:rPr lang="ko-KR" altLang="en-US" sz="1200" dirty="0">
                <a:solidFill>
                  <a:prstClr val="black"/>
                </a:solidFill>
                <a:latin typeface="뫼비우스 Regular" pitchFamily="2" charset="-127"/>
                <a:ea typeface="뫼비우스 Regular" pitchFamily="2" charset="-127"/>
              </a:rPr>
              <a:t>과정은 다음과 같다</a:t>
            </a:r>
            <a:r>
              <a:rPr lang="en-US" altLang="ko-KR" sz="1200" dirty="0" smtClean="0">
                <a:solidFill>
                  <a:prstClr val="black"/>
                </a:solidFill>
                <a:latin typeface="뫼비우스 Regular" pitchFamily="2" charset="-127"/>
                <a:ea typeface="뫼비우스 Regular" pitchFamily="2" charset="-127"/>
              </a:rPr>
              <a:t>.</a:t>
            </a:r>
            <a:endParaRPr lang="en-US" altLang="ko-KR" sz="1200" dirty="0">
              <a:solidFill>
                <a:prstClr val="black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025162" y="3494027"/>
            <a:ext cx="3448868" cy="1785442"/>
            <a:chOff x="6799537" y="3446523"/>
            <a:chExt cx="3448868" cy="1785442"/>
          </a:xfrm>
        </p:grpSpPr>
        <p:grpSp>
          <p:nvGrpSpPr>
            <p:cNvPr id="39" name="그룹 38"/>
            <p:cNvGrpSpPr/>
            <p:nvPr/>
          </p:nvGrpSpPr>
          <p:grpSpPr>
            <a:xfrm>
              <a:off x="7096554" y="3446773"/>
              <a:ext cx="3151851" cy="1785192"/>
              <a:chOff x="7069258" y="3296645"/>
              <a:chExt cx="3151851" cy="1785192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7072316" y="3296645"/>
                <a:ext cx="3048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ko-KR" sz="1200" dirty="0">
                    <a:solidFill>
                      <a:prstClr val="black"/>
                    </a:solidFill>
                    <a:latin typeface="뫼비우스 Regular" pitchFamily="2" charset="-127"/>
                    <a:ea typeface="뫼비우스 Regular" pitchFamily="2" charset="-127"/>
                  </a:rPr>
                  <a:t>Training set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뫼비우스 Regular" pitchFamily="2" charset="-127"/>
                    <a:ea typeface="뫼비우스 Regular" pitchFamily="2" charset="-127"/>
                  </a:rPr>
                  <a:t>의 샘플을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뫼비우스 Regular" pitchFamily="2" charset="-127"/>
                    <a:ea typeface="뫼비우스 Regular" pitchFamily="2" charset="-127"/>
                  </a:rPr>
                  <a:t>input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뫼비우스 Regular" pitchFamily="2" charset="-127"/>
                    <a:ea typeface="뫼비우스 Regular" pitchFamily="2" charset="-127"/>
                  </a:rPr>
                  <a:t>데이터로 하여</a:t>
                </a:r>
                <a:endParaRPr lang="en-US" altLang="ko-KR" sz="1200" dirty="0">
                  <a:solidFill>
                    <a:prstClr val="black"/>
                  </a:solidFill>
                  <a:latin typeface="뫼비우스 Regular" pitchFamily="2" charset="-127"/>
                  <a:ea typeface="뫼비우스 Regular" pitchFamily="2" charset="-127"/>
                </a:endParaRPr>
              </a:p>
              <a:p>
                <a:pPr lvl="0"/>
                <a:r>
                  <a:rPr lang="ko-KR" altLang="en-US" sz="1200" dirty="0">
                    <a:solidFill>
                      <a:prstClr val="black"/>
                    </a:solidFill>
                    <a:latin typeface="뫼비우스 Regular" pitchFamily="2" charset="-127"/>
                    <a:ea typeface="뫼비우스 Regular" pitchFamily="2" charset="-127"/>
                  </a:rPr>
                  <a:t>알고리즘을 학습시킨다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뫼비우스 Regular" pitchFamily="2" charset="-127"/>
                    <a:ea typeface="뫼비우스 Regular" pitchFamily="2" charset="-127"/>
                  </a:rPr>
                  <a:t>.</a:t>
                </a: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069258" y="3959960"/>
                <a:ext cx="315185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ko-KR" sz="1200" dirty="0">
                    <a:solidFill>
                      <a:prstClr val="black"/>
                    </a:solidFill>
                    <a:latin typeface="뫼비우스 Regular" pitchFamily="2" charset="-127"/>
                    <a:ea typeface="뫼비우스 Regular" pitchFamily="2" charset="-127"/>
                  </a:rPr>
                  <a:t>Validation set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뫼비우스 Regular" pitchFamily="2" charset="-127"/>
                    <a:ea typeface="뫼비우스 Regular" pitchFamily="2" charset="-127"/>
                  </a:rPr>
                  <a:t>의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뫼비우스 Regular" pitchFamily="2" charset="-127"/>
                    <a:ea typeface="뫼비우스 Regular" pitchFamily="2" charset="-127"/>
                  </a:rPr>
                  <a:t>F1 score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뫼비우스 Regular" pitchFamily="2" charset="-127"/>
                    <a:ea typeface="뫼비우스 Regular" pitchFamily="2" charset="-127"/>
                  </a:rPr>
                  <a:t>를 최대화하도록 </a:t>
                </a:r>
                <a:endParaRPr lang="en-US" altLang="ko-KR" sz="1200" dirty="0">
                  <a:solidFill>
                    <a:prstClr val="black"/>
                  </a:solidFill>
                  <a:latin typeface="뫼비우스 Regular" pitchFamily="2" charset="-127"/>
                  <a:ea typeface="뫼비우스 Regular" pitchFamily="2" charset="-127"/>
                </a:endParaRPr>
              </a:p>
              <a:p>
                <a:pPr lvl="0"/>
                <a:r>
                  <a:rPr lang="en-US" altLang="ko-KR" sz="1200" dirty="0">
                    <a:solidFill>
                      <a:prstClr val="black"/>
                    </a:solidFill>
                    <a:latin typeface="뫼비우스 Regular" pitchFamily="2" charset="-127"/>
                    <a:ea typeface="뫼비우스 Regular" pitchFamily="2" charset="-127"/>
                  </a:rPr>
                  <a:t>Parameter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뫼비우스 Regular" pitchFamily="2" charset="-127"/>
                    <a:ea typeface="뫼비우스 Regular" pitchFamily="2" charset="-127"/>
                  </a:rPr>
                  <a:t>를 </a:t>
                </a:r>
                <a:r>
                  <a:rPr lang="ko-KR" altLang="en-US" sz="1200" dirty="0" smtClean="0">
                    <a:solidFill>
                      <a:prstClr val="black"/>
                    </a:solidFill>
                    <a:latin typeface="뫼비우스 Regular" pitchFamily="2" charset="-127"/>
                    <a:ea typeface="뫼비우스 Regular" pitchFamily="2" charset="-127"/>
                  </a:rPr>
                  <a:t>튜닝 한다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뫼비우스 Regular" pitchFamily="2" charset="-127"/>
                    <a:ea typeface="뫼비우스 Regular" pitchFamily="2" charset="-127"/>
                  </a:rPr>
                  <a:t>.</a:t>
                </a: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7069258" y="4620172"/>
                <a:ext cx="21484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ko-KR" altLang="en-US" sz="1200" dirty="0">
                    <a:solidFill>
                      <a:prstClr val="black"/>
                    </a:solidFill>
                    <a:latin typeface="뫼비우스 Regular" pitchFamily="2" charset="-127"/>
                    <a:ea typeface="뫼비우스 Regular" pitchFamily="2" charset="-127"/>
                  </a:rPr>
                  <a:t>모델을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뫼비우스 Regular" pitchFamily="2" charset="-127"/>
                    <a:ea typeface="뫼비우스 Regular" pitchFamily="2" charset="-127"/>
                  </a:rPr>
                  <a:t>Test set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뫼비우스 Regular" pitchFamily="2" charset="-127"/>
                    <a:ea typeface="뫼비우스 Regular" pitchFamily="2" charset="-127"/>
                  </a:rPr>
                  <a:t>에 적용하여 </a:t>
                </a:r>
                <a:endParaRPr lang="en-US" altLang="ko-KR" sz="1200" dirty="0" smtClean="0">
                  <a:solidFill>
                    <a:prstClr val="black"/>
                  </a:solidFill>
                  <a:latin typeface="뫼비우스 Regular" pitchFamily="2" charset="-127"/>
                  <a:ea typeface="뫼비우스 Regular" pitchFamily="2" charset="-127"/>
                </a:endParaRPr>
              </a:p>
              <a:p>
                <a:pPr lvl="0"/>
                <a:r>
                  <a:rPr lang="en-US" altLang="ko-KR" sz="1200" dirty="0" smtClean="0">
                    <a:solidFill>
                      <a:prstClr val="black"/>
                    </a:solidFill>
                    <a:latin typeface="뫼비우스 Regular" pitchFamily="2" charset="-127"/>
                    <a:ea typeface="뫼비우스 Regular" pitchFamily="2" charset="-127"/>
                  </a:rPr>
                  <a:t>Accuracy metric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뫼비우스 Regular" pitchFamily="2" charset="-127"/>
                    <a:ea typeface="뫼비우스 Regular" pitchFamily="2" charset="-127"/>
                  </a:rPr>
                  <a:t>을 출력한다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뫼비우스 Regular" pitchFamily="2" charset="-127"/>
                    <a:ea typeface="뫼비우스 Regular" pitchFamily="2" charset="-127"/>
                  </a:rPr>
                  <a:t>.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801525" y="3446523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뫼비우스 Regular" pitchFamily="2" charset="-127"/>
                  <a:ea typeface="뫼비우스 Regular" pitchFamily="2" charset="-127"/>
                </a:rPr>
                <a:t>1.</a:t>
              </a:r>
              <a:endParaRPr lang="ko-KR" altLang="en-US" sz="120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99537" y="4109591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뫼비우스 Regular" pitchFamily="2" charset="-127"/>
                  <a:ea typeface="뫼비우스 Regular" pitchFamily="2" charset="-127"/>
                </a:rPr>
                <a:t>2</a:t>
              </a:r>
              <a:r>
                <a:rPr lang="en-US" altLang="ko-KR" sz="1200" dirty="0" smtClean="0">
                  <a:latin typeface="뫼비우스 Regular" pitchFamily="2" charset="-127"/>
                  <a:ea typeface="뫼비우스 Regular" pitchFamily="2" charset="-127"/>
                </a:rPr>
                <a:t>.</a:t>
              </a:r>
              <a:endParaRPr lang="ko-KR" altLang="en-US" sz="120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09425" y="4766721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뫼비우스 Regular" pitchFamily="2" charset="-127"/>
                  <a:ea typeface="뫼비우스 Regular" pitchFamily="2" charset="-127"/>
                </a:rPr>
                <a:t>3</a:t>
              </a:r>
              <a:r>
                <a:rPr lang="en-US" altLang="ko-KR" sz="1200" dirty="0" smtClean="0">
                  <a:latin typeface="뫼비우스 Regular" pitchFamily="2" charset="-127"/>
                  <a:ea typeface="뫼비우스 Regular" pitchFamily="2" charset="-127"/>
                </a:rPr>
                <a:t>.</a:t>
              </a:r>
              <a:endParaRPr lang="ko-KR" altLang="en-US" sz="120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90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5133463" y="3248464"/>
            <a:ext cx="864000" cy="353661"/>
            <a:chOff x="5352406" y="3403012"/>
            <a:chExt cx="864000" cy="353661"/>
          </a:xfrm>
        </p:grpSpPr>
        <p:cxnSp>
          <p:nvCxnSpPr>
            <p:cNvPr id="107" name="직선 연결선 106"/>
            <p:cNvCxnSpPr/>
            <p:nvPr/>
          </p:nvCxnSpPr>
          <p:spPr>
            <a:xfrm flipV="1">
              <a:off x="5784406" y="3407270"/>
              <a:ext cx="0" cy="34940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flipV="1">
              <a:off x="5352406" y="3403012"/>
              <a:ext cx="86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 flipV="1">
            <a:off x="5154933" y="4189722"/>
            <a:ext cx="864000" cy="353661"/>
            <a:chOff x="5352406" y="3403012"/>
            <a:chExt cx="864000" cy="353661"/>
          </a:xfrm>
        </p:grpSpPr>
        <p:cxnSp>
          <p:nvCxnSpPr>
            <p:cNvPr id="109" name="직선 연결선 108"/>
            <p:cNvCxnSpPr/>
            <p:nvPr/>
          </p:nvCxnSpPr>
          <p:spPr>
            <a:xfrm flipV="1">
              <a:off x="5784406" y="3407270"/>
              <a:ext cx="0" cy="34940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5352406" y="3403012"/>
              <a:ext cx="86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타원 2"/>
          <p:cNvSpPr/>
          <p:nvPr/>
        </p:nvSpPr>
        <p:spPr>
          <a:xfrm>
            <a:off x="614863" y="409907"/>
            <a:ext cx="657630" cy="65763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4307" y="315311"/>
            <a:ext cx="877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본</a:t>
            </a:r>
            <a:r>
              <a:rPr lang="ko-KR" altLang="en-US" sz="3000" dirty="0" smtClean="0">
                <a:solidFill>
                  <a:schemeClr val="bg1">
                    <a:lumMod val="65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론</a:t>
            </a:r>
            <a:endParaRPr lang="ko-KR" altLang="en-US" sz="3000" dirty="0">
              <a:solidFill>
                <a:schemeClr val="bg1">
                  <a:lumMod val="65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0068" y="772509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결과물 설명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96000" y="1323765"/>
            <a:ext cx="10800000" cy="0"/>
          </a:xfrm>
          <a:prstGeom prst="line">
            <a:avLst/>
          </a:prstGeom>
          <a:ln w="9525" cmpd="dbl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15007" y="310051"/>
            <a:ext cx="867104" cy="8671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뫼비우스 Regular" pitchFamily="2" charset="-127"/>
                <a:ea typeface="뫼비우스 Regular" pitchFamily="2" charset="-127"/>
              </a:rPr>
              <a:t>02</a:t>
            </a:r>
            <a:endParaRPr lang="ko-KR" altLang="en-US" sz="28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6766" y="1608067"/>
            <a:ext cx="2638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e. 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결과물 작동 방식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581" y="6121273"/>
            <a:ext cx="4019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i="1" dirty="0" smtClean="0">
                <a:latin typeface="뫼비우스 Regular" pitchFamily="2" charset="-127"/>
                <a:ea typeface="뫼비우스 Regular" pitchFamily="2" charset="-127"/>
              </a:rPr>
              <a:t>* hc-05 : one</a:t>
            </a:r>
            <a:r>
              <a:rPr lang="ko-KR" altLang="en-US" sz="1050" i="1" dirty="0" smtClean="0">
                <a:latin typeface="뫼비우스 Regular" pitchFamily="2" charset="-127"/>
                <a:ea typeface="뫼비우스 Regular" pitchFamily="2" charset="-127"/>
              </a:rPr>
              <a:t> </a:t>
            </a:r>
            <a:r>
              <a:rPr lang="en-US" altLang="ko-KR" sz="1050" i="1" dirty="0" smtClean="0">
                <a:latin typeface="뫼비우스 Regular" pitchFamily="2" charset="-127"/>
                <a:ea typeface="뫼비우스 Regular" pitchFamily="2" charset="-127"/>
              </a:rPr>
              <a:t>of master-slave </a:t>
            </a:r>
            <a:r>
              <a:rPr lang="en-US" altLang="ko-KR" sz="1050" i="1" dirty="0" err="1" smtClean="0">
                <a:latin typeface="뫼비우스 Regular" pitchFamily="2" charset="-127"/>
                <a:ea typeface="뫼비우스 Regular" pitchFamily="2" charset="-127"/>
              </a:rPr>
              <a:t>bluetooth</a:t>
            </a:r>
            <a:r>
              <a:rPr lang="en-US" altLang="ko-KR" sz="1050" i="1" dirty="0" smtClean="0">
                <a:latin typeface="뫼비우스 Regular" pitchFamily="2" charset="-127"/>
                <a:ea typeface="뫼비우스 Regular" pitchFamily="2" charset="-127"/>
              </a:rPr>
              <a:t> modules. </a:t>
            </a:r>
            <a:endParaRPr lang="ko-KR" altLang="en-US" sz="1050" i="1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70259" y="6165851"/>
            <a:ext cx="1999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뫼비우스 Regular" pitchFamily="2" charset="-127"/>
                <a:ea typeface="뫼비우스 Regular" pitchFamily="2" charset="-127"/>
              </a:rPr>
              <a:t>+ Vibration on steering wheel</a:t>
            </a:r>
          </a:p>
          <a:p>
            <a:pPr algn="ctr"/>
            <a:r>
              <a:rPr lang="en-US" altLang="ko-KR" sz="1000" dirty="0" smtClean="0">
                <a:latin typeface="뫼비우스 Regular" pitchFamily="2" charset="-127"/>
                <a:ea typeface="뫼비우스 Regular" pitchFamily="2" charset="-127"/>
              </a:rPr>
              <a:t>+ Warning sounds</a:t>
            </a:r>
            <a:endParaRPr lang="ko-KR" altLang="en-US" sz="10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4933" y="2785489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Blink 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Strength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63656" y="4545829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Brainwaves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65780" y="2477090"/>
            <a:ext cx="1707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최근 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60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초 간의 데이터 저장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338284" y="3298548"/>
            <a:ext cx="1224000" cy="1224000"/>
            <a:chOff x="2442649" y="4212531"/>
            <a:chExt cx="1224000" cy="1224000"/>
          </a:xfrm>
        </p:grpSpPr>
        <p:sp>
          <p:nvSpPr>
            <p:cNvPr id="78" name="타원 77"/>
            <p:cNvSpPr/>
            <p:nvPr/>
          </p:nvSpPr>
          <p:spPr>
            <a:xfrm>
              <a:off x="2442649" y="4212531"/>
              <a:ext cx="1224000" cy="1224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74543" y="4579366"/>
              <a:ext cx="1005403" cy="500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latin typeface="뫼비우스 Regular" pitchFamily="2" charset="-127"/>
                  <a:ea typeface="뫼비우스 Regular" pitchFamily="2" charset="-127"/>
                </a:rPr>
                <a:t>Arduino</a:t>
              </a:r>
              <a:endParaRPr lang="en-US" altLang="ko-KR" sz="1600" dirty="0" smtClean="0">
                <a:latin typeface="뫼비우스 Regular" pitchFamily="2" charset="-127"/>
                <a:ea typeface="뫼비우스 Regular" pitchFamily="2" charset="-127"/>
              </a:endParaRPr>
            </a:p>
            <a:p>
              <a:pPr algn="ctr"/>
              <a:r>
                <a:rPr lang="en-US" altLang="ko-KR" sz="1000" dirty="0" smtClean="0">
                  <a:latin typeface="뫼비우스 Regular" pitchFamily="2" charset="-127"/>
                  <a:ea typeface="뫼비우스 Regular" pitchFamily="2" charset="-127"/>
                </a:rPr>
                <a:t>with HC-05</a:t>
              </a:r>
              <a:endParaRPr lang="ko-KR" altLang="en-US" sz="100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109915" y="3298548"/>
            <a:ext cx="1224000" cy="1224000"/>
            <a:chOff x="4099702" y="4212531"/>
            <a:chExt cx="1224000" cy="1224000"/>
          </a:xfrm>
        </p:grpSpPr>
        <p:sp>
          <p:nvSpPr>
            <p:cNvPr id="79" name="타원 78"/>
            <p:cNvSpPr/>
            <p:nvPr/>
          </p:nvSpPr>
          <p:spPr>
            <a:xfrm>
              <a:off x="4099702" y="4212531"/>
              <a:ext cx="1224000" cy="1224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6544" y="4535708"/>
              <a:ext cx="8851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뫼비우스 Regular" pitchFamily="2" charset="-127"/>
                  <a:ea typeface="뫼비우스 Regular" pitchFamily="2" charset="-127"/>
                </a:rPr>
                <a:t>Data</a:t>
              </a:r>
            </a:p>
            <a:p>
              <a:pPr algn="ctr"/>
              <a:r>
                <a:rPr lang="en-US" altLang="ko-KR" sz="1600" dirty="0" smtClean="0">
                  <a:latin typeface="뫼비우스 Regular" pitchFamily="2" charset="-127"/>
                  <a:ea typeface="뫼비우스 Regular" pitchFamily="2" charset="-127"/>
                </a:rPr>
                <a:t>Splitter</a:t>
              </a:r>
              <a:endParaRPr lang="ko-KR" altLang="en-US" sz="160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865780" y="3298548"/>
            <a:ext cx="1224000" cy="1224000"/>
            <a:chOff x="5756755" y="4212531"/>
            <a:chExt cx="1224000" cy="1224000"/>
          </a:xfrm>
        </p:grpSpPr>
        <p:sp>
          <p:nvSpPr>
            <p:cNvPr id="80" name="타원 79"/>
            <p:cNvSpPr/>
            <p:nvPr/>
          </p:nvSpPr>
          <p:spPr>
            <a:xfrm>
              <a:off x="5756755" y="4212531"/>
              <a:ext cx="1224000" cy="1224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62332" y="4425476"/>
              <a:ext cx="8322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뫼비우스 Regular" pitchFamily="2" charset="-127"/>
                  <a:ea typeface="뫼비우스 Regular" pitchFamily="2" charset="-127"/>
                </a:rPr>
                <a:t>Data-</a:t>
              </a:r>
            </a:p>
            <a:p>
              <a:pPr algn="ctr"/>
              <a:r>
                <a:rPr lang="en-US" altLang="ko-KR" sz="1600" dirty="0" smtClean="0">
                  <a:latin typeface="뫼비우스 Regular" pitchFamily="2" charset="-127"/>
                  <a:ea typeface="뫼비우스 Regular" pitchFamily="2" charset="-127"/>
                </a:rPr>
                <a:t>Queue</a:t>
              </a:r>
            </a:p>
            <a:p>
              <a:pPr algn="ctr"/>
              <a:r>
                <a:rPr lang="en-US" altLang="ko-KR" sz="1600" dirty="0" smtClean="0">
                  <a:latin typeface="뫼비우스 Regular" pitchFamily="2" charset="-127"/>
                  <a:ea typeface="뫼비우스 Regular" pitchFamily="2" charset="-127"/>
                </a:rPr>
                <a:t>[60]</a:t>
              </a:r>
              <a:endParaRPr lang="ko-KR" altLang="en-US" sz="160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637501" y="3298548"/>
            <a:ext cx="1224000" cy="1224000"/>
            <a:chOff x="7413807" y="4212531"/>
            <a:chExt cx="1224000" cy="1224000"/>
          </a:xfrm>
        </p:grpSpPr>
        <p:sp>
          <p:nvSpPr>
            <p:cNvPr id="81" name="타원 80"/>
            <p:cNvSpPr/>
            <p:nvPr/>
          </p:nvSpPr>
          <p:spPr>
            <a:xfrm>
              <a:off x="7413807" y="4212531"/>
              <a:ext cx="1224000" cy="1224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79439" y="4497614"/>
              <a:ext cx="11063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뫼비우스 Regular" pitchFamily="2" charset="-127"/>
                  <a:ea typeface="뫼비우스 Regular" pitchFamily="2" charset="-127"/>
                </a:rPr>
                <a:t>SVM</a:t>
              </a:r>
            </a:p>
            <a:p>
              <a:pPr algn="ctr"/>
              <a:r>
                <a:rPr lang="en-US" altLang="ko-KR" sz="1000" dirty="0" smtClean="0">
                  <a:latin typeface="뫼비우스 Regular" pitchFamily="2" charset="-127"/>
                  <a:ea typeface="뫼비우스 Regular" pitchFamily="2" charset="-127"/>
                </a:rPr>
                <a:t>Support Vector</a:t>
              </a:r>
              <a:endParaRPr lang="en-US" altLang="ko-KR" sz="1000" dirty="0">
                <a:latin typeface="뫼비우스 Regular" pitchFamily="2" charset="-127"/>
                <a:ea typeface="뫼비우스 Regular" pitchFamily="2" charset="-127"/>
              </a:endParaRPr>
            </a:p>
            <a:p>
              <a:pPr algn="ctr"/>
              <a:r>
                <a:rPr lang="en-US" altLang="ko-KR" sz="1000" dirty="0" smtClean="0">
                  <a:latin typeface="뫼비우스 Regular" pitchFamily="2" charset="-127"/>
                  <a:ea typeface="뫼비우스 Regular" pitchFamily="2" charset="-127"/>
                </a:rPr>
                <a:t>Machine</a:t>
              </a:r>
              <a:endParaRPr lang="ko-KR" altLang="en-US" sz="100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66653" y="3298548"/>
            <a:ext cx="1224000" cy="1224000"/>
            <a:chOff x="785596" y="4212531"/>
            <a:chExt cx="1224000" cy="1224000"/>
          </a:xfrm>
        </p:grpSpPr>
        <p:sp>
          <p:nvSpPr>
            <p:cNvPr id="2" name="타원 1"/>
            <p:cNvSpPr/>
            <p:nvPr/>
          </p:nvSpPr>
          <p:spPr>
            <a:xfrm>
              <a:off x="785596" y="4212531"/>
              <a:ext cx="1224000" cy="122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09945" y="4581875"/>
              <a:ext cx="102624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err="1" smtClean="0">
                  <a:latin typeface="뫼비우스 Regular" pitchFamily="2" charset="-127"/>
                  <a:ea typeface="뫼비우스 Regular" pitchFamily="2" charset="-127"/>
                </a:rPr>
                <a:t>Mindwave</a:t>
              </a:r>
              <a:endParaRPr lang="en-US" altLang="ko-KR" sz="1300" dirty="0">
                <a:latin typeface="뫼비우스 Regular" pitchFamily="2" charset="-127"/>
                <a:ea typeface="뫼비우스 Regular" pitchFamily="2" charset="-127"/>
              </a:endParaRPr>
            </a:p>
            <a:p>
              <a:pPr algn="ctr"/>
              <a:r>
                <a:rPr lang="en-US" altLang="ko-KR" sz="1300" dirty="0" smtClean="0">
                  <a:latin typeface="뫼비우스 Regular" pitchFamily="2" charset="-127"/>
                  <a:ea typeface="뫼비우스 Regular" pitchFamily="2" charset="-127"/>
                </a:rPr>
                <a:t>Headset</a:t>
              </a:r>
              <a:endParaRPr lang="ko-KR" altLang="en-US" sz="130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0257893" y="3298548"/>
            <a:ext cx="1224000" cy="1224000"/>
            <a:chOff x="7413807" y="4212531"/>
            <a:chExt cx="1224000" cy="1224000"/>
          </a:xfrm>
        </p:grpSpPr>
        <p:sp>
          <p:nvSpPr>
            <p:cNvPr id="83" name="타원 82"/>
            <p:cNvSpPr/>
            <p:nvPr/>
          </p:nvSpPr>
          <p:spPr>
            <a:xfrm>
              <a:off x="7413807" y="4212531"/>
              <a:ext cx="1224000" cy="1224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578827" y="4660823"/>
              <a:ext cx="9076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뫼비우스 Regular" pitchFamily="2" charset="-127"/>
                  <a:ea typeface="뫼비우스 Regular" pitchFamily="2" charset="-127"/>
                </a:rPr>
                <a:t>Drowsy</a:t>
              </a: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10258163" y="4916839"/>
            <a:ext cx="1224000" cy="1224000"/>
            <a:chOff x="7413807" y="4212531"/>
            <a:chExt cx="1224000" cy="1224000"/>
          </a:xfrm>
        </p:grpSpPr>
        <p:sp>
          <p:nvSpPr>
            <p:cNvPr id="91" name="타원 90"/>
            <p:cNvSpPr/>
            <p:nvPr/>
          </p:nvSpPr>
          <p:spPr>
            <a:xfrm>
              <a:off x="7413807" y="4212531"/>
              <a:ext cx="1224000" cy="1224000"/>
            </a:xfrm>
            <a:prstGeom prst="ellipse">
              <a:avLst/>
            </a:prstGeom>
            <a:solidFill>
              <a:srgbClr val="FF9999"/>
            </a:solidFill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71802" y="4547799"/>
              <a:ext cx="7216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뫼비우스 Regular" pitchFamily="2" charset="-127"/>
                  <a:ea typeface="뫼비우스 Regular" pitchFamily="2" charset="-127"/>
                </a:rPr>
                <a:t>Deep</a:t>
              </a:r>
            </a:p>
            <a:p>
              <a:pPr algn="ctr"/>
              <a:r>
                <a:rPr lang="en-US" altLang="ko-KR" sz="1600" dirty="0" smtClean="0">
                  <a:latin typeface="뫼비우스 Regular" pitchFamily="2" charset="-127"/>
                  <a:ea typeface="뫼비우스 Regular" pitchFamily="2" charset="-127"/>
                </a:rPr>
                <a:t>Sleep</a:t>
              </a:r>
              <a:endParaRPr lang="ko-KR" altLang="en-US" sz="110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10258073" y="1680257"/>
            <a:ext cx="1224000" cy="1224000"/>
            <a:chOff x="7413807" y="4212531"/>
            <a:chExt cx="1224000" cy="1224000"/>
          </a:xfrm>
        </p:grpSpPr>
        <p:sp>
          <p:nvSpPr>
            <p:cNvPr id="94" name="타원 93"/>
            <p:cNvSpPr/>
            <p:nvPr/>
          </p:nvSpPr>
          <p:spPr>
            <a:xfrm>
              <a:off x="7413807" y="4212531"/>
              <a:ext cx="1224000" cy="1224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72413" y="4676589"/>
              <a:ext cx="920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뫼비우스 Regular" pitchFamily="2" charset="-127"/>
                  <a:ea typeface="뫼비우스 Regular" pitchFamily="2" charset="-127"/>
                </a:rPr>
                <a:t>Normal</a:t>
              </a:r>
            </a:p>
          </p:txBody>
        </p:sp>
      </p:grpSp>
      <p:cxnSp>
        <p:nvCxnSpPr>
          <p:cNvPr id="19" name="직선 화살표 연결선 18"/>
          <p:cNvCxnSpPr/>
          <p:nvPr/>
        </p:nvCxnSpPr>
        <p:spPr>
          <a:xfrm>
            <a:off x="1876895" y="3909306"/>
            <a:ext cx="355757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3660052" y="3910548"/>
            <a:ext cx="355757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5404427" y="3608846"/>
            <a:ext cx="396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5404426" y="4178988"/>
            <a:ext cx="396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7192290" y="3910548"/>
            <a:ext cx="355757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5400000" flipH="1" flipV="1">
            <a:off x="9189242" y="2938024"/>
            <a:ext cx="1620000" cy="360000"/>
          </a:xfrm>
          <a:prstGeom prst="bentConnector2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V="1">
            <a:off x="8954470" y="3928024"/>
            <a:ext cx="1224772" cy="6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9189242" y="4558092"/>
            <a:ext cx="1620000" cy="360000"/>
          </a:xfrm>
          <a:prstGeom prst="bentConnector2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/>
          <p:cNvGrpSpPr/>
          <p:nvPr/>
        </p:nvGrpSpPr>
        <p:grpSpPr>
          <a:xfrm>
            <a:off x="6876723" y="2731006"/>
            <a:ext cx="252000" cy="720000"/>
            <a:chOff x="5571349" y="3445633"/>
            <a:chExt cx="252000" cy="720000"/>
          </a:xfrm>
        </p:grpSpPr>
        <p:cxnSp>
          <p:nvCxnSpPr>
            <p:cNvPr id="112" name="직선 연결선 111"/>
            <p:cNvCxnSpPr/>
            <p:nvPr/>
          </p:nvCxnSpPr>
          <p:spPr>
            <a:xfrm flipV="1">
              <a:off x="5822770" y="3445633"/>
              <a:ext cx="0" cy="72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5571349" y="4162873"/>
              <a:ext cx="2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타원 41"/>
          <p:cNvSpPr/>
          <p:nvPr/>
        </p:nvSpPr>
        <p:spPr>
          <a:xfrm>
            <a:off x="6857917" y="3423315"/>
            <a:ext cx="45719" cy="457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 flipV="1">
            <a:off x="5929563" y="2732926"/>
            <a:ext cx="154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5540676" y="3560771"/>
            <a:ext cx="45719" cy="457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5565964" y="4175474"/>
            <a:ext cx="45719" cy="457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3327509" y="2640778"/>
            <a:ext cx="964688" cy="1268528"/>
            <a:chOff x="3327509" y="2795326"/>
            <a:chExt cx="964688" cy="1268528"/>
          </a:xfrm>
        </p:grpSpPr>
        <p:cxnSp>
          <p:nvCxnSpPr>
            <p:cNvPr id="104" name="직선 연결선 103"/>
            <p:cNvCxnSpPr/>
            <p:nvPr/>
          </p:nvCxnSpPr>
          <p:spPr>
            <a:xfrm flipV="1">
              <a:off x="3375641" y="3258208"/>
              <a:ext cx="86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3807641" y="3252980"/>
              <a:ext cx="0" cy="8108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327509" y="2795326"/>
              <a:ext cx="9646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뫼비우스 Regular" pitchFamily="2" charset="-127"/>
                  <a:ea typeface="뫼비우스 Regular" pitchFamily="2" charset="-127"/>
                </a:rPr>
                <a:t>EEG </a:t>
              </a:r>
            </a:p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뫼비우스 Regular" pitchFamily="2" charset="-127"/>
                  <a:ea typeface="뫼비우스 Regular" pitchFamily="2" charset="-127"/>
                </a:rPr>
                <a:t>Raw Value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endParaRPr>
            </a:p>
          </p:txBody>
        </p:sp>
        <p:sp>
          <p:nvSpPr>
            <p:cNvPr id="117" name="타원 116"/>
            <p:cNvSpPr/>
            <p:nvPr/>
          </p:nvSpPr>
          <p:spPr>
            <a:xfrm>
              <a:off x="3782201" y="4015625"/>
              <a:ext cx="45719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870260" y="4537792"/>
            <a:ext cx="1999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뫼비우스 Regular" pitchFamily="2" charset="-127"/>
                <a:ea typeface="뫼비우스 Regular" pitchFamily="2" charset="-127"/>
              </a:rPr>
              <a:t>+ Vibration on steering wheel</a:t>
            </a:r>
            <a:endParaRPr lang="ko-KR" altLang="en-US" sz="1000" dirty="0">
              <a:latin typeface="뫼비우스 Regular" pitchFamily="2" charset="-127"/>
              <a:ea typeface="뫼비우스 Regular" pitchFamily="2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9182345" y="3712351"/>
            <a:ext cx="442480" cy="429279"/>
            <a:chOff x="7411233" y="4977376"/>
            <a:chExt cx="442480" cy="429279"/>
          </a:xfrm>
        </p:grpSpPr>
        <p:grpSp>
          <p:nvGrpSpPr>
            <p:cNvPr id="48" name="그룹 47"/>
            <p:cNvGrpSpPr/>
            <p:nvPr/>
          </p:nvGrpSpPr>
          <p:grpSpPr>
            <a:xfrm>
              <a:off x="7411233" y="4977376"/>
              <a:ext cx="442480" cy="429279"/>
              <a:chOff x="7411233" y="4977376"/>
              <a:chExt cx="442480" cy="429279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7411233" y="4977376"/>
                <a:ext cx="429279" cy="42927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423788" y="5019422"/>
                <a:ext cx="42992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atin typeface="뫼비우스 Regular" pitchFamily="2" charset="-127"/>
                    <a:ea typeface="뫼비우스 Regular" pitchFamily="2" charset="-127"/>
                  </a:rPr>
                  <a:t>LED</a:t>
                </a: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456048" y="5139166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뫼비우스 Regular" pitchFamily="2" charset="-127"/>
                  <a:ea typeface="뫼비우스 Regular" pitchFamily="2" charset="-127"/>
                </a:rPr>
                <a:t>on</a:t>
              </a:r>
              <a:endParaRPr lang="ko-KR" altLang="en-US" sz="110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1576014" y="2639945"/>
            <a:ext cx="917239" cy="1268528"/>
            <a:chOff x="3351234" y="2795326"/>
            <a:chExt cx="917239" cy="1268528"/>
          </a:xfrm>
        </p:grpSpPr>
        <p:cxnSp>
          <p:nvCxnSpPr>
            <p:cNvPr id="120" name="직선 연결선 119"/>
            <p:cNvCxnSpPr/>
            <p:nvPr/>
          </p:nvCxnSpPr>
          <p:spPr>
            <a:xfrm flipV="1">
              <a:off x="3375641" y="3258208"/>
              <a:ext cx="86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V="1">
              <a:off x="3807641" y="3252980"/>
              <a:ext cx="0" cy="8108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3351234" y="2795326"/>
              <a:ext cx="9172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뫼비우스 Regular" pitchFamily="2" charset="-127"/>
                  <a:ea typeface="뫼비우스 Regular" pitchFamily="2" charset="-127"/>
                </a:rPr>
                <a:t>Bluetooth</a:t>
              </a:r>
            </a:p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뫼비우스 Regular" pitchFamily="2" charset="-127"/>
                  <a:ea typeface="뫼비우스 Regular" pitchFamily="2" charset="-127"/>
                </a:rPr>
                <a:t>Signal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endParaRPr>
            </a:p>
          </p:txBody>
        </p:sp>
        <p:sp>
          <p:nvSpPr>
            <p:cNvPr id="123" name="타원 122"/>
            <p:cNvSpPr/>
            <p:nvPr/>
          </p:nvSpPr>
          <p:spPr>
            <a:xfrm>
              <a:off x="3782201" y="4015625"/>
              <a:ext cx="45719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2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614863" y="409907"/>
            <a:ext cx="657630" cy="65763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4307" y="315311"/>
            <a:ext cx="877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solidFill>
                  <a:schemeClr val="bg1">
                    <a:lumMod val="65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결론</a:t>
            </a:r>
            <a:endParaRPr lang="ko-KR" altLang="en-US" sz="3000" dirty="0">
              <a:solidFill>
                <a:schemeClr val="bg1">
                  <a:lumMod val="65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0068" y="772509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실행 결과 및 한계점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96000" y="1323765"/>
            <a:ext cx="10800000" cy="0"/>
          </a:xfrm>
          <a:prstGeom prst="line">
            <a:avLst/>
          </a:prstGeom>
          <a:ln w="9525" cmpd="dbl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15007" y="310051"/>
            <a:ext cx="867104" cy="8671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뫼비우스 Regular" pitchFamily="2" charset="-127"/>
                <a:ea typeface="뫼비우스 Regular" pitchFamily="2" charset="-127"/>
              </a:rPr>
              <a:t>02</a:t>
            </a:r>
            <a:endParaRPr lang="ko-KR" altLang="en-US" sz="28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11511" y="1595458"/>
            <a:ext cx="3845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알고리즘 실행 결과 및 한계점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9810" y="2139896"/>
            <a:ext cx="4931453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정상</a:t>
            </a:r>
            <a:r>
              <a:rPr lang="en-US" altLang="ko-KR" sz="12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/</a:t>
            </a:r>
            <a:r>
              <a:rPr lang="ko-KR" altLang="en-US" sz="12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졸린 상태</a:t>
            </a:r>
            <a:r>
              <a:rPr lang="en-US" altLang="ko-KR" sz="12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/</a:t>
            </a:r>
            <a:r>
              <a:rPr lang="ko-KR" altLang="en-US" sz="12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잠든 상태를 구분하는 </a:t>
            </a:r>
            <a:r>
              <a:rPr lang="en-US" altLang="ko-KR" sz="12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multi-class</a:t>
            </a:r>
            <a:r>
              <a:rPr lang="ko-KR" altLang="en-US" sz="12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2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SVM</a:t>
            </a:r>
            <a:r>
              <a:rPr lang="ko-KR" altLang="en-US" sz="12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을 </a:t>
            </a:r>
            <a:r>
              <a:rPr lang="en-US" altLang="ko-KR" sz="12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10</a:t>
            </a:r>
            <a:r>
              <a:rPr lang="ko-KR" altLang="en-US" sz="12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번 </a:t>
            </a:r>
            <a:r>
              <a:rPr lang="ko-KR" altLang="en-US" sz="12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시행</a:t>
            </a:r>
          </a:p>
          <a:p>
            <a:pPr algn="ctr"/>
            <a:endParaRPr lang="en-US" altLang="ko-KR" sz="5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/>
            <a:r>
              <a:rPr lang="en-US" altLang="ko-KR" sz="12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10</a:t>
            </a:r>
            <a:r>
              <a:rPr lang="ko-KR" altLang="en-US" sz="12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번 시행의 평균으로 다음과 같은 정확도 지표들을 확인</a:t>
            </a:r>
            <a:r>
              <a:rPr lang="en-US" altLang="ko-KR" sz="12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  <a:endParaRPr lang="en-US" altLang="ko-KR" sz="500" dirty="0" smtClean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/>
            <a:r>
              <a:rPr lang="en-US" altLang="ko-KR" sz="95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</a:t>
            </a:r>
            <a:r>
              <a:rPr lang="ko-KR" altLang="en-US" sz="95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매 시행마다 </a:t>
            </a:r>
            <a:r>
              <a:rPr lang="en-US" altLang="ko-KR" sz="95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Train/Validation/Test Set</a:t>
            </a:r>
            <a:r>
              <a:rPr lang="ko-KR" altLang="en-US" sz="95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을 </a:t>
            </a:r>
            <a:r>
              <a:rPr lang="en-US" altLang="ko-KR" sz="95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Random</a:t>
            </a:r>
            <a:r>
              <a:rPr lang="ko-KR" altLang="en-US" sz="95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하게 섞어 시행</a:t>
            </a:r>
            <a:r>
              <a:rPr lang="en-US" altLang="ko-KR" sz="95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</a:t>
            </a:r>
            <a:r>
              <a:rPr lang="ko-KR" altLang="en-US" sz="95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endParaRPr lang="en-US" altLang="ko-KR" sz="95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34015" y="1955230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&lt;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실제 테스트 결과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&gt;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685" r="25352" b="25668"/>
          <a:stretch/>
        </p:blipFill>
        <p:spPr>
          <a:xfrm>
            <a:off x="1153114" y="3171276"/>
            <a:ext cx="182953" cy="18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685" r="25352" b="25668"/>
          <a:stretch/>
        </p:blipFill>
        <p:spPr>
          <a:xfrm>
            <a:off x="1153113" y="4076751"/>
            <a:ext cx="182953" cy="180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336066" y="3076610"/>
            <a:ext cx="11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뫼비우스 Regular" pitchFamily="2" charset="-127"/>
                <a:ea typeface="뫼비우스 Regular" pitchFamily="2" charset="-127"/>
              </a:rPr>
              <a:t>졸린 상태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336066" y="3975050"/>
            <a:ext cx="11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뫼비우스 Regular" pitchFamily="2" charset="-127"/>
                <a:ea typeface="뫼비우스 Regular" pitchFamily="2" charset="-127"/>
              </a:rPr>
              <a:t>잠든 상태 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178496" y="3484224"/>
            <a:ext cx="4323939" cy="292388"/>
            <a:chOff x="1178496" y="3837902"/>
            <a:chExt cx="4323939" cy="292388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78496" y="3866383"/>
              <a:ext cx="4320000" cy="250436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228636" y="3837902"/>
              <a:ext cx="427379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00" dirty="0">
                  <a:solidFill>
                    <a:prstClr val="black"/>
                  </a:solidFill>
                  <a:latin typeface="뫼비우스 Regular" pitchFamily="2" charset="-127"/>
                  <a:ea typeface="뫼비우스 Regular" pitchFamily="2" charset="-127"/>
                </a:rPr>
                <a:t>(F1 score, Precision, Recall) = (94.7%, 95.5%, 93.9%)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78496" y="4382205"/>
            <a:ext cx="4320000" cy="292388"/>
            <a:chOff x="1178496" y="4796259"/>
            <a:chExt cx="4320000" cy="29238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1178496" y="4811738"/>
              <a:ext cx="4320000" cy="250436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200379" y="4796259"/>
              <a:ext cx="427379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00" dirty="0">
                  <a:solidFill>
                    <a:prstClr val="black"/>
                  </a:solidFill>
                  <a:latin typeface="뫼비우스 Regular" pitchFamily="2" charset="-127"/>
                  <a:ea typeface="뫼비우스 Regular" pitchFamily="2" charset="-127"/>
                </a:rPr>
                <a:t>(F1 score, Precision, Recall) = (99.2%, 99.0%, 99.5%)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3666215" y="5115112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뫼비우스 Regular" pitchFamily="2" charset="-127"/>
                <a:ea typeface="뫼비우스 Regular" pitchFamily="2" charset="-127"/>
              </a:rPr>
              <a:t>*Overall Accuracy = 97.8%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121" y="2451101"/>
            <a:ext cx="5311879" cy="249925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>
                <a:lumMod val="65000"/>
                <a:lumOff val="35000"/>
              </a:schemeClr>
            </a:solidFill>
            <a:miter lim="800000"/>
          </a:ln>
          <a:effectLst/>
        </p:spPr>
      </p:pic>
      <p:cxnSp>
        <p:nvCxnSpPr>
          <p:cNvPr id="31" name="직선 연결선 30"/>
          <p:cNvCxnSpPr/>
          <p:nvPr/>
        </p:nvCxnSpPr>
        <p:spPr>
          <a:xfrm>
            <a:off x="696000" y="5817241"/>
            <a:ext cx="10800000" cy="0"/>
          </a:xfrm>
          <a:prstGeom prst="line">
            <a:avLst/>
          </a:prstGeom>
          <a:ln w="9525" cmpd="dbl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986240" y="5900948"/>
            <a:ext cx="9509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2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* </a:t>
            </a:r>
            <a:r>
              <a:rPr lang="ko-KR" altLang="en-US" sz="12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단</a:t>
            </a:r>
            <a:r>
              <a:rPr lang="en-US" altLang="ko-KR" sz="12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ko-KR" altLang="en-US" sz="12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적은 샘플을 대상으로 한 수치이므로 </a:t>
            </a:r>
            <a:r>
              <a:rPr lang="en-US" altLang="ko-KR" sz="12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generalization error</a:t>
            </a:r>
            <a:r>
              <a:rPr lang="ko-KR" altLang="en-US" sz="12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 보기에는 아직 무리가 있으며</a:t>
            </a:r>
            <a:r>
              <a:rPr lang="en-US" altLang="ko-KR" sz="12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ko-KR" altLang="en-US" sz="12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각 </a:t>
            </a:r>
            <a:r>
              <a:rPr lang="en-US" altLang="ko-KR" sz="12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Feature</a:t>
            </a:r>
            <a:r>
              <a:rPr lang="ko-KR" altLang="en-US" sz="12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들이 </a:t>
            </a:r>
            <a:r>
              <a:rPr lang="en-US" altLang="ko-KR" sz="12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</a:t>
            </a:r>
            <a:r>
              <a:rPr lang="ko-KR" altLang="en-US" sz="12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분간의 데이터를 기반으로 하므로 기록이 시작된 지 </a:t>
            </a:r>
            <a:r>
              <a:rPr lang="en-US" altLang="ko-KR" sz="12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</a:t>
            </a:r>
            <a:r>
              <a:rPr lang="ko-KR" altLang="en-US" sz="12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분 이후부터 분류가 가능하다는 단점이 있음</a:t>
            </a:r>
            <a:r>
              <a:rPr lang="en-US" altLang="ko-KR" sz="12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8179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614863" y="409907"/>
            <a:ext cx="657630" cy="65763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4307" y="315311"/>
            <a:ext cx="877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solidFill>
                  <a:schemeClr val="bg1">
                    <a:lumMod val="65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결론</a:t>
            </a:r>
            <a:endParaRPr lang="ko-KR" altLang="en-US" sz="3000" dirty="0">
              <a:solidFill>
                <a:schemeClr val="bg1">
                  <a:lumMod val="65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0068" y="772509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기대효과 및 개선점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96000" y="1323765"/>
            <a:ext cx="10800000" cy="0"/>
          </a:xfrm>
          <a:prstGeom prst="line">
            <a:avLst/>
          </a:prstGeom>
          <a:ln w="9525" cmpd="dbl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15007" y="310051"/>
            <a:ext cx="867104" cy="8671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뫼비우스 Regular" pitchFamily="2" charset="-127"/>
                <a:ea typeface="뫼비우스 Regular" pitchFamily="2" charset="-127"/>
              </a:rPr>
              <a:t>03</a:t>
            </a:r>
            <a:endParaRPr lang="ko-KR" altLang="en-US" sz="2800" dirty="0">
              <a:latin typeface="뫼비우스 Regular" pitchFamily="2" charset="-127"/>
              <a:ea typeface="뫼비우스 Regular" pitchFamily="2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525783" y="1969626"/>
            <a:ext cx="9460026" cy="1362760"/>
            <a:chOff x="943677" y="2072658"/>
            <a:chExt cx="9460026" cy="1362760"/>
          </a:xfrm>
        </p:grpSpPr>
        <p:grpSp>
          <p:nvGrpSpPr>
            <p:cNvPr id="13" name="그룹 12"/>
            <p:cNvGrpSpPr/>
            <p:nvPr/>
          </p:nvGrpSpPr>
          <p:grpSpPr>
            <a:xfrm>
              <a:off x="943677" y="2072658"/>
              <a:ext cx="3102111" cy="595457"/>
              <a:chOff x="3976776" y="1923217"/>
              <a:chExt cx="2967487" cy="461665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3976777" y="1956120"/>
                <a:ext cx="1242204" cy="286748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976776" y="1923217"/>
                <a:ext cx="2967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 smtClean="0">
                    <a:solidFill>
                      <a:schemeClr val="bg1"/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기대효과</a:t>
                </a:r>
                <a:endParaRPr lang="ko-KR" altLang="en-US" sz="2400" dirty="0">
                  <a:solidFill>
                    <a:schemeClr val="bg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1701703" y="2512088"/>
              <a:ext cx="87020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센서를 통해 운전자의 졸음 상태를 인식하여 졸음운전을 사전에 방지</a:t>
              </a:r>
              <a:endParaRPr lang="en-US" altLang="ko-KR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특히</a:t>
              </a:r>
              <a:r>
                <a:rPr lang="en-US" altLang="ko-KR" dirty="0" smtClean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</a:t>
              </a:r>
              <a:r>
                <a:rPr lang="ko-KR" altLang="en-US" dirty="0" smtClean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</a:t>
              </a:r>
              <a:r>
                <a:rPr lang="ko-KR" altLang="en-US" dirty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운전자가 인지하지 못한 채 수면에 빠지는 상황을 예방하는 것에 효과적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525783" y="3548666"/>
            <a:ext cx="9460026" cy="2277257"/>
            <a:chOff x="943678" y="2072657"/>
            <a:chExt cx="9460026" cy="2277257"/>
          </a:xfrm>
        </p:grpSpPr>
        <p:grpSp>
          <p:nvGrpSpPr>
            <p:cNvPr id="16" name="그룹 15"/>
            <p:cNvGrpSpPr/>
            <p:nvPr/>
          </p:nvGrpSpPr>
          <p:grpSpPr>
            <a:xfrm>
              <a:off x="943678" y="2072657"/>
              <a:ext cx="3102111" cy="461664"/>
              <a:chOff x="3976777" y="1923218"/>
              <a:chExt cx="2967487" cy="357934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976777" y="1956120"/>
                <a:ext cx="1242204" cy="286748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976777" y="1923218"/>
                <a:ext cx="2967487" cy="357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 smtClean="0">
                    <a:solidFill>
                      <a:schemeClr val="bg1"/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개선방향</a:t>
                </a:r>
                <a:endParaRPr lang="ko-KR" altLang="en-US" sz="2400" dirty="0">
                  <a:solidFill>
                    <a:schemeClr val="bg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1701704" y="2595588"/>
              <a:ext cx="870200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다양한 집단에서 보다 많은 수의 샘플을 확보하면 </a:t>
              </a:r>
              <a:r>
                <a:rPr lang="en-US" altLang="ko-KR" dirty="0" err="1" smtClean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Overfitting</a:t>
              </a:r>
              <a:r>
                <a:rPr lang="ko-KR" altLang="en-US" dirty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</a:t>
              </a:r>
              <a:r>
                <a:rPr lang="ko-KR" altLang="en-US" dirty="0" smtClean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개선 가능</a:t>
              </a:r>
              <a:endParaRPr lang="en-US" altLang="ko-KR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분류에 필요한 계산이 많으므로 효율적으로 </a:t>
              </a:r>
              <a:r>
                <a:rPr lang="ko-KR" altLang="en-US" dirty="0" err="1" smtClean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계산가능한</a:t>
              </a:r>
              <a:r>
                <a:rPr lang="ko-KR" altLang="en-US" dirty="0" smtClean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하드웨어와 알고리즘의 최적화 필요</a:t>
              </a:r>
              <a:endParaRPr lang="en-US" altLang="ko-KR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뇌파 외에도 카메라를 통한 눈 움직임 포착 등의 지표를 함께 사용하면 정확도 향상 가능</a:t>
              </a:r>
              <a:endParaRPr lang="en-US" altLang="ko-KR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측정 기기의 착용이 불편한 편이므로 상용화를 위해서는 제품 디자인 변경이 필요</a:t>
              </a:r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685" r="25352" b="25668"/>
          <a:stretch/>
        </p:blipFill>
        <p:spPr>
          <a:xfrm>
            <a:off x="2083585" y="4264062"/>
            <a:ext cx="182953" cy="18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685" r="25352" b="25668"/>
          <a:stretch/>
        </p:blipFill>
        <p:spPr>
          <a:xfrm>
            <a:off x="2083585" y="5481782"/>
            <a:ext cx="182953" cy="18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685" r="25352" b="25668"/>
          <a:stretch/>
        </p:blipFill>
        <p:spPr>
          <a:xfrm>
            <a:off x="2083585" y="5075876"/>
            <a:ext cx="182953" cy="180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685" r="25352" b="25668"/>
          <a:stretch/>
        </p:blipFill>
        <p:spPr>
          <a:xfrm>
            <a:off x="2083585" y="4669969"/>
            <a:ext cx="182953" cy="18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685" r="25352" b="25668"/>
          <a:stretch/>
        </p:blipFill>
        <p:spPr>
          <a:xfrm>
            <a:off x="2083585" y="2601950"/>
            <a:ext cx="182953" cy="180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685" r="25352" b="25668"/>
          <a:stretch/>
        </p:blipFill>
        <p:spPr>
          <a:xfrm>
            <a:off x="2083585" y="3007857"/>
            <a:ext cx="182953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6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614863" y="409907"/>
            <a:ext cx="657630" cy="65763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4307" y="315311"/>
            <a:ext cx="877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solidFill>
                  <a:schemeClr val="bg1">
                    <a:lumMod val="65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기타</a:t>
            </a:r>
            <a:endParaRPr lang="ko-KR" altLang="en-US" sz="3000" dirty="0">
              <a:solidFill>
                <a:schemeClr val="bg1">
                  <a:lumMod val="65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0068" y="772509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참고문헌 및 자료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96000" y="1323765"/>
            <a:ext cx="10800000" cy="0"/>
          </a:xfrm>
          <a:prstGeom prst="line">
            <a:avLst/>
          </a:prstGeom>
          <a:ln w="9525" cmpd="dbl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15007" y="310051"/>
            <a:ext cx="867104" cy="8671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뫼비우스 Regular" pitchFamily="2" charset="-127"/>
                <a:ea typeface="뫼비우스 Regular" pitchFamily="2" charset="-127"/>
              </a:rPr>
              <a:t>04</a:t>
            </a:r>
            <a:endParaRPr lang="ko-KR" altLang="en-US" sz="28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6000" y="1505690"/>
            <a:ext cx="10768615" cy="485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상반기 고속도로 교통사고 사망자 수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ko-KR" altLang="en-US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한국도로공사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  <a:hlinkClick r:id="rId2"/>
              </a:rPr>
              <a:t>http://www.upkorea.net/news/articleView.html?idxno=48744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교통사고 사망자 유형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ko-KR" altLang="en-US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국토교통부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  <a:hlinkClick r:id="rId3"/>
              </a:rPr>
              <a:t>http://polinlove.tistory.com/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고속도로 사망사고 원인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ko-KR" altLang="en-US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도로교통공단</a:t>
            </a:r>
            <a:r>
              <a:rPr lang="en-US" altLang="ko-KR" sz="16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</a:t>
            </a:r>
            <a:r>
              <a:rPr lang="en-US" altLang="ko-KR" sz="1600" dirty="0">
                <a:latin typeface="뫼비우스 Regular" panose="02000700060000000000" pitchFamily="2" charset="-127"/>
                <a:ea typeface="뫼비우스 Regular" panose="02000700060000000000" pitchFamily="2" charset="-127"/>
                <a:hlinkClick r:id="rId4"/>
              </a:rPr>
              <a:t>http://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  <a:hlinkClick r:id="rId4"/>
              </a:rPr>
              <a:t>news.koroad.or.kr/articleview.php?idx=1260&amp;page=21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Pinel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J.P.J., “Biopsychology”, Needham Heights, MA: Allyn&amp; Bacon, 1992.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Dement, W.C., “Some must watch while some must sleep”, New York: </a:t>
            </a:r>
            <a:r>
              <a:rPr lang="en-US" altLang="ko-KR" sz="1600" dirty="0" err="1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W.W.Norton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1978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Niedermeyer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E. and da Silva F.L., “Electroencephalography: Basic Principles, Clinical Applications and Related Fields”, </a:t>
            </a:r>
            <a:r>
              <a:rPr lang="en-US" altLang="ko-KR" sz="1600" dirty="0" err="1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Lippincot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Williams &amp; Wilkins, 2004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Neurosky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“Brain Wave Signal(EEG)”, </a:t>
            </a:r>
            <a:r>
              <a:rPr lang="en-US" altLang="ko-KR" sz="1600" dirty="0" err="1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Neurosky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Inc., 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  <a:hlinkClick r:id="rId5"/>
              </a:rPr>
              <a:t>http://frontiernerds.com/files/neurosky-vs-medical-eeg.pdf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last accessed: December, 2009.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Fiolet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en-US" altLang="ko-KR" sz="1600" dirty="0" err="1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Eliane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“</a:t>
            </a:r>
            <a:r>
              <a:rPr lang="en-US" altLang="ko-KR" sz="1600" dirty="0" err="1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NeuroSky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600" dirty="0" err="1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MindWave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Brings Brain-Computer Interface to Education”, </a:t>
            </a:r>
            <a:r>
              <a:rPr lang="en-US" altLang="ko-KR" sz="1600" dirty="0" err="1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Ubergizmo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  <a:hlinkClick r:id="rId6"/>
              </a:rPr>
              <a:t>www.ubergizmo.com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last accessed: March 19, 2014.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Chih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-Wei Hsu, </a:t>
            </a:r>
            <a:r>
              <a:rPr lang="en-US" altLang="ko-KR" sz="1600" dirty="0" err="1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Chih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-Chung Chang, </a:t>
            </a:r>
            <a:r>
              <a:rPr lang="en-US" altLang="ko-KR" sz="1600" dirty="0" err="1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Chih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-Jen Lin, A practical Guide to Support Vector Classification. 2010</a:t>
            </a:r>
          </a:p>
        </p:txBody>
      </p:sp>
    </p:spTree>
    <p:extLst>
      <p:ext uri="{BB962C8B-B14F-4D97-AF65-F5344CB8AC3E}">
        <p14:creationId xmlns:p14="http://schemas.microsoft.com/office/powerpoint/2010/main" val="334355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1203339">
            <a:off x="4195357" y="-636176"/>
            <a:ext cx="515155" cy="7908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7"/>
          <a:stretch/>
        </p:blipFill>
        <p:spPr>
          <a:xfrm>
            <a:off x="0" y="0"/>
            <a:ext cx="5655452" cy="6858000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723852" y="1207541"/>
            <a:ext cx="2250937" cy="1107996"/>
            <a:chOff x="914352" y="1645691"/>
            <a:chExt cx="2250937" cy="1107996"/>
          </a:xfrm>
        </p:grpSpPr>
        <p:sp>
          <p:nvSpPr>
            <p:cNvPr id="6" name="TextBox 5"/>
            <p:cNvSpPr txBox="1"/>
            <p:nvPr/>
          </p:nvSpPr>
          <p:spPr>
            <a:xfrm>
              <a:off x="914352" y="1645691"/>
              <a:ext cx="225093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뫼비우스 Regular" pitchFamily="2" charset="-127"/>
                  <a:ea typeface="뫼비우스 Regular" pitchFamily="2" charset="-127"/>
                </a:rPr>
                <a:t>I</a:t>
              </a:r>
              <a:r>
                <a:rPr lang="en-US" altLang="ko-KR" sz="5400" dirty="0" smtClean="0">
                  <a:solidFill>
                    <a:schemeClr val="bg1">
                      <a:lumMod val="95000"/>
                    </a:schemeClr>
                  </a:solidFill>
                  <a:latin typeface="뫼비우스 Regular" pitchFamily="2" charset="-127"/>
                  <a:ea typeface="뫼비우스 Regular" pitchFamily="2" charset="-127"/>
                </a:rPr>
                <a:t>NDEX</a:t>
              </a:r>
              <a:endParaRPr lang="ko-KR" altLang="en-US" sz="5400" dirty="0">
                <a:solidFill>
                  <a:schemeClr val="bg1">
                    <a:lumMod val="95000"/>
                  </a:schemeClr>
                </a:solidFill>
                <a:latin typeface="뫼비우스 Regular" pitchFamily="2" charset="-127"/>
                <a:ea typeface="뫼비우스 Regular" pitchFamily="2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998923" y="2616409"/>
              <a:ext cx="216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660492" y="641888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뫼비우스 Regular" pitchFamily="2" charset="-127"/>
                <a:ea typeface="뫼비우스 Regular" pitchFamily="2" charset="-127"/>
              </a:rPr>
              <a:t>서 </a:t>
            </a:r>
            <a:r>
              <a:rPr lang="ko-KR" altLang="en-US" sz="2400" dirty="0" err="1" smtClean="0">
                <a:latin typeface="뫼비우스 Regular" pitchFamily="2" charset="-127"/>
                <a:ea typeface="뫼비우스 Regular" pitchFamily="2" charset="-127"/>
              </a:rPr>
              <a:t>론</a:t>
            </a:r>
            <a:endParaRPr lang="ko-KR" altLang="en-US" sz="24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6472" y="2149557"/>
            <a:ext cx="863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뫼비우스 Regular" pitchFamily="2" charset="-127"/>
                <a:ea typeface="뫼비우스 Regular" pitchFamily="2" charset="-127"/>
              </a:rPr>
              <a:t>본</a:t>
            </a:r>
            <a:r>
              <a:rPr lang="ko-KR" altLang="en-US" sz="2400" dirty="0" smtClean="0">
                <a:latin typeface="뫼비우스 Regular" pitchFamily="2" charset="-127"/>
                <a:ea typeface="뫼비우스 Regular" pitchFamily="2" charset="-127"/>
              </a:rPr>
              <a:t> </a:t>
            </a:r>
            <a:r>
              <a:rPr lang="ko-KR" altLang="en-US" sz="2400" dirty="0" err="1" smtClean="0">
                <a:latin typeface="뫼비우스 Regular" pitchFamily="2" charset="-127"/>
                <a:ea typeface="뫼비우스 Regular" pitchFamily="2" charset="-127"/>
              </a:rPr>
              <a:t>론</a:t>
            </a:r>
            <a:endParaRPr lang="ko-KR" altLang="en-US" sz="24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78370" y="1058761"/>
            <a:ext cx="2129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1F4E79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•  </a:t>
            </a:r>
            <a:r>
              <a:rPr lang="ko-KR" altLang="en-US" sz="1600" dirty="0" smtClean="0">
                <a:solidFill>
                  <a:srgbClr val="1F4E79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졸음 운전의 </a:t>
            </a:r>
            <a:r>
              <a:rPr lang="ko-KR" altLang="en-US" sz="1600" smtClean="0">
                <a:solidFill>
                  <a:srgbClr val="1F4E79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위험성 </a:t>
            </a:r>
            <a:endParaRPr lang="en-US" altLang="ko-KR" sz="1600" dirty="0" smtClean="0">
              <a:solidFill>
                <a:srgbClr val="1F4E79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1F4E79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•  Ideation</a:t>
            </a:r>
            <a:endParaRPr lang="ko-KR" altLang="en-US" sz="1600" dirty="0">
              <a:solidFill>
                <a:srgbClr val="1F4E79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1906" y="2566573"/>
            <a:ext cx="28127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1F4E79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     •  Background Theory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1F4E79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   •  </a:t>
            </a:r>
            <a:r>
              <a:rPr lang="ko-KR" altLang="en-US" sz="1600" dirty="0" smtClean="0">
                <a:solidFill>
                  <a:srgbClr val="1F4E79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연구 설계</a:t>
            </a:r>
            <a:endParaRPr lang="en-US" altLang="ko-KR" sz="1600" dirty="0" smtClean="0">
              <a:solidFill>
                <a:srgbClr val="1F4E79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1F4E79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 •  </a:t>
            </a:r>
            <a:r>
              <a:rPr lang="ko-KR" altLang="en-US" sz="1600" dirty="0" smtClean="0">
                <a:solidFill>
                  <a:srgbClr val="1F4E79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실제 데이터 측정결과</a:t>
            </a:r>
            <a:endParaRPr lang="en-US" altLang="ko-KR" sz="1600" dirty="0" smtClean="0">
              <a:solidFill>
                <a:srgbClr val="1F4E79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1F4E79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•  </a:t>
            </a:r>
            <a:r>
              <a:rPr lang="ko-KR" altLang="en-US" sz="1600" dirty="0" smtClean="0">
                <a:solidFill>
                  <a:srgbClr val="1F4E79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알고리즘 설명</a:t>
            </a:r>
            <a:endParaRPr lang="en-US" altLang="ko-KR" sz="1600" dirty="0" smtClean="0">
              <a:solidFill>
                <a:srgbClr val="1F4E79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1F4E79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•  </a:t>
            </a:r>
            <a:r>
              <a:rPr lang="ko-KR" altLang="en-US" sz="1600" dirty="0" smtClean="0">
                <a:solidFill>
                  <a:srgbClr val="1F4E79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결과물 설명</a:t>
            </a:r>
            <a:endParaRPr lang="ko-KR" altLang="en-US" sz="1600" dirty="0">
              <a:solidFill>
                <a:srgbClr val="1F4E79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30026" y="4865786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뫼비우스 Regular" pitchFamily="2" charset="-127"/>
                <a:ea typeface="뫼비우스 Regular" pitchFamily="2" charset="-127"/>
              </a:rPr>
              <a:t> 결론</a:t>
            </a:r>
            <a:endParaRPr lang="ko-KR" altLang="en-US" sz="24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7904" y="5282659"/>
            <a:ext cx="2145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1F4E79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•  </a:t>
            </a:r>
            <a:r>
              <a:rPr lang="ko-KR" altLang="en-US" sz="1600" dirty="0" smtClean="0">
                <a:solidFill>
                  <a:srgbClr val="1F4E79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실행결과 및 한계점</a:t>
            </a:r>
            <a:endParaRPr lang="en-US" altLang="ko-KR" sz="1600" dirty="0" smtClean="0">
              <a:solidFill>
                <a:srgbClr val="1F4E79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1F4E79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•  </a:t>
            </a:r>
            <a:r>
              <a:rPr lang="ko-KR" altLang="en-US" sz="1600" dirty="0" smtClean="0">
                <a:solidFill>
                  <a:srgbClr val="1F4E79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기대효과 및 개선방향</a:t>
            </a:r>
            <a:endParaRPr lang="ko-KR" altLang="en-US" sz="1600" dirty="0">
              <a:solidFill>
                <a:srgbClr val="1F4E79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4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7315200" y="3366638"/>
            <a:ext cx="884698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614863" y="409907"/>
            <a:ext cx="657630" cy="65763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4307" y="315311"/>
            <a:ext cx="877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solidFill>
                  <a:schemeClr val="bg1">
                    <a:lumMod val="65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서론</a:t>
            </a:r>
            <a:endParaRPr lang="ko-KR" altLang="en-US" sz="3000" dirty="0">
              <a:solidFill>
                <a:schemeClr val="bg1">
                  <a:lumMod val="65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0068" y="772509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졸음운전의 위험성 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15007" y="310051"/>
            <a:ext cx="867104" cy="8671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뫼비우스 Regular" pitchFamily="2" charset="-127"/>
                <a:ea typeface="뫼비우스 Regular" pitchFamily="2" charset="-127"/>
              </a:rPr>
              <a:t>01</a:t>
            </a:r>
            <a:endParaRPr lang="ko-KR" altLang="en-US" sz="28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9421" y="5936430"/>
            <a:ext cx="3580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&lt;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교통사고 사망자 유형</a:t>
            </a:r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, 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국토교통부</a:t>
            </a:r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&gt;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96000" y="1323765"/>
            <a:ext cx="10800000" cy="0"/>
          </a:xfrm>
          <a:prstGeom prst="line">
            <a:avLst/>
          </a:prstGeom>
          <a:ln w="9525" cmpd="dbl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 rot="1606477" flipV="1">
            <a:off x="1602681" y="2254701"/>
            <a:ext cx="3240000" cy="3240000"/>
            <a:chOff x="1152968" y="1888446"/>
            <a:chExt cx="4140000" cy="4140000"/>
          </a:xfrm>
        </p:grpSpPr>
        <p:sp>
          <p:nvSpPr>
            <p:cNvPr id="13" name="원형 12"/>
            <p:cNvSpPr/>
            <p:nvPr/>
          </p:nvSpPr>
          <p:spPr>
            <a:xfrm rot="12449211">
              <a:off x="1231755" y="1988566"/>
              <a:ext cx="3960000" cy="3960000"/>
            </a:xfrm>
            <a:prstGeom prst="pie">
              <a:avLst>
                <a:gd name="adj1" fmla="val 1068684"/>
                <a:gd name="adj2" fmla="val 5152313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" name="원형 1"/>
            <p:cNvSpPr/>
            <p:nvPr/>
          </p:nvSpPr>
          <p:spPr>
            <a:xfrm rot="12449211">
              <a:off x="1240304" y="1976215"/>
              <a:ext cx="3960000" cy="3959999"/>
            </a:xfrm>
            <a:prstGeom prst="pie">
              <a:avLst>
                <a:gd name="adj1" fmla="val 4682329"/>
                <a:gd name="adj2" fmla="val 1620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5" name="원형 14"/>
            <p:cNvSpPr/>
            <p:nvPr/>
          </p:nvSpPr>
          <p:spPr>
            <a:xfrm rot="12449211">
              <a:off x="1237634" y="1977463"/>
              <a:ext cx="3960000" cy="3960000"/>
            </a:xfrm>
            <a:prstGeom prst="pie">
              <a:avLst>
                <a:gd name="adj1" fmla="val 21352550"/>
                <a:gd name="adj2" fmla="val 104187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6" name="원형 15"/>
            <p:cNvSpPr/>
            <p:nvPr/>
          </p:nvSpPr>
          <p:spPr>
            <a:xfrm rot="12449211">
              <a:off x="1240304" y="1976216"/>
              <a:ext cx="3960000" cy="3960000"/>
            </a:xfrm>
            <a:prstGeom prst="pie">
              <a:avLst>
                <a:gd name="adj1" fmla="val 16187605"/>
                <a:gd name="adj2" fmla="val 2133844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 rot="12449211">
              <a:off x="1957897" y="2612794"/>
              <a:ext cx="2580264" cy="25802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 rot="12449211">
              <a:off x="1152968" y="1888446"/>
              <a:ext cx="4140000" cy="414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 rot="12449211">
              <a:off x="2059368" y="2715528"/>
              <a:ext cx="2372149" cy="237214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682344" y="3566583"/>
            <a:ext cx="1154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뫼비우스 Regular" pitchFamily="2" charset="-127"/>
                <a:ea typeface="뫼비우스 Regular" pitchFamily="2" charset="-127"/>
              </a:rPr>
              <a:t>최근 </a:t>
            </a:r>
            <a:r>
              <a:rPr lang="en-US" altLang="ko-KR" sz="1600" dirty="0" smtClean="0">
                <a:latin typeface="뫼비우스 Regular" pitchFamily="2" charset="-127"/>
                <a:ea typeface="뫼비우스 Regular" pitchFamily="2" charset="-127"/>
              </a:rPr>
              <a:t>3</a:t>
            </a:r>
            <a:r>
              <a:rPr lang="ko-KR" altLang="en-US" sz="1600" dirty="0" smtClean="0">
                <a:latin typeface="뫼비우스 Regular" pitchFamily="2" charset="-127"/>
                <a:ea typeface="뫼비우스 Regular" pitchFamily="2" charset="-127"/>
              </a:rPr>
              <a:t>년 간</a:t>
            </a:r>
            <a:endParaRPr lang="en-US" altLang="ko-KR" sz="1600" dirty="0" smtClean="0">
              <a:latin typeface="뫼비우스 Regular" pitchFamily="2" charset="-127"/>
              <a:ea typeface="뫼비우스 Regular" pitchFamily="2" charset="-127"/>
            </a:endParaRPr>
          </a:p>
          <a:p>
            <a:pPr algn="ctr"/>
            <a:r>
              <a:rPr lang="ko-KR" altLang="en-US" sz="1600" dirty="0" smtClean="0">
                <a:latin typeface="뫼비우스 Regular" pitchFamily="2" charset="-127"/>
                <a:ea typeface="뫼비우스 Regular" pitchFamily="2" charset="-127"/>
              </a:rPr>
              <a:t>교통사고</a:t>
            </a:r>
            <a:endParaRPr lang="en-US" altLang="ko-KR" sz="1600" dirty="0" smtClean="0">
              <a:latin typeface="뫼비우스 Regular" pitchFamily="2" charset="-127"/>
              <a:ea typeface="뫼비우스 Regular" pitchFamily="2" charset="-127"/>
            </a:endParaRPr>
          </a:p>
          <a:p>
            <a:pPr algn="ctr"/>
            <a:r>
              <a:rPr lang="ko-KR" altLang="en-US" sz="1600" dirty="0" smtClean="0">
                <a:latin typeface="뫼비우스 Regular" pitchFamily="2" charset="-127"/>
                <a:ea typeface="뫼비우스 Regular" pitchFamily="2" charset="-127"/>
              </a:rPr>
              <a:t>사망</a:t>
            </a:r>
            <a:r>
              <a:rPr lang="ko-KR" altLang="en-US" sz="1600" dirty="0">
                <a:latin typeface="뫼비우스 Regular" pitchFamily="2" charset="-127"/>
                <a:ea typeface="뫼비우스 Regular" pitchFamily="2" charset="-127"/>
              </a:rPr>
              <a:t>자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325094" y="2303237"/>
            <a:ext cx="1104790" cy="772658"/>
            <a:chOff x="1041756" y="1968383"/>
            <a:chExt cx="1104790" cy="772658"/>
          </a:xfrm>
        </p:grpSpPr>
        <p:grpSp>
          <p:nvGrpSpPr>
            <p:cNvPr id="43" name="그룹 42"/>
            <p:cNvGrpSpPr/>
            <p:nvPr/>
          </p:nvGrpSpPr>
          <p:grpSpPr>
            <a:xfrm rot="11354927">
              <a:off x="1460799" y="2312919"/>
              <a:ext cx="608116" cy="428122"/>
              <a:chOff x="6578930" y="2309936"/>
              <a:chExt cx="608116" cy="428122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6578930" y="2309936"/>
                <a:ext cx="95002" cy="9500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cxnSp>
            <p:nvCxnSpPr>
              <p:cNvPr id="41" name="직선 연결선 40"/>
              <p:cNvCxnSpPr/>
              <p:nvPr/>
            </p:nvCxnSpPr>
            <p:spPr>
              <a:xfrm rot="10245073" flipH="1" flipV="1">
                <a:off x="6694765" y="2340643"/>
                <a:ext cx="492281" cy="397415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1041756" y="1968383"/>
              <a:ext cx="1104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뫼비우스 Regular" pitchFamily="2" charset="-127"/>
                  <a:ea typeface="뫼비우스 Regular" pitchFamily="2" charset="-127"/>
                </a:rPr>
                <a:t>기타</a:t>
              </a:r>
              <a:r>
                <a:rPr lang="en-US" altLang="ko-KR" sz="900" dirty="0" smtClean="0">
                  <a:latin typeface="뫼비우스 Regular" pitchFamily="2" charset="-127"/>
                  <a:ea typeface="뫼비우스 Regular" pitchFamily="2" charset="-127"/>
                </a:rPr>
                <a:t>(</a:t>
              </a:r>
              <a:r>
                <a:rPr lang="ko-KR" altLang="en-US" sz="900" dirty="0" smtClean="0">
                  <a:latin typeface="뫼비우스 Regular" pitchFamily="2" charset="-127"/>
                  <a:ea typeface="뫼비우스 Regular" pitchFamily="2" charset="-127"/>
                </a:rPr>
                <a:t>차량결함 등</a:t>
              </a:r>
              <a:r>
                <a:rPr lang="en-US" altLang="ko-KR" sz="900" dirty="0" smtClean="0">
                  <a:latin typeface="뫼비우스 Regular" pitchFamily="2" charset="-127"/>
                  <a:ea typeface="뫼비우스 Regular" pitchFamily="2" charset="-127"/>
                </a:rPr>
                <a:t>)</a:t>
              </a:r>
            </a:p>
            <a:p>
              <a:r>
                <a:rPr lang="en-US" altLang="ko-KR" sz="1200" dirty="0" smtClean="0">
                  <a:latin typeface="뫼비우스 Regular" pitchFamily="2" charset="-127"/>
                  <a:ea typeface="뫼비우스 Regular" pitchFamily="2" charset="-127"/>
                </a:rPr>
                <a:t>22%</a:t>
              </a:r>
              <a:endParaRPr lang="ko-KR" altLang="en-US" sz="120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1157731" y="3174443"/>
            <a:ext cx="801849" cy="906203"/>
            <a:chOff x="706966" y="3277475"/>
            <a:chExt cx="801849" cy="906203"/>
          </a:xfrm>
        </p:grpSpPr>
        <p:grpSp>
          <p:nvGrpSpPr>
            <p:cNvPr id="65" name="그룹 64"/>
            <p:cNvGrpSpPr/>
            <p:nvPr/>
          </p:nvGrpSpPr>
          <p:grpSpPr>
            <a:xfrm>
              <a:off x="951603" y="3683966"/>
              <a:ext cx="557212" cy="499712"/>
              <a:chOff x="951603" y="3683966"/>
              <a:chExt cx="557212" cy="499712"/>
            </a:xfrm>
          </p:grpSpPr>
          <p:sp>
            <p:nvSpPr>
              <p:cNvPr id="47" name="타원 46"/>
              <p:cNvSpPr/>
              <p:nvPr/>
            </p:nvSpPr>
            <p:spPr>
              <a:xfrm rot="10800000">
                <a:off x="1413813" y="4088676"/>
                <a:ext cx="95002" cy="9500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951603" y="3683966"/>
                <a:ext cx="462210" cy="452373"/>
                <a:chOff x="874329" y="3683966"/>
                <a:chExt cx="462210" cy="452373"/>
              </a:xfrm>
            </p:grpSpPr>
            <p:cxnSp>
              <p:nvCxnSpPr>
                <p:cNvPr id="50" name="직선 연결선 49"/>
                <p:cNvCxnSpPr/>
                <p:nvPr/>
              </p:nvCxnSpPr>
              <p:spPr>
                <a:xfrm flipH="1">
                  <a:off x="874329" y="4136177"/>
                  <a:ext cx="462210" cy="0"/>
                </a:xfrm>
                <a:prstGeom prst="line">
                  <a:avLst/>
                </a:prstGeom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 flipV="1">
                  <a:off x="874329" y="3683966"/>
                  <a:ext cx="0" cy="452373"/>
                </a:xfrm>
                <a:prstGeom prst="line">
                  <a:avLst/>
                </a:prstGeom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/>
            <p:cNvSpPr txBox="1"/>
            <p:nvPr/>
          </p:nvSpPr>
          <p:spPr>
            <a:xfrm>
              <a:off x="706966" y="3277475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뫼비우스 Regular" pitchFamily="2" charset="-127"/>
                  <a:ea typeface="뫼비우스 Regular" pitchFamily="2" charset="-127"/>
                </a:rPr>
                <a:t>핸들과</a:t>
              </a:r>
              <a:r>
                <a:rPr lang="ko-KR" altLang="en-US" sz="1200" dirty="0">
                  <a:latin typeface="뫼비우스 Regular" pitchFamily="2" charset="-127"/>
                  <a:ea typeface="뫼비우스 Regular" pitchFamily="2" charset="-127"/>
                </a:rPr>
                <a:t>대</a:t>
              </a:r>
              <a:endParaRPr lang="en-US" altLang="ko-KR" sz="900" dirty="0" smtClean="0">
                <a:latin typeface="뫼비우스 Regular" pitchFamily="2" charset="-127"/>
                <a:ea typeface="뫼비우스 Regular" pitchFamily="2" charset="-127"/>
              </a:endParaRPr>
            </a:p>
            <a:p>
              <a:r>
                <a:rPr lang="en-US" altLang="ko-KR" sz="1200" dirty="0">
                  <a:latin typeface="뫼비우스 Regular" pitchFamily="2" charset="-127"/>
                  <a:ea typeface="뫼비우스 Regular" pitchFamily="2" charset="-127"/>
                </a:rPr>
                <a:t>5</a:t>
              </a:r>
              <a:r>
                <a:rPr lang="en-US" altLang="ko-KR" sz="1200" dirty="0" smtClean="0">
                  <a:latin typeface="뫼비우스 Regular" pitchFamily="2" charset="-127"/>
                  <a:ea typeface="뫼비우스 Regular" pitchFamily="2" charset="-127"/>
                </a:rPr>
                <a:t>%</a:t>
              </a:r>
              <a:endParaRPr lang="ko-KR" altLang="en-US" sz="120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021593" y="4785725"/>
            <a:ext cx="323153" cy="615493"/>
            <a:chOff x="1415956" y="4937168"/>
            <a:chExt cx="323153" cy="615493"/>
          </a:xfrm>
        </p:grpSpPr>
        <p:grpSp>
          <p:nvGrpSpPr>
            <p:cNvPr id="56" name="그룹 55"/>
            <p:cNvGrpSpPr/>
            <p:nvPr/>
          </p:nvGrpSpPr>
          <p:grpSpPr>
            <a:xfrm rot="5400000">
              <a:off x="1244906" y="5155422"/>
              <a:ext cx="568289" cy="226189"/>
              <a:chOff x="874329" y="3910150"/>
              <a:chExt cx="568289" cy="226189"/>
            </a:xfrm>
          </p:grpSpPr>
          <p:cxnSp>
            <p:nvCxnSpPr>
              <p:cNvPr id="57" name="직선 연결선 56"/>
              <p:cNvCxnSpPr/>
              <p:nvPr/>
            </p:nvCxnSpPr>
            <p:spPr>
              <a:xfrm rot="16200000" flipV="1">
                <a:off x="1158474" y="3852032"/>
                <a:ext cx="0" cy="568289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 rot="16200000">
                <a:off x="761235" y="4023245"/>
                <a:ext cx="226189" cy="0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타원 60"/>
            <p:cNvSpPr/>
            <p:nvPr/>
          </p:nvSpPr>
          <p:spPr>
            <a:xfrm rot="10800000">
              <a:off x="1644107" y="4937168"/>
              <a:ext cx="95002" cy="95002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492405" y="536297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 smtClean="0">
                <a:latin typeface="뫼비우스 Regular" pitchFamily="2" charset="-127"/>
                <a:ea typeface="뫼비우스 Regular" pitchFamily="2" charset="-127"/>
              </a:rPr>
              <a:t>과속 </a:t>
            </a:r>
            <a:r>
              <a:rPr lang="en-US" altLang="ko-KR" sz="1200" dirty="0" smtClean="0">
                <a:latin typeface="뫼비우스 Regular" pitchFamily="2" charset="-127"/>
                <a:ea typeface="뫼비우스 Regular" pitchFamily="2" charset="-127"/>
              </a:rPr>
              <a:t>19%</a:t>
            </a:r>
            <a:endParaRPr lang="ko-KR" altLang="en-US" sz="12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75271" y="2532802"/>
            <a:ext cx="8867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졸음</a:t>
            </a:r>
            <a:endParaRPr lang="en-US" altLang="ko-KR" sz="2800" dirty="0" smtClean="0">
              <a:solidFill>
                <a:schemeClr val="accent1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  <a:p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54%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 rot="10800000">
            <a:off x="4467357" y="3405276"/>
            <a:ext cx="551303" cy="505041"/>
            <a:chOff x="1187806" y="4937168"/>
            <a:chExt cx="551303" cy="505041"/>
          </a:xfrm>
        </p:grpSpPr>
        <p:grpSp>
          <p:nvGrpSpPr>
            <p:cNvPr id="69" name="그룹 68"/>
            <p:cNvGrpSpPr/>
            <p:nvPr/>
          </p:nvGrpSpPr>
          <p:grpSpPr>
            <a:xfrm rot="5400000">
              <a:off x="1186056" y="4986122"/>
              <a:ext cx="457837" cy="454338"/>
              <a:chOff x="874329" y="3910152"/>
              <a:chExt cx="457837" cy="454338"/>
            </a:xfrm>
          </p:grpSpPr>
          <p:cxnSp>
            <p:nvCxnSpPr>
              <p:cNvPr id="71" name="직선 연결선 70"/>
              <p:cNvCxnSpPr/>
              <p:nvPr/>
            </p:nvCxnSpPr>
            <p:spPr>
              <a:xfrm rot="5400000">
                <a:off x="1103248" y="4132818"/>
                <a:ext cx="0" cy="457837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 rot="5400000" flipH="1">
                <a:off x="647160" y="4137321"/>
                <a:ext cx="454338" cy="0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타원 69"/>
            <p:cNvSpPr/>
            <p:nvPr/>
          </p:nvSpPr>
          <p:spPr>
            <a:xfrm rot="10800000">
              <a:off x="1644107" y="4937168"/>
              <a:ext cx="95002" cy="95002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787167" y="2379196"/>
            <a:ext cx="3515932" cy="3029185"/>
            <a:chOff x="6980352" y="2688292"/>
            <a:chExt cx="3515932" cy="3029185"/>
          </a:xfrm>
        </p:grpSpPr>
        <p:sp>
          <p:nvSpPr>
            <p:cNvPr id="78" name="직사각형 77"/>
            <p:cNvSpPr/>
            <p:nvPr/>
          </p:nvSpPr>
          <p:spPr>
            <a:xfrm>
              <a:off x="8063780" y="5285477"/>
              <a:ext cx="429837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9098112" y="2873477"/>
              <a:ext cx="429837" cy="284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8063780" y="5073260"/>
              <a:ext cx="429837" cy="43368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9098111" y="2688292"/>
              <a:ext cx="429837" cy="43368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6980352" y="5717477"/>
              <a:ext cx="351593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7868794" y="4547363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뫼비우스 Regular" pitchFamily="2" charset="-127"/>
                <a:ea typeface="뫼비우스 Regular" pitchFamily="2" charset="-127"/>
              </a:rPr>
              <a:t>2.4</a:t>
            </a:r>
            <a:endParaRPr lang="ko-KR" altLang="en-US" sz="12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662026" y="2090839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뫼비우스 Regular" pitchFamily="2" charset="-127"/>
                <a:ea typeface="뫼비우스 Regular" pitchFamily="2" charset="-127"/>
              </a:rPr>
              <a:t>15.8</a:t>
            </a:r>
            <a:endParaRPr lang="ko-KR" altLang="en-US" dirty="0">
              <a:latin typeface="뫼비우스 Regular" pitchFamily="2" charset="-127"/>
              <a:ea typeface="뫼비우스 Regular" pitchFamily="2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9850190" y="4266051"/>
            <a:ext cx="1628644" cy="434748"/>
            <a:chOff x="10043375" y="4654000"/>
            <a:chExt cx="1628644" cy="434748"/>
          </a:xfrm>
        </p:grpSpPr>
        <p:sp>
          <p:nvSpPr>
            <p:cNvPr id="88" name="직사각형 87"/>
            <p:cNvSpPr/>
            <p:nvPr/>
          </p:nvSpPr>
          <p:spPr>
            <a:xfrm>
              <a:off x="10043375" y="4914886"/>
              <a:ext cx="283335" cy="1229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0043375" y="4709940"/>
              <a:ext cx="283335" cy="1229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282439" y="4654000"/>
              <a:ext cx="11833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뫼비우스 Regular" pitchFamily="2" charset="-127"/>
                  <a:ea typeface="뫼비우스 Regular" pitchFamily="2" charset="-127"/>
                </a:rPr>
                <a:t>전체 교통사고 치사율</a:t>
              </a:r>
              <a:endParaRPr lang="ko-KR" altLang="en-US" sz="90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280291" y="4857916"/>
              <a:ext cx="13917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뫼비우스 Regular" pitchFamily="2" charset="-127"/>
                  <a:ea typeface="뫼비우스 Regular" pitchFamily="2" charset="-127"/>
                </a:rPr>
                <a:t>고속도로 졸음운전 치사율</a:t>
              </a:r>
              <a:endParaRPr lang="ko-KR" altLang="en-US" sz="90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6793605" y="5936430"/>
            <a:ext cx="3580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&lt;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교통사고 치사율 비교</a:t>
            </a:r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, 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도로교통공</a:t>
            </a:r>
            <a:r>
              <a:rPr lang="ko-KR" altLang="en-US" sz="1100" dirty="0">
                <a:latin typeface="뫼비우스 Regular" pitchFamily="2" charset="-127"/>
                <a:ea typeface="뫼비우스 Regular" pitchFamily="2" charset="-127"/>
              </a:rPr>
              <a:t>단</a:t>
            </a:r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&gt;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373865" y="3346229"/>
            <a:ext cx="787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약 </a:t>
            </a:r>
            <a:r>
              <a:rPr lang="en-US" altLang="ko-KR" dirty="0" smtClean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6</a:t>
            </a:r>
            <a:r>
              <a:rPr lang="ko-KR" altLang="en-US" dirty="0" smtClean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배</a:t>
            </a:r>
            <a:r>
              <a:rPr lang="ko-KR" altLang="en-US" sz="1400" dirty="0" smtClean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뫼비우스 Regular" pitchFamily="2" charset="-127"/>
              <a:ea typeface="뫼비우스 Regular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차이</a:t>
            </a:r>
            <a:endParaRPr lang="ko-KR" altLang="en-US" sz="1400" dirty="0">
              <a:solidFill>
                <a:schemeClr val="bg1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7579929" y="3875321"/>
            <a:ext cx="396000" cy="1005406"/>
            <a:chOff x="7579929" y="3875321"/>
            <a:chExt cx="396000" cy="1005406"/>
          </a:xfrm>
        </p:grpSpPr>
        <p:cxnSp>
          <p:nvCxnSpPr>
            <p:cNvPr id="104" name="직선 연결선 103"/>
            <p:cNvCxnSpPr/>
            <p:nvPr/>
          </p:nvCxnSpPr>
          <p:spPr>
            <a:xfrm>
              <a:off x="7579929" y="3875321"/>
              <a:ext cx="0" cy="1005406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7579929" y="4880727"/>
              <a:ext cx="3960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 rot="5400000">
            <a:off x="8100692" y="2502717"/>
            <a:ext cx="396000" cy="1433037"/>
            <a:chOff x="7579929" y="3875321"/>
            <a:chExt cx="396000" cy="1005406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7579929" y="3875321"/>
              <a:ext cx="0" cy="1005406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7579929" y="4880727"/>
              <a:ext cx="3960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타원 110"/>
          <p:cNvSpPr/>
          <p:nvPr/>
        </p:nvSpPr>
        <p:spPr>
          <a:xfrm>
            <a:off x="7928428" y="4849451"/>
            <a:ext cx="54000" cy="5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8988211" y="2994236"/>
            <a:ext cx="54000" cy="5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458023" y="5425677"/>
            <a:ext cx="19159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뫼비우스 Regular" pitchFamily="2" charset="-127"/>
                <a:ea typeface="뫼비우스 Regular" pitchFamily="2" charset="-127"/>
              </a:rPr>
              <a:t>*</a:t>
            </a:r>
            <a:r>
              <a:rPr lang="ko-KR" altLang="en-US" sz="900" dirty="0" smtClean="0">
                <a:latin typeface="뫼비우스 Regular" pitchFamily="2" charset="-127"/>
                <a:ea typeface="뫼비우스 Regular" pitchFamily="2" charset="-127"/>
              </a:rPr>
              <a:t>치사율 </a:t>
            </a:r>
            <a:r>
              <a:rPr lang="en-US" altLang="ko-KR" sz="900" dirty="0" smtClean="0">
                <a:latin typeface="뫼비우스 Regular" pitchFamily="2" charset="-127"/>
                <a:ea typeface="뫼비우스 Regular" pitchFamily="2" charset="-127"/>
              </a:rPr>
              <a:t>: </a:t>
            </a:r>
            <a:r>
              <a:rPr lang="ko-KR" altLang="en-US" sz="900" dirty="0" smtClean="0">
                <a:latin typeface="뫼비우스 Regular" pitchFamily="2" charset="-127"/>
                <a:ea typeface="뫼비우스 Regular" pitchFamily="2" charset="-127"/>
              </a:rPr>
              <a:t>사고자 </a:t>
            </a:r>
            <a:r>
              <a:rPr lang="en-US" altLang="ko-KR" sz="900" dirty="0" smtClean="0">
                <a:latin typeface="뫼비우스 Regular" pitchFamily="2" charset="-127"/>
                <a:ea typeface="뫼비우스 Regular" pitchFamily="2" charset="-127"/>
              </a:rPr>
              <a:t>100</a:t>
            </a:r>
            <a:r>
              <a:rPr lang="ko-KR" altLang="en-US" sz="900" dirty="0" smtClean="0">
                <a:latin typeface="뫼비우스 Regular" pitchFamily="2" charset="-127"/>
                <a:ea typeface="뫼비우스 Regular" pitchFamily="2" charset="-127"/>
              </a:rPr>
              <a:t>명 당 사망자 수</a:t>
            </a:r>
            <a:endParaRPr lang="ko-KR" altLang="en-US" sz="900" dirty="0">
              <a:latin typeface="뫼비우스 Regular" pitchFamily="2" charset="-127"/>
              <a:ea typeface="뫼비우스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77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6380034" y="2520939"/>
            <a:ext cx="4900224" cy="3333953"/>
          </a:xfrm>
          <a:prstGeom prst="roundRect">
            <a:avLst>
              <a:gd name="adj" fmla="val 56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ko-KR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5805" y="1918787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졸음 운전에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대한 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기존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해결책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 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14863" y="409907"/>
            <a:ext cx="657630" cy="65763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307" y="315311"/>
            <a:ext cx="877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solidFill>
                  <a:schemeClr val="bg1">
                    <a:lumMod val="65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서론</a:t>
            </a:r>
            <a:endParaRPr lang="ko-KR" altLang="en-US" sz="3000" dirty="0">
              <a:solidFill>
                <a:schemeClr val="bg1">
                  <a:lumMod val="65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40068" y="77250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Ideation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96000" y="1323765"/>
            <a:ext cx="10800000" cy="0"/>
          </a:xfrm>
          <a:prstGeom prst="line">
            <a:avLst/>
          </a:prstGeom>
          <a:ln w="9525" cmpd="dbl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515007" y="310051"/>
            <a:ext cx="867104" cy="8671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뫼비우스 Regular" pitchFamily="2" charset="-127"/>
                <a:ea typeface="뫼비우스 Regular" pitchFamily="2" charset="-127"/>
              </a:rPr>
              <a:t>01</a:t>
            </a:r>
            <a:endParaRPr lang="ko-KR" altLang="en-US" sz="28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14245" y="1895872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Ideation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82046" y="2748989"/>
            <a:ext cx="41085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뫼비우스 Regular" pitchFamily="2" charset="-127"/>
                <a:ea typeface="뫼비우스 Regular" pitchFamily="2" charset="-127"/>
              </a:rPr>
              <a:t>그럼에도 불구하고</a:t>
            </a:r>
            <a:endParaRPr lang="en-US" altLang="ko-KR" sz="1600" dirty="0" smtClean="0">
              <a:latin typeface="뫼비우스 Regular" pitchFamily="2" charset="-127"/>
              <a:ea typeface="뫼비우스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뫼비우스 Regular" pitchFamily="2" charset="-127"/>
                <a:ea typeface="뫼비우스 Regular" pitchFamily="2" charset="-127"/>
              </a:rPr>
              <a:t>졸음 운전으로 인한 사</a:t>
            </a:r>
            <a:r>
              <a:rPr lang="ko-KR" altLang="en-US" sz="1600" dirty="0">
                <a:latin typeface="뫼비우스 Regular" pitchFamily="2" charset="-127"/>
                <a:ea typeface="뫼비우스 Regular" pitchFamily="2" charset="-127"/>
              </a:rPr>
              <a:t>고</a:t>
            </a:r>
            <a:r>
              <a:rPr lang="ko-KR" altLang="en-US" sz="1600" dirty="0" smtClean="0">
                <a:latin typeface="뫼비우스 Regular" pitchFamily="2" charset="-127"/>
                <a:ea typeface="뫼비우스 Regular" pitchFamily="2" charset="-127"/>
              </a:rPr>
              <a:t>가  계속되는 이유는</a:t>
            </a:r>
            <a:endParaRPr lang="en-US" altLang="ko-KR" sz="1600" dirty="0" smtClean="0">
              <a:latin typeface="뫼비우스 Regular" pitchFamily="2" charset="-127"/>
              <a:ea typeface="뫼비우스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뫼비우스 Regular" pitchFamily="2" charset="-127"/>
                <a:ea typeface="뫼비우스 Regular" pitchFamily="2" charset="-127"/>
              </a:rPr>
              <a:t>운전자 </a:t>
            </a:r>
            <a:r>
              <a:rPr lang="ko-KR" altLang="en-US" sz="1600" dirty="0">
                <a:latin typeface="뫼비우스 Regular" pitchFamily="2" charset="-127"/>
                <a:ea typeface="뫼비우스 Regular" pitchFamily="2" charset="-127"/>
              </a:rPr>
              <a:t>본인이 </a:t>
            </a:r>
            <a:r>
              <a:rPr lang="ko-KR" altLang="en-US" sz="1600" dirty="0" smtClean="0">
                <a:latin typeface="뫼비우스 Regular" pitchFamily="2" charset="-127"/>
                <a:ea typeface="뫼비우스 Regular" pitchFamily="2" charset="-127"/>
              </a:rPr>
              <a:t>졸고 있다는 </a:t>
            </a:r>
            <a:r>
              <a:rPr lang="ko-KR" altLang="en-US" sz="1600" dirty="0">
                <a:latin typeface="뫼비우스 Regular" pitchFamily="2" charset="-127"/>
                <a:ea typeface="뫼비우스 Regular" pitchFamily="2" charset="-127"/>
              </a:rPr>
              <a:t>것을 </a:t>
            </a:r>
            <a:endParaRPr lang="en-US" altLang="ko-KR" sz="1600" dirty="0" smtClean="0">
              <a:latin typeface="뫼비우스 Regular" pitchFamily="2" charset="-127"/>
              <a:ea typeface="뫼비우스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u="sng" dirty="0" smtClean="0">
                <a:latin typeface="뫼비우스 Regular" pitchFamily="2" charset="-127"/>
                <a:ea typeface="뫼비우스 Regular" pitchFamily="2" charset="-127"/>
              </a:rPr>
              <a:t>인지하기가 </a:t>
            </a:r>
            <a:r>
              <a:rPr lang="ko-KR" altLang="en-US" sz="1600" u="sng" dirty="0">
                <a:latin typeface="뫼비우스 Regular" pitchFamily="2" charset="-127"/>
                <a:ea typeface="뫼비우스 Regular" pitchFamily="2" charset="-127"/>
              </a:rPr>
              <a:t>쉽지 </a:t>
            </a:r>
            <a:r>
              <a:rPr lang="ko-KR" altLang="en-US" sz="1600" u="sng" dirty="0" smtClean="0">
                <a:latin typeface="뫼비우스 Regular" pitchFamily="2" charset="-127"/>
                <a:ea typeface="뫼비우스 Regular" pitchFamily="2" charset="-127"/>
              </a:rPr>
              <a:t>않기 </a:t>
            </a:r>
            <a:r>
              <a:rPr lang="ko-KR" altLang="en-US" sz="1600" dirty="0" smtClean="0">
                <a:latin typeface="뫼비우스 Regular" pitchFamily="2" charset="-127"/>
                <a:ea typeface="뫼비우스 Regular" pitchFamily="2" charset="-127"/>
              </a:rPr>
              <a:t>때문임</a:t>
            </a:r>
            <a:r>
              <a:rPr lang="en-US" altLang="ko-KR" sz="1600" dirty="0" smtClean="0">
                <a:latin typeface="뫼비우스 Regular" pitchFamily="2" charset="-127"/>
                <a:ea typeface="뫼비우스 Regular" pitchFamily="2" charset="-127"/>
              </a:rPr>
              <a:t>.</a:t>
            </a:r>
            <a:endParaRPr lang="en-US" altLang="ko-KR" sz="1600" dirty="0">
              <a:latin typeface="뫼비우스 Regular" pitchFamily="2" charset="-127"/>
              <a:ea typeface="뫼비우스 Regular" pitchFamily="2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685" r="25352" b="25668"/>
          <a:stretch/>
        </p:blipFill>
        <p:spPr>
          <a:xfrm>
            <a:off x="6652149" y="2855271"/>
            <a:ext cx="229896" cy="216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685" r="25352" b="25668"/>
          <a:stretch/>
        </p:blipFill>
        <p:spPr>
          <a:xfrm>
            <a:off x="6650235" y="4551461"/>
            <a:ext cx="229896" cy="216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910508" y="4416424"/>
            <a:ext cx="44569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뫼비우스 Regular" pitchFamily="2" charset="-127"/>
                <a:ea typeface="뫼비우스 Regular" pitchFamily="2" charset="-127"/>
              </a:rPr>
              <a:t>따라서</a:t>
            </a:r>
            <a:r>
              <a:rPr lang="en-US" altLang="ko-KR" sz="1600" dirty="0">
                <a:latin typeface="뫼비우스 Regular" pitchFamily="2" charset="-127"/>
                <a:ea typeface="뫼비우스 Regular" pitchFamily="2" charset="-127"/>
              </a:rPr>
              <a:t>, </a:t>
            </a:r>
            <a:endParaRPr lang="en-US" altLang="ko-KR" sz="1600" dirty="0" smtClean="0">
              <a:latin typeface="뫼비우스 Regular" pitchFamily="2" charset="-127"/>
              <a:ea typeface="뫼비우스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뫼비우스 Regular" pitchFamily="2" charset="-127"/>
                <a:ea typeface="뫼비우스 Regular" pitchFamily="2" charset="-127"/>
              </a:rPr>
              <a:t>뇌파 </a:t>
            </a:r>
            <a:r>
              <a:rPr lang="ko-KR" altLang="en-US" sz="1600" dirty="0" err="1">
                <a:latin typeface="뫼비우스 Regular" pitchFamily="2" charset="-127"/>
                <a:ea typeface="뫼비우스 Regular" pitchFamily="2" charset="-127"/>
              </a:rPr>
              <a:t>센싱</a:t>
            </a:r>
            <a:r>
              <a:rPr lang="ko-KR" altLang="en-US" sz="1600" dirty="0">
                <a:latin typeface="뫼비우스 Regular" pitchFamily="2" charset="-127"/>
                <a:ea typeface="뫼비우스 Regular" pitchFamily="2" charset="-127"/>
              </a:rPr>
              <a:t> 기술을 </a:t>
            </a:r>
            <a:r>
              <a:rPr lang="ko-KR" altLang="en-US" sz="1600" dirty="0" smtClean="0">
                <a:latin typeface="뫼비우스 Regular" pitchFamily="2" charset="-127"/>
                <a:ea typeface="뫼비우스 Regular" pitchFamily="2" charset="-127"/>
              </a:rPr>
              <a:t>활용한 </a:t>
            </a:r>
            <a:endParaRPr lang="en-US" altLang="ko-KR" sz="1600" dirty="0" smtClean="0">
              <a:latin typeface="뫼비우스 Regular" pitchFamily="2" charset="-127"/>
              <a:ea typeface="뫼비우스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u="sng" dirty="0" smtClean="0">
                <a:latin typeface="뫼비우스 Regular" pitchFamily="2" charset="-127"/>
                <a:ea typeface="뫼비우스 Regular" pitchFamily="2" charset="-127"/>
              </a:rPr>
              <a:t>운전자의 졸음 상태 </a:t>
            </a:r>
            <a:r>
              <a:rPr lang="ko-KR" altLang="en-US" sz="1600" u="sng" dirty="0">
                <a:latin typeface="뫼비우스 Regular" pitchFamily="2" charset="-127"/>
                <a:ea typeface="뫼비우스 Regular" pitchFamily="2" charset="-127"/>
              </a:rPr>
              <a:t>감지 시스템</a:t>
            </a:r>
            <a:r>
              <a:rPr lang="ko-KR" altLang="en-US" sz="1600" dirty="0">
                <a:latin typeface="뫼비우스 Regular" pitchFamily="2" charset="-127"/>
                <a:ea typeface="뫼비우스 Regular" pitchFamily="2" charset="-127"/>
              </a:rPr>
              <a:t>을 </a:t>
            </a:r>
            <a:r>
              <a:rPr lang="ko-KR" altLang="en-US" sz="1600" dirty="0" smtClean="0">
                <a:latin typeface="뫼비우스 Regular" pitchFamily="2" charset="-127"/>
                <a:ea typeface="뫼비우스 Regular" pitchFamily="2" charset="-127"/>
              </a:rPr>
              <a:t>제작하게 됨</a:t>
            </a:r>
            <a:r>
              <a:rPr lang="en-US" altLang="ko-KR" sz="1600" dirty="0" smtClean="0">
                <a:latin typeface="뫼비우스 Regular" pitchFamily="2" charset="-127"/>
                <a:ea typeface="뫼비우스 Regular" pitchFamily="2" charset="-127"/>
              </a:rPr>
              <a:t>.</a:t>
            </a:r>
            <a:endParaRPr lang="en-US" altLang="ko-KR" sz="1600" dirty="0">
              <a:latin typeface="뫼비우스 Regular" pitchFamily="2" charset="-127"/>
              <a:ea typeface="뫼비우스 Regular" pitchFamily="2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00334" y="2520940"/>
            <a:ext cx="5569448" cy="3333952"/>
            <a:chOff x="709006" y="2671066"/>
            <a:chExt cx="5569448" cy="3183825"/>
          </a:xfrm>
        </p:grpSpPr>
        <p:grpSp>
          <p:nvGrpSpPr>
            <p:cNvPr id="6" name="그룹 5"/>
            <p:cNvGrpSpPr/>
            <p:nvPr/>
          </p:nvGrpSpPr>
          <p:grpSpPr>
            <a:xfrm>
              <a:off x="709006" y="2671066"/>
              <a:ext cx="5569448" cy="3183825"/>
              <a:chOff x="709006" y="2520938"/>
              <a:chExt cx="5569448" cy="3183825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709006" y="2520938"/>
                <a:ext cx="4900224" cy="3183825"/>
              </a:xfrm>
              <a:prstGeom prst="roundRect">
                <a:avLst>
                  <a:gd name="adj" fmla="val 560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ko-KR" dirty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978863" y="2655510"/>
                <a:ext cx="5299591" cy="2697533"/>
                <a:chOff x="1459726" y="2096352"/>
                <a:chExt cx="5299591" cy="2697533"/>
              </a:xfrm>
            </p:grpSpPr>
            <p:sp>
              <p:nvSpPr>
                <p:cNvPr id="16" name="직사각형 15"/>
                <p:cNvSpPr/>
                <p:nvPr/>
              </p:nvSpPr>
              <p:spPr>
                <a:xfrm>
                  <a:off x="1718525" y="2096352"/>
                  <a:ext cx="5040792" cy="269753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250000"/>
                    </a:lnSpc>
                  </a:pPr>
                  <a:r>
                    <a:rPr lang="ko-KR" altLang="en-US" sz="1400" dirty="0" smtClean="0">
                      <a:latin typeface="뫼비우스 Regular" pitchFamily="2" charset="-127"/>
                      <a:ea typeface="뫼비우스 Regular" pitchFamily="2" charset="-127"/>
                    </a:rPr>
                    <a:t>도로교통법 제 </a:t>
                  </a:r>
                  <a:r>
                    <a:rPr lang="en-US" altLang="ko-KR" sz="1400" dirty="0" smtClean="0">
                      <a:latin typeface="뫼비우스 Regular" pitchFamily="2" charset="-127"/>
                      <a:ea typeface="뫼비우스 Regular" pitchFamily="2" charset="-127"/>
                    </a:rPr>
                    <a:t>45</a:t>
                  </a:r>
                  <a:r>
                    <a:rPr lang="ko-KR" altLang="en-US" sz="1400" dirty="0" smtClean="0">
                      <a:latin typeface="뫼비우스 Regular" pitchFamily="2" charset="-127"/>
                      <a:ea typeface="뫼비우스 Regular" pitchFamily="2" charset="-127"/>
                    </a:rPr>
                    <a:t>조 제정 </a:t>
                  </a:r>
                  <a:endParaRPr lang="en-US" altLang="ko-KR" sz="1400" dirty="0" smtClean="0">
                    <a:latin typeface="뫼비우스 Regular" pitchFamily="2" charset="-127"/>
                    <a:ea typeface="뫼비우스 Regular" pitchFamily="2" charset="-127"/>
                  </a:endParaRPr>
                </a:p>
                <a:p>
                  <a:pPr>
                    <a:lnSpc>
                      <a:spcPct val="250000"/>
                    </a:lnSpc>
                  </a:pPr>
                  <a:r>
                    <a:rPr lang="ko-KR" altLang="en-US" sz="1400" dirty="0" smtClean="0">
                      <a:latin typeface="뫼비우스 Regular" pitchFamily="2" charset="-127"/>
                      <a:ea typeface="뫼비우스 Regular" pitchFamily="2" charset="-127"/>
                    </a:rPr>
                    <a:t>화물차</a:t>
                  </a:r>
                  <a:r>
                    <a:rPr lang="en-US" altLang="ko-KR" sz="1400" dirty="0" smtClean="0">
                      <a:latin typeface="뫼비우스 Regular" pitchFamily="2" charset="-127"/>
                      <a:ea typeface="뫼비우스 Regular" pitchFamily="2" charset="-127"/>
                    </a:rPr>
                    <a:t>·</a:t>
                  </a:r>
                  <a:r>
                    <a:rPr lang="ko-KR" altLang="en-US" sz="1400" dirty="0" smtClean="0">
                      <a:latin typeface="뫼비우스 Regular" pitchFamily="2" charset="-127"/>
                      <a:ea typeface="뫼비우스 Regular" pitchFamily="2" charset="-127"/>
                    </a:rPr>
                    <a:t>버스 </a:t>
                  </a:r>
                  <a:r>
                    <a:rPr lang="ko-KR" altLang="en-US" sz="1400" dirty="0">
                      <a:latin typeface="뫼비우스 Regular" pitchFamily="2" charset="-127"/>
                      <a:ea typeface="뫼비우스 Regular" pitchFamily="2" charset="-127"/>
                    </a:rPr>
                    <a:t>등 운송사업용 차량 </a:t>
                  </a:r>
                  <a:r>
                    <a:rPr lang="ko-KR" altLang="en-US" sz="1400" dirty="0" smtClean="0">
                      <a:latin typeface="뫼비우스 Regular" pitchFamily="2" charset="-127"/>
                      <a:ea typeface="뫼비우스 Regular" pitchFamily="2" charset="-127"/>
                    </a:rPr>
                    <a:t>운행기록계 관리 </a:t>
                  </a:r>
                  <a:r>
                    <a:rPr lang="ko-KR" altLang="en-US" sz="1400" dirty="0">
                      <a:latin typeface="뫼비우스 Regular" pitchFamily="2" charset="-127"/>
                      <a:ea typeface="뫼비우스 Regular" pitchFamily="2" charset="-127"/>
                    </a:rPr>
                    <a:t>강화</a:t>
                  </a:r>
                  <a:endParaRPr lang="en-US" altLang="ko-KR" sz="1400" dirty="0">
                    <a:latin typeface="뫼비우스 Regular" pitchFamily="2" charset="-127"/>
                    <a:ea typeface="뫼비우스 Regular" pitchFamily="2" charset="-127"/>
                  </a:endParaRPr>
                </a:p>
                <a:p>
                  <a:pPr>
                    <a:lnSpc>
                      <a:spcPct val="250000"/>
                    </a:lnSpc>
                  </a:pPr>
                  <a:r>
                    <a:rPr lang="ko-KR" altLang="en-US" sz="1400" dirty="0" err="1">
                      <a:latin typeface="뫼비우스 Regular" pitchFamily="2" charset="-127"/>
                      <a:ea typeface="뫼비우스 Regular" pitchFamily="2" charset="-127"/>
                    </a:rPr>
                    <a:t>럼블</a:t>
                  </a:r>
                  <a:r>
                    <a:rPr lang="ko-KR" altLang="en-US" sz="1400" dirty="0">
                      <a:latin typeface="뫼비우스 Regular" pitchFamily="2" charset="-127"/>
                      <a:ea typeface="뫼비우스 Regular" pitchFamily="2" charset="-127"/>
                    </a:rPr>
                    <a:t> 스트립 등의 </a:t>
                  </a:r>
                  <a:r>
                    <a:rPr lang="ko-KR" altLang="en-US" sz="1400" dirty="0" smtClean="0">
                      <a:latin typeface="뫼비우스 Regular" pitchFamily="2" charset="-127"/>
                      <a:ea typeface="뫼비우스 Regular" pitchFamily="2" charset="-127"/>
                    </a:rPr>
                    <a:t>노면시설</a:t>
                  </a:r>
                  <a:r>
                    <a:rPr lang="en-US" altLang="ko-KR" sz="1400" dirty="0" smtClean="0">
                      <a:latin typeface="뫼비우스 Regular" pitchFamily="2" charset="-127"/>
                      <a:ea typeface="뫼비우스 Regular" pitchFamily="2" charset="-127"/>
                    </a:rPr>
                    <a:t>,</a:t>
                  </a:r>
                  <a:r>
                    <a:rPr lang="ko-KR" altLang="en-US" sz="1400" dirty="0" smtClean="0">
                      <a:latin typeface="뫼비우스 Regular" pitchFamily="2" charset="-127"/>
                      <a:ea typeface="뫼비우스 Regular" pitchFamily="2" charset="-127"/>
                    </a:rPr>
                    <a:t> 교통 안전 시설물 확대</a:t>
                  </a:r>
                  <a:r>
                    <a:rPr lang="en-US" altLang="ko-KR" sz="1400" dirty="0"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 </a:t>
                  </a:r>
                  <a:r>
                    <a:rPr lang="ko-KR" altLang="en-US" sz="1400" dirty="0" smtClean="0">
                      <a:latin typeface="뫼비우스 Regular" pitchFamily="2" charset="-127"/>
                      <a:ea typeface="뫼비우스 Regular" pitchFamily="2" charset="-127"/>
                    </a:rPr>
                    <a:t>설치</a:t>
                  </a:r>
                  <a:endParaRPr lang="en-US" altLang="ko-KR" sz="1400" dirty="0">
                    <a:latin typeface="뫼비우스 Regular" pitchFamily="2" charset="-127"/>
                    <a:ea typeface="뫼비우스 Regular" pitchFamily="2" charset="-127"/>
                  </a:endParaRPr>
                </a:p>
                <a:p>
                  <a:pPr>
                    <a:lnSpc>
                      <a:spcPct val="250000"/>
                    </a:lnSpc>
                  </a:pPr>
                  <a:r>
                    <a:rPr lang="ko-KR" altLang="en-US" sz="1400" dirty="0">
                      <a:latin typeface="뫼비우스 Regular" pitchFamily="2" charset="-127"/>
                      <a:ea typeface="뫼비우스 Regular" pitchFamily="2" charset="-127"/>
                    </a:rPr>
                    <a:t>졸음 쉼터 등과 같은 안전 시설 및 휴게 시설 확대 설치</a:t>
                  </a:r>
                  <a:endParaRPr lang="en-US" altLang="ko-KR" sz="1400" dirty="0">
                    <a:latin typeface="뫼비우스 Regular" pitchFamily="2" charset="-127"/>
                    <a:ea typeface="뫼비우스 Regular" pitchFamily="2" charset="-127"/>
                  </a:endParaRPr>
                </a:p>
                <a:p>
                  <a:pPr>
                    <a:lnSpc>
                      <a:spcPct val="250000"/>
                    </a:lnSpc>
                  </a:pPr>
                  <a:r>
                    <a:rPr lang="ko-KR" altLang="en-US" sz="1400" dirty="0">
                      <a:latin typeface="뫼비우스 Regular" pitchFamily="2" charset="-127"/>
                      <a:ea typeface="뫼비우스 Regular" pitchFamily="2" charset="-127"/>
                    </a:rPr>
                    <a:t>졸음 운전 관련 캠페인 시행</a:t>
                  </a:r>
                  <a:endParaRPr lang="en-US" altLang="ko-KR" sz="1400" dirty="0">
                    <a:latin typeface="뫼비우스 Regular" pitchFamily="2" charset="-127"/>
                    <a:ea typeface="뫼비우스 Regular" pitchFamily="2" charset="-127"/>
                  </a:endParaRPr>
                </a:p>
              </p:txBody>
            </p:sp>
            <p:pic>
              <p:nvPicPr>
                <p:cNvPr id="2" name="그림 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000" t="27685" r="25352" b="25668"/>
                <a:stretch/>
              </p:blipFill>
              <p:spPr>
                <a:xfrm>
                  <a:off x="1480002" y="2342237"/>
                  <a:ext cx="229896" cy="216000"/>
                </a:xfrm>
                <a:prstGeom prst="rect">
                  <a:avLst/>
                </a:prstGeom>
              </p:spPr>
            </p:pic>
            <p:pic>
              <p:nvPicPr>
                <p:cNvPr id="19" name="그림 18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000" t="27685" r="25352" b="25668"/>
                <a:stretch/>
              </p:blipFill>
              <p:spPr>
                <a:xfrm>
                  <a:off x="1464617" y="2860151"/>
                  <a:ext cx="229896" cy="216000"/>
                </a:xfrm>
                <a:prstGeom prst="rect">
                  <a:avLst/>
                </a:prstGeom>
              </p:spPr>
            </p:pic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000" t="27685" r="25352" b="25668"/>
                <a:stretch/>
              </p:blipFill>
              <p:spPr>
                <a:xfrm>
                  <a:off x="1464617" y="3376834"/>
                  <a:ext cx="229896" cy="216000"/>
                </a:xfrm>
                <a:prstGeom prst="rect">
                  <a:avLst/>
                </a:prstGeom>
              </p:spPr>
            </p:pic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000" t="27685" r="25352" b="25668"/>
                <a:stretch/>
              </p:blipFill>
              <p:spPr>
                <a:xfrm>
                  <a:off x="1459726" y="4398061"/>
                  <a:ext cx="229896" cy="216000"/>
                </a:xfrm>
                <a:prstGeom prst="rect">
                  <a:avLst/>
                </a:prstGeom>
              </p:spPr>
            </p:pic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000" t="27685" r="25352" b="25668"/>
                <a:stretch/>
              </p:blipFill>
              <p:spPr>
                <a:xfrm>
                  <a:off x="1459726" y="3893604"/>
                  <a:ext cx="229896" cy="216000"/>
                </a:xfrm>
                <a:prstGeom prst="rect">
                  <a:avLst/>
                </a:prstGeom>
              </p:spPr>
            </p:pic>
          </p:grpSp>
        </p:grpSp>
        <p:sp>
          <p:nvSpPr>
            <p:cNvPr id="5" name="직사각형 4"/>
            <p:cNvSpPr/>
            <p:nvPr/>
          </p:nvSpPr>
          <p:spPr>
            <a:xfrm>
              <a:off x="1330160" y="3107685"/>
              <a:ext cx="16017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dirty="0" smtClean="0">
                  <a:latin typeface="뫼비우스 Regular" pitchFamily="2" charset="-127"/>
                  <a:ea typeface="뫼비우스 Regular" pitchFamily="2" charset="-127"/>
                </a:rPr>
                <a:t>: </a:t>
              </a:r>
              <a:r>
                <a:rPr lang="ko-KR" altLang="en-US" sz="1000" dirty="0" smtClean="0">
                  <a:latin typeface="뫼비우스 Regular" pitchFamily="2" charset="-127"/>
                  <a:ea typeface="뫼비우스 Regular" pitchFamily="2" charset="-127"/>
                </a:rPr>
                <a:t>과로한 </a:t>
              </a:r>
              <a:r>
                <a:rPr lang="ko-KR" altLang="en-US" sz="1000" dirty="0">
                  <a:latin typeface="뫼비우스 Regular" pitchFamily="2" charset="-127"/>
                  <a:ea typeface="뫼비우스 Regular" pitchFamily="2" charset="-127"/>
                </a:rPr>
                <a:t>때 등의 운전 </a:t>
              </a:r>
              <a:r>
                <a:rPr lang="ko-KR" altLang="en-US" sz="1000" dirty="0" smtClean="0">
                  <a:latin typeface="뫼비우스 Regular" pitchFamily="2" charset="-127"/>
                  <a:ea typeface="뫼비우스 Regular" pitchFamily="2" charset="-127"/>
                </a:rPr>
                <a:t>금지</a:t>
              </a:r>
              <a:endParaRPr lang="en-US" altLang="ko-KR" sz="100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595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614863" y="409907"/>
            <a:ext cx="657630" cy="65763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4307" y="315311"/>
            <a:ext cx="877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본</a:t>
            </a:r>
            <a:r>
              <a:rPr lang="ko-KR" altLang="en-US" sz="3000" dirty="0" smtClean="0">
                <a:solidFill>
                  <a:schemeClr val="bg1">
                    <a:lumMod val="65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론</a:t>
            </a:r>
            <a:endParaRPr lang="ko-KR" altLang="en-US" sz="3000" dirty="0">
              <a:solidFill>
                <a:schemeClr val="bg1">
                  <a:lumMod val="65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0068" y="772509"/>
            <a:ext cx="236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Background Theory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96000" y="1323765"/>
            <a:ext cx="10800000" cy="0"/>
          </a:xfrm>
          <a:prstGeom prst="line">
            <a:avLst/>
          </a:prstGeom>
          <a:ln w="9525" cmpd="dbl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15007" y="310051"/>
            <a:ext cx="867104" cy="8671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뫼비우스 Regular" pitchFamily="2" charset="-127"/>
                <a:ea typeface="뫼비우스 Regular" pitchFamily="2" charset="-127"/>
              </a:rPr>
              <a:t>02</a:t>
            </a:r>
            <a:endParaRPr lang="ko-KR" altLang="en-US" sz="28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7828" y="1608067"/>
            <a:ext cx="4184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A. 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수면 단계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, Stages of Sleep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691088" y="3634993"/>
            <a:ext cx="4364066" cy="852253"/>
            <a:chOff x="1354814" y="3228429"/>
            <a:chExt cx="4364066" cy="852253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480430" y="3228429"/>
              <a:ext cx="2088107" cy="507831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600" dirty="0" smtClean="0">
                  <a:solidFill>
                    <a:schemeClr val="bg1"/>
                  </a:solidFill>
                  <a:latin typeface="뫼비우스 Regular" pitchFamily="2" charset="-127"/>
                  <a:ea typeface="뫼비우스 Regular" pitchFamily="2" charset="-127"/>
                </a:rPr>
                <a:t>REM </a:t>
              </a:r>
              <a:r>
                <a:rPr lang="ko-KR" altLang="en-US" spc="600" dirty="0" smtClean="0">
                  <a:solidFill>
                    <a:schemeClr val="bg1"/>
                  </a:solidFill>
                  <a:latin typeface="뫼비우스 Regular" pitchFamily="2" charset="-127"/>
                  <a:ea typeface="뫼비우스 Regular" pitchFamily="2" charset="-127"/>
                </a:rPr>
                <a:t>수면</a:t>
              </a:r>
              <a:endParaRPr lang="ko-KR" altLang="en-US" spc="600" dirty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60812" y="3698544"/>
              <a:ext cx="2920621" cy="382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354814" y="3698544"/>
              <a:ext cx="4364066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1532118" y="3629448"/>
            <a:ext cx="4364066" cy="852253"/>
            <a:chOff x="1354814" y="3228429"/>
            <a:chExt cx="4364066" cy="852253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2480430" y="3228429"/>
              <a:ext cx="2088107" cy="507831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600" dirty="0" smtClean="0">
                  <a:solidFill>
                    <a:schemeClr val="bg1"/>
                  </a:solidFill>
                  <a:latin typeface="뫼비우스 Regular" pitchFamily="2" charset="-127"/>
                  <a:ea typeface="뫼비우스 Regular" pitchFamily="2" charset="-127"/>
                </a:rPr>
                <a:t>NREM </a:t>
              </a:r>
              <a:r>
                <a:rPr lang="ko-KR" altLang="en-US" spc="600" dirty="0" smtClean="0">
                  <a:solidFill>
                    <a:schemeClr val="bg1"/>
                  </a:solidFill>
                  <a:latin typeface="뫼비우스 Regular" pitchFamily="2" charset="-127"/>
                  <a:ea typeface="뫼비우스 Regular" pitchFamily="2" charset="-127"/>
                </a:rPr>
                <a:t>수면</a:t>
              </a:r>
              <a:endParaRPr lang="ko-KR" altLang="en-US" spc="600" dirty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060812" y="3698544"/>
              <a:ext cx="2920621" cy="382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1354814" y="3698544"/>
              <a:ext cx="4364066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/>
          <p:cNvSpPr/>
          <p:nvPr/>
        </p:nvSpPr>
        <p:spPr>
          <a:xfrm>
            <a:off x="5904928" y="4304335"/>
            <a:ext cx="6096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뫼비우스 Regular" pitchFamily="2" charset="-127"/>
                <a:ea typeface="뫼비우스 Regular" pitchFamily="2" charset="-127"/>
              </a:rPr>
              <a:t>수면 상태 돌입 후 약 </a:t>
            </a:r>
            <a:r>
              <a:rPr lang="en-US" altLang="ko-KR" sz="1400" dirty="0">
                <a:latin typeface="뫼비우스 Regular" pitchFamily="2" charset="-127"/>
                <a:ea typeface="뫼비우스 Regular" pitchFamily="2" charset="-127"/>
              </a:rPr>
              <a:t>90</a:t>
            </a:r>
            <a:r>
              <a:rPr lang="ko-KR" altLang="en-US" sz="1400" dirty="0">
                <a:latin typeface="뫼비우스 Regular" pitchFamily="2" charset="-127"/>
                <a:ea typeface="뫼비우스 Regular" pitchFamily="2" charset="-127"/>
              </a:rPr>
              <a:t>분 이후부터 </a:t>
            </a:r>
            <a:r>
              <a:rPr lang="ko-KR" altLang="en-US" sz="1400" dirty="0" smtClean="0">
                <a:latin typeface="뫼비우스 Regular" pitchFamily="2" charset="-127"/>
                <a:ea typeface="뫼비우스 Regular" pitchFamily="2" charset="-127"/>
              </a:rPr>
              <a:t>관찰됨</a:t>
            </a:r>
            <a:r>
              <a:rPr lang="en-US" altLang="ko-KR" sz="1400" dirty="0" smtClean="0">
                <a:latin typeface="뫼비우스 Regular" pitchFamily="2" charset="-127"/>
                <a:ea typeface="뫼비우스 Regular" pitchFamily="2" charset="-127"/>
              </a:rPr>
              <a:t>.</a:t>
            </a:r>
            <a:endParaRPr lang="ko-KR" altLang="en-US" sz="1400" dirty="0">
              <a:latin typeface="뫼비우스 Regular" pitchFamily="2" charset="-127"/>
              <a:ea typeface="뫼비우스 Regular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뫼비우스 Regular" pitchFamily="2" charset="-127"/>
                <a:ea typeface="뫼비우스 Regular" pitchFamily="2" charset="-127"/>
              </a:rPr>
              <a:t>깨어 </a:t>
            </a:r>
            <a:r>
              <a:rPr lang="ko-KR" altLang="en-US" sz="1400" dirty="0">
                <a:latin typeface="뫼비우스 Regular" pitchFamily="2" charset="-127"/>
                <a:ea typeface="뫼비우스 Regular" pitchFamily="2" charset="-127"/>
              </a:rPr>
              <a:t>있는 것에 가까운 얕은 수면 </a:t>
            </a:r>
            <a:r>
              <a:rPr lang="ko-KR" altLang="en-US" sz="1400" dirty="0" smtClean="0">
                <a:latin typeface="뫼비우스 Regular" pitchFamily="2" charset="-127"/>
                <a:ea typeface="뫼비우스 Regular" pitchFamily="2" charset="-127"/>
              </a:rPr>
              <a:t>상태</a:t>
            </a:r>
            <a:r>
              <a:rPr lang="en-US" altLang="ko-KR" sz="1400" dirty="0" smtClean="0">
                <a:latin typeface="뫼비우스 Regular" pitchFamily="2" charset="-127"/>
                <a:ea typeface="뫼비우스 Regular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뫼비우스 Regular" pitchFamily="2" charset="-127"/>
                <a:ea typeface="뫼비우스 Regular" pitchFamily="2" charset="-127"/>
              </a:rPr>
              <a:t>안구의 </a:t>
            </a:r>
            <a:r>
              <a:rPr lang="ko-KR" altLang="en-US" sz="1400" dirty="0">
                <a:latin typeface="뫼비우스 Regular" pitchFamily="2" charset="-127"/>
                <a:ea typeface="뫼비우스 Regular" pitchFamily="2" charset="-127"/>
              </a:rPr>
              <a:t>빠른 운동을 보이고</a:t>
            </a:r>
            <a:r>
              <a:rPr lang="en-US" altLang="ko-KR" sz="1400" dirty="0">
                <a:latin typeface="뫼비우스 Regular" pitchFamily="2" charset="-127"/>
                <a:ea typeface="뫼비우스 Regular" pitchFamily="2" charset="-127"/>
              </a:rPr>
              <a:t>, </a:t>
            </a:r>
            <a:endParaRPr lang="en-US" altLang="ko-KR" sz="1400" dirty="0" smtClean="0">
              <a:latin typeface="뫼비우스 Regular" pitchFamily="2" charset="-127"/>
              <a:ea typeface="뫼비우스 Regular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뫼비우스 Regular" pitchFamily="2" charset="-127"/>
                <a:ea typeface="뫼비우스 Regular" pitchFamily="2" charset="-127"/>
              </a:rPr>
              <a:t>신체 </a:t>
            </a:r>
            <a:r>
              <a:rPr lang="ko-KR" altLang="en-US" sz="1400" dirty="0">
                <a:latin typeface="뫼비우스 Regular" pitchFamily="2" charset="-127"/>
                <a:ea typeface="뫼비우스 Regular" pitchFamily="2" charset="-127"/>
              </a:rPr>
              <a:t>마비가 오는 반면 </a:t>
            </a:r>
            <a:endParaRPr lang="en-US" altLang="ko-KR" sz="1400" dirty="0" smtClean="0">
              <a:latin typeface="뫼비우스 Regular" pitchFamily="2" charset="-127"/>
              <a:ea typeface="뫼비우스 Regular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뫼비우스 Regular" pitchFamily="2" charset="-127"/>
                <a:ea typeface="뫼비우스 Regular" pitchFamily="2" charset="-127"/>
              </a:rPr>
              <a:t>뇌의 신경</a:t>
            </a:r>
            <a:r>
              <a:rPr lang="ko-KR" altLang="en-US" sz="1400" dirty="0">
                <a:latin typeface="뫼비우스 Regular" pitchFamily="2" charset="-127"/>
                <a:ea typeface="뫼비우스 Regular" pitchFamily="2" charset="-127"/>
              </a:rPr>
              <a:t>활</a:t>
            </a:r>
            <a:r>
              <a:rPr lang="ko-KR" altLang="en-US" sz="1400" dirty="0" smtClean="0">
                <a:latin typeface="뫼비우스 Regular" pitchFamily="2" charset="-127"/>
                <a:ea typeface="뫼비우스 Regular" pitchFamily="2" charset="-127"/>
              </a:rPr>
              <a:t>동은 </a:t>
            </a:r>
            <a:r>
              <a:rPr lang="ko-KR" altLang="en-US" sz="1400" dirty="0">
                <a:latin typeface="뫼비우스 Regular" pitchFamily="2" charset="-127"/>
                <a:ea typeface="뫼비우스 Regular" pitchFamily="2" charset="-127"/>
              </a:rPr>
              <a:t>깨어있을 때와 상당히 </a:t>
            </a:r>
            <a:r>
              <a:rPr lang="ko-KR" altLang="en-US" sz="1400" dirty="0" smtClean="0">
                <a:latin typeface="뫼비우스 Regular" pitchFamily="2" charset="-127"/>
                <a:ea typeface="뫼비우스 Regular" pitchFamily="2" charset="-127"/>
              </a:rPr>
              <a:t>유사함</a:t>
            </a:r>
            <a:r>
              <a:rPr lang="en-US" altLang="ko-KR" sz="1400" dirty="0" smtClean="0">
                <a:latin typeface="뫼비우스 Regular" pitchFamily="2" charset="-127"/>
                <a:ea typeface="뫼비우스 Regular" pitchFamily="2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2903266" y="4194278"/>
            <a:ext cx="1680877" cy="1932652"/>
            <a:chOff x="2937321" y="4062198"/>
            <a:chExt cx="1680877" cy="1932652"/>
          </a:xfrm>
        </p:grpSpPr>
        <p:sp>
          <p:nvSpPr>
            <p:cNvPr id="52" name="타원 51"/>
            <p:cNvSpPr/>
            <p:nvPr/>
          </p:nvSpPr>
          <p:spPr>
            <a:xfrm>
              <a:off x="3316346" y="4259547"/>
              <a:ext cx="922826" cy="92282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619703" y="4062198"/>
              <a:ext cx="316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latin typeface="HY헤드라인M" pitchFamily="18" charset="-127"/>
                  <a:ea typeface="HY헤드라인M" pitchFamily="18" charset="-127"/>
                </a:rPr>
                <a:t>2</a:t>
              </a:r>
              <a:endParaRPr lang="ko-KR" altLang="en-US" b="1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7321" y="5163853"/>
              <a:ext cx="16808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>
                  <a:latin typeface="뫼비우스 Regular" pitchFamily="2" charset="-127"/>
                  <a:ea typeface="뫼비우스 Regular" pitchFamily="2" charset="-127"/>
                </a:rPr>
                <a:t>심박수와</a:t>
              </a:r>
              <a:r>
                <a:rPr lang="ko-KR" altLang="en-US" sz="1200" dirty="0" smtClean="0">
                  <a:latin typeface="뫼비우스 Regular" pitchFamily="2" charset="-127"/>
                  <a:ea typeface="뫼비우스 Regular" pitchFamily="2" charset="-127"/>
                </a:rPr>
                <a:t> </a:t>
              </a:r>
              <a:r>
                <a:rPr lang="ko-KR" altLang="en-US" sz="1200" dirty="0">
                  <a:latin typeface="뫼비우스 Regular" pitchFamily="2" charset="-127"/>
                  <a:ea typeface="뫼비우스 Regular" pitchFamily="2" charset="-127"/>
                </a:rPr>
                <a:t>체온이 </a:t>
              </a:r>
              <a:endParaRPr lang="en-US" altLang="ko-KR" sz="1200" dirty="0" smtClean="0">
                <a:latin typeface="뫼비우스 Regular" pitchFamily="2" charset="-127"/>
                <a:ea typeface="뫼비우스 Regular" pitchFamily="2" charset="-127"/>
              </a:endParaRPr>
            </a:p>
            <a:p>
              <a:pPr algn="ctr"/>
              <a:r>
                <a:rPr lang="ko-KR" altLang="en-US" sz="1200" dirty="0" smtClean="0">
                  <a:latin typeface="뫼비우스 Regular" pitchFamily="2" charset="-127"/>
                  <a:ea typeface="뫼비우스 Regular" pitchFamily="2" charset="-127"/>
                </a:rPr>
                <a:t>감소함</a:t>
              </a:r>
              <a:r>
                <a:rPr lang="en-US" altLang="ko-KR" sz="1200" dirty="0" smtClean="0">
                  <a:latin typeface="뫼비우스 Regular" pitchFamily="2" charset="-127"/>
                  <a:ea typeface="뫼비우스 Regular" pitchFamily="2" charset="-127"/>
                </a:rPr>
                <a:t> </a:t>
              </a:r>
            </a:p>
            <a:p>
              <a:pPr algn="ctr"/>
              <a:r>
                <a:rPr lang="ko-KR" altLang="en-US" sz="1200" dirty="0" smtClean="0">
                  <a:latin typeface="뫼비우스 Regular" pitchFamily="2" charset="-127"/>
                  <a:ea typeface="뫼비우스 Regular" pitchFamily="2" charset="-127"/>
                </a:rPr>
                <a:t>방추형과 </a:t>
              </a:r>
              <a:r>
                <a:rPr lang="en-US" altLang="ko-KR" sz="1200" dirty="0">
                  <a:latin typeface="뫼비우스 Regular" pitchFamily="2" charset="-127"/>
                  <a:ea typeface="뫼비우스 Regular" pitchFamily="2" charset="-127"/>
                </a:rPr>
                <a:t>K-Complex </a:t>
              </a:r>
              <a:r>
                <a:rPr lang="ko-KR" altLang="en-US" sz="1200" dirty="0">
                  <a:latin typeface="뫼비우스 Regular" pitchFamily="2" charset="-127"/>
                  <a:ea typeface="뫼비우스 Regular" pitchFamily="2" charset="-127"/>
                </a:rPr>
                <a:t>뇌파가 </a:t>
              </a:r>
              <a:r>
                <a:rPr lang="ko-KR" altLang="en-US" sz="1200" dirty="0" smtClean="0">
                  <a:latin typeface="뫼비우스 Regular" pitchFamily="2" charset="-127"/>
                  <a:ea typeface="뫼비우스 Regular" pitchFamily="2" charset="-127"/>
                </a:rPr>
                <a:t>나타남</a:t>
              </a:r>
              <a:endParaRPr lang="en-US" altLang="ko-KR" sz="120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61602" y="4461463"/>
              <a:ext cx="83227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300" dirty="0" smtClean="0">
                  <a:latin typeface="뫼비우스 Regular" pitchFamily="2" charset="-127"/>
                  <a:ea typeface="뫼비우스 Regular" pitchFamily="2" charset="-127"/>
                </a:rPr>
                <a:t>얕은 수면</a:t>
              </a:r>
              <a:endParaRPr lang="en-US" altLang="ko-KR" sz="1300" dirty="0" smtClean="0">
                <a:latin typeface="뫼비우스 Regular" pitchFamily="2" charset="-127"/>
                <a:ea typeface="뫼비우스 Regular" pitchFamily="2" charset="-127"/>
              </a:endParaRPr>
            </a:p>
            <a:p>
              <a:pPr algn="ctr"/>
              <a:r>
                <a:rPr lang="ko-KR" altLang="en-US" sz="1300" dirty="0" smtClean="0">
                  <a:latin typeface="뫼비우스 Regular" pitchFamily="2" charset="-127"/>
                  <a:ea typeface="뫼비우스 Regular" pitchFamily="2" charset="-127"/>
                </a:rPr>
                <a:t>중간단</a:t>
              </a:r>
              <a:r>
                <a:rPr lang="ko-KR" altLang="en-US" sz="1300" dirty="0">
                  <a:latin typeface="뫼비우스 Regular" pitchFamily="2" charset="-127"/>
                  <a:ea typeface="뫼비우스 Regular" pitchFamily="2" charset="-127"/>
                </a:rPr>
                <a:t>계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533335" y="4188424"/>
            <a:ext cx="1680877" cy="1940773"/>
            <a:chOff x="4533335" y="4056344"/>
            <a:chExt cx="1680877" cy="1940773"/>
          </a:xfrm>
        </p:grpSpPr>
        <p:sp>
          <p:nvSpPr>
            <p:cNvPr id="53" name="타원 52"/>
            <p:cNvSpPr/>
            <p:nvPr/>
          </p:nvSpPr>
          <p:spPr>
            <a:xfrm>
              <a:off x="4912360" y="4259547"/>
              <a:ext cx="922826" cy="92282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25949" y="4056344"/>
              <a:ext cx="4956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>
                  <a:latin typeface="HY헤드라인M" pitchFamily="18" charset="-127"/>
                  <a:ea typeface="HY헤드라인M" pitchFamily="18" charset="-127"/>
                </a:rPr>
                <a:t>3,4</a:t>
              </a:r>
              <a:endParaRPr lang="ko-KR" altLang="en-US" b="1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33335" y="5166120"/>
              <a:ext cx="16808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뫼비우스 Regular" pitchFamily="2" charset="-127"/>
                  <a:ea typeface="뫼비우스 Regular" pitchFamily="2" charset="-127"/>
                </a:rPr>
                <a:t>쉽게 </a:t>
              </a:r>
              <a:r>
                <a:rPr lang="ko-KR" altLang="en-US" sz="1200" dirty="0">
                  <a:latin typeface="뫼비우스 Regular" pitchFamily="2" charset="-127"/>
                  <a:ea typeface="뫼비우스 Regular" pitchFamily="2" charset="-127"/>
                </a:rPr>
                <a:t>깨어나기 </a:t>
              </a:r>
              <a:r>
                <a:rPr lang="ko-KR" altLang="en-US" sz="1200" dirty="0" smtClean="0">
                  <a:latin typeface="뫼비우스 Regular" pitchFamily="2" charset="-127"/>
                  <a:ea typeface="뫼비우스 Regular" pitchFamily="2" charset="-127"/>
                </a:rPr>
                <a:t>힘듦</a:t>
              </a:r>
              <a:endParaRPr lang="en-US" altLang="ko-KR" sz="1200" dirty="0" smtClean="0">
                <a:latin typeface="뫼비우스 Regular" pitchFamily="2" charset="-127"/>
                <a:ea typeface="뫼비우스 Regular" pitchFamily="2" charset="-127"/>
              </a:endParaRPr>
            </a:p>
            <a:p>
              <a:pPr algn="ctr"/>
              <a:r>
                <a:rPr lang="en-US" altLang="ko-KR" sz="1200" dirty="0" smtClean="0">
                  <a:latin typeface="뫼비우스 Regular" pitchFamily="2" charset="-127"/>
                  <a:ea typeface="뫼비우스 Regular" pitchFamily="2" charset="-127"/>
                </a:rPr>
                <a:t> Delta</a:t>
              </a:r>
              <a:r>
                <a:rPr lang="ko-KR" altLang="en-US" sz="1200" dirty="0" smtClean="0">
                  <a:latin typeface="뫼비우스 Regular" pitchFamily="2" charset="-127"/>
                  <a:ea typeface="뫼비우스 Regular" pitchFamily="2" charset="-127"/>
                </a:rPr>
                <a:t>파가 나오기</a:t>
              </a:r>
              <a:r>
                <a:rPr lang="en-US" altLang="ko-KR" sz="1200" dirty="0" smtClean="0">
                  <a:latin typeface="뫼비우스 Regular" pitchFamily="2" charset="-127"/>
                  <a:ea typeface="뫼비우스 Regular" pitchFamily="2" charset="-127"/>
                </a:rPr>
                <a:t> </a:t>
              </a:r>
              <a:r>
                <a:rPr lang="ko-KR" altLang="en-US" sz="1200" dirty="0" smtClean="0">
                  <a:latin typeface="뫼비우스 Regular" pitchFamily="2" charset="-127"/>
                  <a:ea typeface="뫼비우스 Regular" pitchFamily="2" charset="-127"/>
                </a:rPr>
                <a:t>시작</a:t>
              </a:r>
              <a:endParaRPr lang="en-US" altLang="ko-KR" sz="1200" dirty="0" smtClean="0">
                <a:latin typeface="뫼비우스 Regular" pitchFamily="2" charset="-127"/>
                <a:ea typeface="뫼비우스 Regular" pitchFamily="2" charset="-127"/>
              </a:endParaRPr>
            </a:p>
            <a:p>
              <a:pPr algn="ctr"/>
              <a:r>
                <a:rPr lang="ko-KR" altLang="en-US" sz="1200" dirty="0" smtClean="0">
                  <a:latin typeface="뫼비우스 Regular" pitchFamily="2" charset="-127"/>
                  <a:ea typeface="뫼비우스 Regular" pitchFamily="2" charset="-127"/>
                </a:rPr>
                <a:t>두 </a:t>
              </a:r>
              <a:r>
                <a:rPr lang="ko-KR" altLang="en-US" sz="1200" dirty="0">
                  <a:latin typeface="뫼비우스 Regular" pitchFamily="2" charset="-127"/>
                  <a:ea typeface="뫼비우스 Regular" pitchFamily="2" charset="-127"/>
                </a:rPr>
                <a:t>단계는 </a:t>
              </a:r>
              <a:r>
                <a:rPr lang="ko-KR" altLang="en-US" sz="1200" dirty="0" err="1">
                  <a:latin typeface="뫼비우스 Regular" pitchFamily="2" charset="-127"/>
                  <a:ea typeface="뫼비우스 Regular" pitchFamily="2" charset="-127"/>
                </a:rPr>
                <a:t>델타파의</a:t>
              </a:r>
              <a:r>
                <a:rPr lang="ko-KR" altLang="en-US" sz="1200" dirty="0">
                  <a:latin typeface="뫼비우스 Regular" pitchFamily="2" charset="-127"/>
                  <a:ea typeface="뫼비우스 Regular" pitchFamily="2" charset="-127"/>
                </a:rPr>
                <a:t> </a:t>
              </a:r>
              <a:endParaRPr lang="en-US" altLang="ko-KR" sz="1200" dirty="0" smtClean="0">
                <a:latin typeface="뫼비우스 Regular" pitchFamily="2" charset="-127"/>
                <a:ea typeface="뫼비우스 Regular" pitchFamily="2" charset="-127"/>
              </a:endParaRPr>
            </a:p>
            <a:p>
              <a:pPr algn="ctr"/>
              <a:r>
                <a:rPr lang="ko-KR" altLang="en-US" sz="1200" dirty="0" smtClean="0">
                  <a:latin typeface="뫼비우스 Regular" pitchFamily="2" charset="-127"/>
                  <a:ea typeface="뫼비우스 Regular" pitchFamily="2" charset="-127"/>
                </a:rPr>
                <a:t>양으로 구분함</a:t>
              </a:r>
              <a:r>
                <a:rPr lang="en-US" altLang="ko-KR" sz="1200" dirty="0" smtClean="0">
                  <a:latin typeface="뫼비우스 Regular" pitchFamily="2" charset="-127"/>
                  <a:ea typeface="뫼비우스 Regular" pitchFamily="2" charset="-127"/>
                </a:rPr>
                <a:t> </a:t>
              </a:r>
              <a:endParaRPr lang="ko-KR" altLang="en-US" sz="120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92939" y="4463730"/>
              <a:ext cx="78739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300" dirty="0" smtClean="0">
                  <a:latin typeface="뫼비우스 Regular" pitchFamily="2" charset="-127"/>
                  <a:ea typeface="뫼비우스 Regular" pitchFamily="2" charset="-127"/>
                </a:rPr>
                <a:t>깊은</a:t>
              </a:r>
              <a:endParaRPr lang="en-US" altLang="ko-KR" sz="1300" dirty="0" smtClean="0">
                <a:latin typeface="뫼비우스 Regular" pitchFamily="2" charset="-127"/>
                <a:ea typeface="뫼비우스 Regular" pitchFamily="2" charset="-127"/>
              </a:endParaRPr>
            </a:p>
            <a:p>
              <a:pPr algn="ctr"/>
              <a:r>
                <a:rPr lang="ko-KR" altLang="en-US" sz="1300" dirty="0" smtClean="0">
                  <a:latin typeface="뫼비우스 Regular" pitchFamily="2" charset="-127"/>
                  <a:ea typeface="뫼비우스 Regular" pitchFamily="2" charset="-127"/>
                </a:rPr>
                <a:t>수면단</a:t>
              </a:r>
              <a:r>
                <a:rPr lang="ko-KR" altLang="en-US" sz="1300" dirty="0">
                  <a:latin typeface="뫼비우스 Regular" pitchFamily="2" charset="-127"/>
                  <a:ea typeface="뫼비우스 Regular" pitchFamily="2" charset="-127"/>
                </a:rPr>
                <a:t>계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273198" y="4194278"/>
            <a:ext cx="1680877" cy="1930384"/>
            <a:chOff x="1273198" y="4062198"/>
            <a:chExt cx="1680877" cy="1930384"/>
          </a:xfrm>
        </p:grpSpPr>
        <p:sp>
          <p:nvSpPr>
            <p:cNvPr id="26" name="타원 25"/>
            <p:cNvSpPr/>
            <p:nvPr/>
          </p:nvSpPr>
          <p:spPr>
            <a:xfrm>
              <a:off x="1711696" y="4251325"/>
              <a:ext cx="922826" cy="92282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007083" y="4062198"/>
              <a:ext cx="316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latin typeface="HY헤드라인M" pitchFamily="18" charset="-127"/>
                  <a:ea typeface="HY헤드라인M" pitchFamily="18" charset="-127"/>
                </a:rPr>
                <a:t>1</a:t>
              </a:r>
              <a:endParaRPr lang="ko-KR" altLang="en-US" b="1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73198" y="5161585"/>
              <a:ext cx="16808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뫼비우스 Regular" pitchFamily="2" charset="-127"/>
                  <a:ea typeface="뫼비우스 Regular" pitchFamily="2" charset="-127"/>
                </a:rPr>
                <a:t>눈은 감겨있지만 </a:t>
              </a:r>
              <a:endParaRPr lang="en-US" altLang="ko-KR" sz="1200" dirty="0" smtClean="0">
                <a:latin typeface="뫼비우스 Regular" pitchFamily="2" charset="-127"/>
                <a:ea typeface="뫼비우스 Regular" pitchFamily="2" charset="-127"/>
              </a:endParaRPr>
            </a:p>
            <a:p>
              <a:pPr algn="ctr"/>
              <a:r>
                <a:rPr lang="ko-KR" altLang="en-US" sz="1200" dirty="0" smtClean="0">
                  <a:latin typeface="뫼비우스 Regular" pitchFamily="2" charset="-127"/>
                  <a:ea typeface="뫼비우스 Regular" pitchFamily="2" charset="-127"/>
                </a:rPr>
                <a:t>쉽게 깰 수 있음</a:t>
              </a:r>
              <a:r>
                <a:rPr lang="en-US" altLang="ko-KR" sz="1200" dirty="0" smtClean="0">
                  <a:latin typeface="뫼비우스 Regular" pitchFamily="2" charset="-127"/>
                  <a:ea typeface="뫼비우스 Regular" pitchFamily="2" charset="-127"/>
                </a:rPr>
                <a:t> </a:t>
              </a:r>
            </a:p>
            <a:p>
              <a:pPr algn="ctr"/>
              <a:r>
                <a:rPr lang="en-US" altLang="ko-KR" sz="1200" dirty="0" smtClean="0">
                  <a:latin typeface="뫼비우스 Regular" pitchFamily="2" charset="-127"/>
                  <a:ea typeface="뫼비우스 Regular" pitchFamily="2" charset="-127"/>
                </a:rPr>
                <a:t>Theta</a:t>
              </a:r>
              <a:r>
                <a:rPr lang="ko-KR" altLang="en-US" sz="1200" dirty="0" smtClean="0">
                  <a:latin typeface="뫼비우스 Regular" pitchFamily="2" charset="-127"/>
                  <a:ea typeface="뫼비우스 Regular" pitchFamily="2" charset="-127"/>
                </a:rPr>
                <a:t>파와</a:t>
              </a:r>
              <a:r>
                <a:rPr lang="en-US" altLang="ko-KR" sz="1200" dirty="0" smtClean="0">
                  <a:latin typeface="뫼비우스 Regular" pitchFamily="2" charset="-127"/>
                  <a:ea typeface="뫼비우스 Regular" pitchFamily="2" charset="-127"/>
                </a:rPr>
                <a:t> Alpha</a:t>
              </a:r>
              <a:r>
                <a:rPr lang="ko-KR" altLang="en-US" sz="1200" dirty="0" smtClean="0">
                  <a:latin typeface="뫼비우스 Regular" pitchFamily="2" charset="-127"/>
                  <a:ea typeface="뫼비우스 Regular" pitchFamily="2" charset="-127"/>
                </a:rPr>
                <a:t>파가 변화함</a:t>
              </a:r>
              <a:endParaRPr lang="ko-KR" altLang="en-US" sz="120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749003" y="4459195"/>
              <a:ext cx="83227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300" dirty="0" smtClean="0">
                  <a:latin typeface="뫼비우스 Regular" pitchFamily="2" charset="-127"/>
                  <a:ea typeface="뫼비우스 Regular" pitchFamily="2" charset="-127"/>
                </a:rPr>
                <a:t>얕은 수면</a:t>
              </a:r>
              <a:endParaRPr lang="en-US" altLang="ko-KR" sz="1300" dirty="0" smtClean="0">
                <a:latin typeface="뫼비우스 Regular" pitchFamily="2" charset="-127"/>
                <a:ea typeface="뫼비우스 Regular" pitchFamily="2" charset="-127"/>
              </a:endParaRPr>
            </a:p>
            <a:p>
              <a:pPr algn="ctr"/>
              <a:r>
                <a:rPr lang="ko-KR" altLang="en-US" sz="1300" dirty="0" smtClean="0">
                  <a:latin typeface="뫼비우스 Regular" pitchFamily="2" charset="-127"/>
                  <a:ea typeface="뫼비우스 Regular" pitchFamily="2" charset="-127"/>
                </a:rPr>
                <a:t>시작단계</a:t>
              </a:r>
              <a:endParaRPr lang="ko-KR" altLang="en-US" sz="130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711372" y="2126470"/>
            <a:ext cx="7867495" cy="338554"/>
            <a:chOff x="1711372" y="2190865"/>
            <a:chExt cx="7867495" cy="338554"/>
          </a:xfrm>
        </p:grpSpPr>
        <p:sp>
          <p:nvSpPr>
            <p:cNvPr id="43" name="직사각형 42"/>
            <p:cNvSpPr/>
            <p:nvPr/>
          </p:nvSpPr>
          <p:spPr>
            <a:xfrm>
              <a:off x="1963160" y="2190865"/>
              <a:ext cx="76157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latin typeface="뫼비우스 Regular" pitchFamily="2" charset="-127"/>
                  <a:ea typeface="뫼비우스 Regular" pitchFamily="2" charset="-127"/>
                </a:rPr>
                <a:t>수면은 무의식 상태에서 휴식을 취하는 행위</a:t>
              </a:r>
              <a:endParaRPr lang="en-US" altLang="ko-KR" sz="1600" dirty="0" smtClean="0">
                <a:latin typeface="뫼비우스 Regular" pitchFamily="2" charset="-127"/>
                <a:ea typeface="뫼비우스 Regular" pitchFamily="2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27685" r="25352" b="25668"/>
            <a:stretch/>
          </p:blipFill>
          <p:spPr>
            <a:xfrm>
              <a:off x="1711372" y="2274455"/>
              <a:ext cx="229896" cy="226185"/>
            </a:xfrm>
            <a:prstGeom prst="rect">
              <a:avLst/>
            </a:prstGeom>
          </p:spPr>
        </p:pic>
      </p:grpSp>
      <p:grpSp>
        <p:nvGrpSpPr>
          <p:cNvPr id="45" name="그룹 44"/>
          <p:cNvGrpSpPr/>
          <p:nvPr/>
        </p:nvGrpSpPr>
        <p:grpSpPr>
          <a:xfrm>
            <a:off x="1711372" y="2496542"/>
            <a:ext cx="7867495" cy="338554"/>
            <a:chOff x="1711372" y="2049196"/>
            <a:chExt cx="7867495" cy="338554"/>
          </a:xfrm>
        </p:grpSpPr>
        <p:sp>
          <p:nvSpPr>
            <p:cNvPr id="47" name="직사각형 46"/>
            <p:cNvSpPr/>
            <p:nvPr/>
          </p:nvSpPr>
          <p:spPr>
            <a:xfrm>
              <a:off x="1963160" y="2049196"/>
              <a:ext cx="76157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latin typeface="뫼비우스 Regular" pitchFamily="2" charset="-127"/>
                  <a:ea typeface="뫼비우스 Regular" pitchFamily="2" charset="-127"/>
                </a:rPr>
                <a:t>의식은 없거나 줄어들고</a:t>
              </a:r>
              <a:r>
                <a:rPr lang="en-US" altLang="ko-KR" sz="1600" dirty="0" smtClean="0">
                  <a:latin typeface="뫼비우스 Regular" pitchFamily="2" charset="-127"/>
                  <a:ea typeface="뫼비우스 Regular" pitchFamily="2" charset="-127"/>
                </a:rPr>
                <a:t>, </a:t>
              </a:r>
              <a:r>
                <a:rPr lang="ko-KR" altLang="en-US" sz="1600" dirty="0" smtClean="0">
                  <a:latin typeface="뫼비우스 Regular" pitchFamily="2" charset="-127"/>
                  <a:ea typeface="뫼비우스 Regular" pitchFamily="2" charset="-127"/>
                </a:rPr>
                <a:t>자극에 대한 반응이 </a:t>
              </a:r>
              <a:r>
                <a:rPr lang="ko-KR" altLang="en-US" sz="1600" dirty="0" err="1" smtClean="0">
                  <a:latin typeface="뫼비우스 Regular" pitchFamily="2" charset="-127"/>
                  <a:ea typeface="뫼비우스 Regular" pitchFamily="2" charset="-127"/>
                </a:rPr>
                <a:t>줄어듬</a:t>
              </a:r>
              <a:endParaRPr lang="en-US" altLang="ko-KR" sz="1600" dirty="0" smtClean="0">
                <a:latin typeface="뫼비우스 Regular" pitchFamily="2" charset="-127"/>
                <a:ea typeface="뫼비우스 Regular" pitchFamily="2" charset="-127"/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27685" r="25352" b="25668"/>
            <a:stretch/>
          </p:blipFill>
          <p:spPr>
            <a:xfrm>
              <a:off x="1711372" y="2132786"/>
              <a:ext cx="229896" cy="226185"/>
            </a:xfrm>
            <a:prstGeom prst="rect">
              <a:avLst/>
            </a:prstGeom>
          </p:spPr>
        </p:pic>
      </p:grpSp>
      <p:sp>
        <p:nvSpPr>
          <p:cNvPr id="56" name="직사각형 55"/>
          <p:cNvSpPr/>
          <p:nvPr/>
        </p:nvSpPr>
        <p:spPr>
          <a:xfrm>
            <a:off x="1963160" y="2842227"/>
            <a:ext cx="7615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뫼비우스 Regular" pitchFamily="2" charset="-127"/>
                <a:ea typeface="뫼비우스 Regular" pitchFamily="2" charset="-127"/>
              </a:rPr>
              <a:t>쉽게 의식을 되돌릴 수 있다는 점에서 동면</a:t>
            </a:r>
            <a:r>
              <a:rPr lang="en-US" altLang="ko-KR" sz="1600" dirty="0" smtClean="0">
                <a:latin typeface="뫼비우스 Regular" pitchFamily="2" charset="-127"/>
                <a:ea typeface="뫼비우스 Regular" pitchFamily="2" charset="-127"/>
              </a:rPr>
              <a:t>, </a:t>
            </a:r>
            <a:r>
              <a:rPr lang="ko-KR" altLang="en-US" sz="1600" dirty="0" smtClean="0">
                <a:latin typeface="뫼비우스 Regular" pitchFamily="2" charset="-127"/>
                <a:ea typeface="뫼비우스 Regular" pitchFamily="2" charset="-127"/>
              </a:rPr>
              <a:t>혼수상태와 구별됨</a:t>
            </a:r>
            <a:endParaRPr lang="en-US" altLang="ko-KR" sz="1600" dirty="0" smtClean="0">
              <a:latin typeface="뫼비우스 Regular" pitchFamily="2" charset="-127"/>
              <a:ea typeface="뫼비우스 Regular" pitchFamily="2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685" r="25352" b="25668"/>
          <a:stretch/>
        </p:blipFill>
        <p:spPr>
          <a:xfrm>
            <a:off x="1711372" y="2925817"/>
            <a:ext cx="229896" cy="22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614863" y="409907"/>
            <a:ext cx="657630" cy="65763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4307" y="315311"/>
            <a:ext cx="877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본</a:t>
            </a:r>
            <a:r>
              <a:rPr lang="ko-KR" altLang="en-US" sz="3000" dirty="0" smtClean="0">
                <a:solidFill>
                  <a:schemeClr val="bg1">
                    <a:lumMod val="65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론</a:t>
            </a:r>
            <a:endParaRPr lang="ko-KR" altLang="en-US" sz="3000" dirty="0">
              <a:solidFill>
                <a:schemeClr val="bg1">
                  <a:lumMod val="65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0068" y="772509"/>
            <a:ext cx="236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Background Theory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96000" y="1323765"/>
            <a:ext cx="10800000" cy="0"/>
          </a:xfrm>
          <a:prstGeom prst="line">
            <a:avLst/>
          </a:prstGeom>
          <a:ln w="9525" cmpd="dbl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15007" y="310051"/>
            <a:ext cx="867104" cy="8671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뫼비우스 Regular" pitchFamily="2" charset="-127"/>
                <a:ea typeface="뫼비우스 Regular" pitchFamily="2" charset="-127"/>
              </a:rPr>
              <a:t>02</a:t>
            </a:r>
            <a:endParaRPr lang="ko-KR" altLang="en-US" sz="28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7828" y="1608067"/>
            <a:ext cx="6901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B. 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뇌파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, 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뇌전도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 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(EEG, Electroencephalography)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1711372" y="2126470"/>
            <a:ext cx="7867495" cy="338554"/>
            <a:chOff x="1711372" y="2190865"/>
            <a:chExt cx="7867495" cy="338554"/>
          </a:xfrm>
        </p:grpSpPr>
        <p:sp>
          <p:nvSpPr>
            <p:cNvPr id="2" name="직사각형 1"/>
            <p:cNvSpPr/>
            <p:nvPr/>
          </p:nvSpPr>
          <p:spPr>
            <a:xfrm>
              <a:off x="1963160" y="2190865"/>
              <a:ext cx="76157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latin typeface="뫼비우스 Regular" pitchFamily="2" charset="-127"/>
                  <a:ea typeface="뫼비우스 Regular" pitchFamily="2" charset="-127"/>
                </a:rPr>
                <a:t>신경계에서</a:t>
              </a:r>
              <a:r>
                <a:rPr lang="ko-KR" altLang="en-US" sz="1600" dirty="0">
                  <a:latin typeface="뫼비우스 Regular" pitchFamily="2" charset="-127"/>
                  <a:ea typeface="뫼비우스 Regular" pitchFamily="2" charset="-127"/>
                </a:rPr>
                <a:t> 뇌신경 사이에 신호가 전달될 때 생기는 전기의 흐름</a:t>
              </a: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27685" r="25352" b="25668"/>
            <a:stretch/>
          </p:blipFill>
          <p:spPr>
            <a:xfrm>
              <a:off x="1711372" y="2274455"/>
              <a:ext cx="229896" cy="226185"/>
            </a:xfrm>
            <a:prstGeom prst="rect">
              <a:avLst/>
            </a:prstGeom>
          </p:spPr>
        </p:pic>
      </p:grpSp>
      <p:grpSp>
        <p:nvGrpSpPr>
          <p:cNvPr id="108" name="그룹 107"/>
          <p:cNvGrpSpPr/>
          <p:nvPr/>
        </p:nvGrpSpPr>
        <p:grpSpPr>
          <a:xfrm>
            <a:off x="1711372" y="2495160"/>
            <a:ext cx="9983408" cy="338554"/>
            <a:chOff x="1711372" y="2636829"/>
            <a:chExt cx="9983408" cy="338554"/>
          </a:xfrm>
        </p:grpSpPr>
        <p:sp>
          <p:nvSpPr>
            <p:cNvPr id="6" name="직사각형 5"/>
            <p:cNvSpPr/>
            <p:nvPr/>
          </p:nvSpPr>
          <p:spPr>
            <a:xfrm>
              <a:off x="1961668" y="2636829"/>
              <a:ext cx="973311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뫼비우스 Regular" pitchFamily="2" charset="-127"/>
                  <a:ea typeface="뫼비우스 Regular" pitchFamily="2" charset="-127"/>
                </a:rPr>
                <a:t>심신의 상태에 따라 각각 다르게 나타나며</a:t>
              </a:r>
              <a:r>
                <a:rPr lang="en-US" altLang="ko-KR" sz="1600" dirty="0">
                  <a:latin typeface="뫼비우스 Regular" pitchFamily="2" charset="-127"/>
                  <a:ea typeface="뫼비우스 Regular" pitchFamily="2" charset="-127"/>
                </a:rPr>
                <a:t>,</a:t>
              </a:r>
              <a:r>
                <a:rPr lang="ko-KR" altLang="en-US" sz="1600" dirty="0">
                  <a:latin typeface="뫼비우스 Regular" pitchFamily="2" charset="-127"/>
                  <a:ea typeface="뫼비우스 Regular" pitchFamily="2" charset="-127"/>
                </a:rPr>
                <a:t> 뇌의 활동 상황을 측정하는 가장 중요한 지표</a:t>
              </a:r>
              <a:endParaRPr lang="en-US" altLang="ko-KR" sz="160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27685" r="25352" b="25668"/>
            <a:stretch/>
          </p:blipFill>
          <p:spPr>
            <a:xfrm>
              <a:off x="1711372" y="2723072"/>
              <a:ext cx="229896" cy="226185"/>
            </a:xfrm>
            <a:prstGeom prst="rect">
              <a:avLst/>
            </a:prstGeom>
          </p:spPr>
        </p:pic>
      </p:grpSp>
      <p:grpSp>
        <p:nvGrpSpPr>
          <p:cNvPr id="109" name="그룹 108"/>
          <p:cNvGrpSpPr/>
          <p:nvPr/>
        </p:nvGrpSpPr>
        <p:grpSpPr>
          <a:xfrm>
            <a:off x="1709224" y="2863353"/>
            <a:ext cx="9786776" cy="338554"/>
            <a:chOff x="1709224" y="3082296"/>
            <a:chExt cx="9786776" cy="338554"/>
          </a:xfrm>
        </p:grpSpPr>
        <p:sp>
          <p:nvSpPr>
            <p:cNvPr id="8" name="직사각형 7"/>
            <p:cNvSpPr/>
            <p:nvPr/>
          </p:nvSpPr>
          <p:spPr>
            <a:xfrm>
              <a:off x="1963160" y="3082296"/>
              <a:ext cx="95328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뫼비우스 Regular" pitchFamily="2" charset="-127"/>
                  <a:ea typeface="뫼비우스 Regular" pitchFamily="2" charset="-127"/>
                </a:rPr>
                <a:t>일반적으로 뇌의 전기적 활동에 대한 신경생리학적 측정 방법으로 두피에 부착한 전극을 통해 기록함</a:t>
              </a:r>
              <a:r>
                <a:rPr lang="en-US" altLang="ko-KR" sz="1600" dirty="0">
                  <a:latin typeface="뫼비우스 Regular" pitchFamily="2" charset="-127"/>
                  <a:ea typeface="뫼비우스 Regular" pitchFamily="2" charset="-127"/>
                </a:rPr>
                <a:t> </a:t>
              </a: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27685" r="25352" b="25668"/>
            <a:stretch/>
          </p:blipFill>
          <p:spPr>
            <a:xfrm>
              <a:off x="1709224" y="3171689"/>
              <a:ext cx="229896" cy="226185"/>
            </a:xfrm>
            <a:prstGeom prst="rect">
              <a:avLst/>
            </a:prstGeom>
          </p:spPr>
        </p:pic>
      </p:grpSp>
      <p:grpSp>
        <p:nvGrpSpPr>
          <p:cNvPr id="110" name="그룹 109"/>
          <p:cNvGrpSpPr/>
          <p:nvPr/>
        </p:nvGrpSpPr>
        <p:grpSpPr>
          <a:xfrm>
            <a:off x="1707076" y="3231804"/>
            <a:ext cx="5233729" cy="338554"/>
            <a:chOff x="1707076" y="3528021"/>
            <a:chExt cx="5233729" cy="338554"/>
          </a:xfrm>
        </p:grpSpPr>
        <p:sp>
          <p:nvSpPr>
            <p:cNvPr id="9" name="직사각형 8"/>
            <p:cNvSpPr/>
            <p:nvPr/>
          </p:nvSpPr>
          <p:spPr>
            <a:xfrm>
              <a:off x="1963160" y="3528021"/>
              <a:ext cx="49776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atin typeface="뫼비우스 Regular" pitchFamily="2" charset="-127"/>
                  <a:ea typeface="뫼비우스 Regular" pitchFamily="2" charset="-127"/>
                </a:rPr>
                <a:t>0~30Hz</a:t>
              </a:r>
              <a:r>
                <a:rPr lang="ko-KR" altLang="en-US" sz="1600" dirty="0">
                  <a:latin typeface="뫼비우스 Regular" pitchFamily="2" charset="-127"/>
                  <a:ea typeface="뫼비우스 Regular" pitchFamily="2" charset="-127"/>
                </a:rPr>
                <a:t>의 주파수로 측정되며 단위는 </a:t>
              </a:r>
              <a:r>
                <a:rPr lang="en-US" altLang="ko-KR" sz="1600" dirty="0">
                  <a:latin typeface="뫼비우스 Regular" pitchFamily="2" charset="-127"/>
                  <a:ea typeface="뫼비우스 Regular" pitchFamily="2" charset="-127"/>
                </a:rPr>
                <a:t>microvolt(</a:t>
              </a:r>
              <a:r>
                <a:rPr lang="en-US" altLang="ko-KR" sz="1600" dirty="0" err="1">
                  <a:latin typeface="뫼비우스 Regular" pitchFamily="2" charset="-127"/>
                  <a:ea typeface="뫼비우스 Regular" pitchFamily="2" charset="-127"/>
                </a:rPr>
                <a:t>μV</a:t>
              </a:r>
              <a:r>
                <a:rPr lang="en-US" altLang="ko-KR" sz="1600" dirty="0">
                  <a:latin typeface="뫼비우스 Regular" pitchFamily="2" charset="-127"/>
                  <a:ea typeface="뫼비우스 Regular" pitchFamily="2" charset="-127"/>
                </a:rPr>
                <a:t>)[3]</a:t>
              </a: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27685" r="25352" b="25668"/>
            <a:stretch/>
          </p:blipFill>
          <p:spPr>
            <a:xfrm>
              <a:off x="1707076" y="3607427"/>
              <a:ext cx="229896" cy="226185"/>
            </a:xfrm>
            <a:prstGeom prst="rect">
              <a:avLst/>
            </a:prstGeom>
          </p:spPr>
        </p:pic>
      </p:grpSp>
      <p:sp>
        <p:nvSpPr>
          <p:cNvPr id="111" name="모서리가 둥근 직사각형 110"/>
          <p:cNvSpPr/>
          <p:nvPr/>
        </p:nvSpPr>
        <p:spPr>
          <a:xfrm>
            <a:off x="643942" y="4021166"/>
            <a:ext cx="10883411" cy="2572816"/>
          </a:xfrm>
          <a:prstGeom prst="roundRect">
            <a:avLst>
              <a:gd name="adj" fmla="val 6724"/>
            </a:avLst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064180" y="3850907"/>
            <a:ext cx="4063640" cy="3405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latin typeface="뫼비우스 Regular" pitchFamily="2" charset="-127"/>
                <a:ea typeface="뫼비우스 Regular" pitchFamily="2" charset="-127"/>
              </a:rPr>
              <a:t>주파수 </a:t>
            </a:r>
            <a:r>
              <a:rPr lang="ko-KR" altLang="en-US" sz="1400" dirty="0">
                <a:latin typeface="뫼비우스 Regular" pitchFamily="2" charset="-127"/>
                <a:ea typeface="뫼비우스 Regular" pitchFamily="2" charset="-127"/>
              </a:rPr>
              <a:t>영역을 기준으로 </a:t>
            </a:r>
            <a:r>
              <a:rPr lang="ko-KR" altLang="en-US" sz="1400" dirty="0" smtClean="0">
                <a:latin typeface="뫼비우스 Regular" pitchFamily="2" charset="-127"/>
                <a:ea typeface="뫼비우스 Regular" pitchFamily="2" charset="-127"/>
              </a:rPr>
              <a:t>한</a:t>
            </a:r>
            <a:r>
              <a:rPr lang="en-US" altLang="ko-KR" sz="1400" dirty="0" smtClean="0">
                <a:latin typeface="뫼비우스 Regular" pitchFamily="2" charset="-127"/>
                <a:ea typeface="뫼비우스 Regular" pitchFamily="2" charset="-127"/>
              </a:rPr>
              <a:t> </a:t>
            </a:r>
            <a:r>
              <a:rPr lang="ko-KR" altLang="en-US" sz="1400" dirty="0" smtClean="0">
                <a:latin typeface="뫼비우스 Regular" pitchFamily="2" charset="-127"/>
                <a:ea typeface="뫼비우스 Regular" pitchFamily="2" charset="-127"/>
              </a:rPr>
              <a:t>뇌전도 분류</a:t>
            </a:r>
            <a:endParaRPr lang="ko-KR" altLang="en-US" sz="1400" dirty="0">
              <a:latin typeface="뫼비우스 Regular" pitchFamily="2" charset="-127"/>
              <a:ea typeface="뫼비우스 Regular" pitchFamily="2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992076" y="4499261"/>
            <a:ext cx="992283" cy="983115"/>
            <a:chOff x="1275414" y="4664766"/>
            <a:chExt cx="992283" cy="983115"/>
          </a:xfrm>
        </p:grpSpPr>
        <p:sp>
          <p:nvSpPr>
            <p:cNvPr id="12" name="타원 11"/>
            <p:cNvSpPr/>
            <p:nvPr/>
          </p:nvSpPr>
          <p:spPr>
            <a:xfrm>
              <a:off x="1284582" y="4664766"/>
              <a:ext cx="983115" cy="9831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75414" y="4965245"/>
              <a:ext cx="9749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뫼비우스 Regular" pitchFamily="2" charset="-127"/>
                  <a:ea typeface="뫼비우스 Regular" pitchFamily="2" charset="-127"/>
                </a:rPr>
                <a:t>Brainwave</a:t>
              </a:r>
            </a:p>
            <a:p>
              <a:pPr algn="ctr"/>
              <a:r>
                <a:rPr lang="en-US" altLang="ko-KR" sz="1200" dirty="0" smtClean="0">
                  <a:latin typeface="뫼비우스 Regular" pitchFamily="2" charset="-127"/>
                  <a:ea typeface="뫼비우스 Regular" pitchFamily="2" charset="-127"/>
                </a:rPr>
                <a:t>Type</a:t>
              </a:r>
              <a:endParaRPr lang="ko-KR" altLang="en-US" sz="120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070173" y="4258596"/>
            <a:ext cx="857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atin typeface="뫼비우스 Regular" pitchFamily="2" charset="-127"/>
                <a:ea typeface="뫼비우스 Regular" pitchFamily="2" charset="-127"/>
              </a:rPr>
              <a:t>Frequency</a:t>
            </a:r>
            <a:endParaRPr lang="ko-KR" altLang="en-US" sz="1050" dirty="0">
              <a:latin typeface="뫼비우스 Regular" pitchFamily="2" charset="-127"/>
              <a:ea typeface="뫼비우스 Regular" pitchFamily="2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900891" y="5386260"/>
            <a:ext cx="1119217" cy="674806"/>
            <a:chOff x="1222866" y="5551765"/>
            <a:chExt cx="1119217" cy="674806"/>
          </a:xfrm>
        </p:grpSpPr>
        <p:sp>
          <p:nvSpPr>
            <p:cNvPr id="52" name="타원 51"/>
            <p:cNvSpPr/>
            <p:nvPr/>
          </p:nvSpPr>
          <p:spPr>
            <a:xfrm rot="3553114">
              <a:off x="1752800" y="5551765"/>
              <a:ext cx="54000" cy="540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1293216" y="5805845"/>
              <a:ext cx="977868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1780117" y="5598673"/>
              <a:ext cx="0" cy="2124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22866" y="5811073"/>
              <a:ext cx="111921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>
                  <a:latin typeface="뫼비우스 Regular" pitchFamily="2" charset="-127"/>
                  <a:ea typeface="뫼비우스 Regular" pitchFamily="2" charset="-127"/>
                </a:rPr>
                <a:t>Mental States </a:t>
              </a:r>
            </a:p>
            <a:p>
              <a:pPr algn="ctr"/>
              <a:r>
                <a:rPr lang="en-US" altLang="ko-KR" sz="1050" dirty="0" smtClean="0">
                  <a:latin typeface="뫼비우스 Regular" pitchFamily="2" charset="-127"/>
                  <a:ea typeface="뫼비우스 Regular" pitchFamily="2" charset="-127"/>
                </a:rPr>
                <a:t>and Condition</a:t>
              </a:r>
              <a:endParaRPr lang="ko-KR" altLang="en-US" sz="105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292713" y="4499261"/>
            <a:ext cx="983115" cy="983115"/>
            <a:chOff x="2730210" y="4664766"/>
            <a:chExt cx="983115" cy="983115"/>
          </a:xfrm>
        </p:grpSpPr>
        <p:sp>
          <p:nvSpPr>
            <p:cNvPr id="20" name="타원 19"/>
            <p:cNvSpPr/>
            <p:nvPr/>
          </p:nvSpPr>
          <p:spPr>
            <a:xfrm>
              <a:off x="2730210" y="4664766"/>
              <a:ext cx="983115" cy="98311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96998" y="5015686"/>
              <a:ext cx="64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뫼비우스 Regular" pitchFamily="2" charset="-127"/>
                  <a:ea typeface="뫼비우스 Regular" pitchFamily="2" charset="-127"/>
                </a:rPr>
                <a:t>Delta	</a:t>
              </a:r>
              <a:endParaRPr lang="ko-KR" altLang="en-US" sz="140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296599" y="4258596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atin typeface="뫼비우스 Regular" pitchFamily="2" charset="-127"/>
                <a:ea typeface="뫼비우스 Regular" pitchFamily="2" charset="-127"/>
              </a:rPr>
              <a:t>0.1Hz to 3Hz</a:t>
            </a:r>
            <a:endParaRPr lang="ko-KR" altLang="en-US" sz="1050" dirty="0">
              <a:latin typeface="뫼비우스 Regular" pitchFamily="2" charset="-127"/>
              <a:ea typeface="뫼비우스 Regular" pitchFamily="2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2147450" y="5399511"/>
            <a:ext cx="1233030" cy="997972"/>
            <a:chOff x="1165966" y="5551765"/>
            <a:chExt cx="1233030" cy="997972"/>
          </a:xfrm>
        </p:grpSpPr>
        <p:sp>
          <p:nvSpPr>
            <p:cNvPr id="64" name="타원 63"/>
            <p:cNvSpPr/>
            <p:nvPr/>
          </p:nvSpPr>
          <p:spPr>
            <a:xfrm rot="3553114">
              <a:off x="1752800" y="5551765"/>
              <a:ext cx="54000" cy="540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1293216" y="5805845"/>
              <a:ext cx="977868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1780117" y="5598673"/>
              <a:ext cx="0" cy="2124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165966" y="5811073"/>
              <a:ext cx="123303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>
                  <a:latin typeface="뫼비우스 Regular" pitchFamily="2" charset="-127"/>
                  <a:ea typeface="뫼비우스 Regular" pitchFamily="2" charset="-127"/>
                </a:rPr>
                <a:t>Deep sleep</a:t>
              </a:r>
            </a:p>
            <a:p>
              <a:pPr algn="ctr"/>
              <a:r>
                <a:rPr lang="en-US" altLang="ko-KR" sz="1050" dirty="0">
                  <a:latin typeface="뫼비우스 Regular" pitchFamily="2" charset="-127"/>
                  <a:ea typeface="뫼비우스 Regular" pitchFamily="2" charset="-127"/>
                </a:rPr>
                <a:t>D</a:t>
              </a:r>
              <a:r>
                <a:rPr lang="en-US" altLang="ko-KR" sz="1050" dirty="0" smtClean="0">
                  <a:latin typeface="뫼비우스 Regular" pitchFamily="2" charset="-127"/>
                  <a:ea typeface="뫼비우스 Regular" pitchFamily="2" charset="-127"/>
                </a:rPr>
                <a:t>reamless sleep</a:t>
              </a:r>
            </a:p>
            <a:p>
              <a:pPr algn="ctr"/>
              <a:r>
                <a:rPr lang="en-US" altLang="ko-KR" sz="1050" dirty="0" smtClean="0">
                  <a:latin typeface="뫼비우스 Regular" pitchFamily="2" charset="-127"/>
                  <a:ea typeface="뫼비우스 Regular" pitchFamily="2" charset="-127"/>
                </a:rPr>
                <a:t>Non-Rem sleep,</a:t>
              </a:r>
            </a:p>
            <a:p>
              <a:pPr algn="ctr"/>
              <a:r>
                <a:rPr lang="en-US" altLang="ko-KR" sz="1050" dirty="0" smtClean="0">
                  <a:latin typeface="뫼비우스 Regular" pitchFamily="2" charset="-127"/>
                  <a:ea typeface="뫼비우스 Regular" pitchFamily="2" charset="-127"/>
                </a:rPr>
                <a:t>unconscious</a:t>
              </a:r>
              <a:endParaRPr lang="ko-KR" altLang="en-US" sz="105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584182" y="4499261"/>
            <a:ext cx="983115" cy="983115"/>
            <a:chOff x="4158837" y="4664766"/>
            <a:chExt cx="983115" cy="983115"/>
          </a:xfrm>
        </p:grpSpPr>
        <p:sp>
          <p:nvSpPr>
            <p:cNvPr id="21" name="타원 20"/>
            <p:cNvSpPr/>
            <p:nvPr/>
          </p:nvSpPr>
          <p:spPr>
            <a:xfrm>
              <a:off x="4158837" y="4664766"/>
              <a:ext cx="983115" cy="98311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55281" y="5042190"/>
              <a:ext cx="5902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뫼비우스 Regular" pitchFamily="2" charset="-127"/>
                  <a:ea typeface="뫼비우스 Regular" pitchFamily="2" charset="-127"/>
                </a:rPr>
                <a:t>Beta</a:t>
              </a:r>
              <a:endParaRPr lang="ko-KR" altLang="en-US" sz="140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630699" y="4258596"/>
            <a:ext cx="880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뫼비우스 Regular" pitchFamily="2" charset="-127"/>
                <a:ea typeface="뫼비우스 Regular" pitchFamily="2" charset="-127"/>
              </a:rPr>
              <a:t>4</a:t>
            </a:r>
            <a:r>
              <a:rPr lang="en-US" altLang="ko-KR" sz="1050" dirty="0" smtClean="0">
                <a:latin typeface="뫼비우스 Regular" pitchFamily="2" charset="-127"/>
                <a:ea typeface="뫼비우스 Regular" pitchFamily="2" charset="-127"/>
              </a:rPr>
              <a:t>Hz to 7Hz</a:t>
            </a:r>
            <a:endParaRPr lang="ko-KR" altLang="en-US" sz="1050" dirty="0">
              <a:latin typeface="뫼비우스 Regular" pitchFamily="2" charset="-127"/>
              <a:ea typeface="뫼비우스 Regular" pitchFamily="2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3379032" y="5399513"/>
            <a:ext cx="1383712" cy="997972"/>
            <a:chOff x="1090624" y="5551765"/>
            <a:chExt cx="1383712" cy="997972"/>
          </a:xfrm>
        </p:grpSpPr>
        <p:sp>
          <p:nvSpPr>
            <p:cNvPr id="69" name="타원 68"/>
            <p:cNvSpPr/>
            <p:nvPr/>
          </p:nvSpPr>
          <p:spPr>
            <a:xfrm rot="3553114">
              <a:off x="1752800" y="5551765"/>
              <a:ext cx="54000" cy="540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1293216" y="5805845"/>
              <a:ext cx="977868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780117" y="5598673"/>
              <a:ext cx="0" cy="2124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090624" y="5811073"/>
              <a:ext cx="138371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>
                  <a:latin typeface="뫼비우스 Regular" pitchFamily="2" charset="-127"/>
                  <a:ea typeface="뫼비우스 Regular" pitchFamily="2" charset="-127"/>
                </a:rPr>
                <a:t>Intuitive, creative, </a:t>
              </a:r>
            </a:p>
            <a:p>
              <a:pPr algn="ctr"/>
              <a:r>
                <a:rPr lang="en-US" altLang="ko-KR" sz="1050" dirty="0" smtClean="0">
                  <a:latin typeface="뫼비우스 Regular" pitchFamily="2" charset="-127"/>
                  <a:ea typeface="뫼비우스 Regular" pitchFamily="2" charset="-127"/>
                </a:rPr>
                <a:t>recall, Fantasy, </a:t>
              </a:r>
            </a:p>
            <a:p>
              <a:pPr algn="ctr"/>
              <a:r>
                <a:rPr lang="en-US" altLang="ko-KR" sz="1050" dirty="0" smtClean="0">
                  <a:latin typeface="뫼비우스 Regular" pitchFamily="2" charset="-127"/>
                  <a:ea typeface="뫼비우스 Regular" pitchFamily="2" charset="-127"/>
                </a:rPr>
                <a:t>Imaginary </a:t>
              </a:r>
            </a:p>
            <a:p>
              <a:pPr algn="ctr"/>
              <a:r>
                <a:rPr lang="en-US" altLang="ko-KR" sz="1050" dirty="0" smtClean="0">
                  <a:latin typeface="뫼비우스 Regular" pitchFamily="2" charset="-127"/>
                  <a:ea typeface="뫼비우스 Regular" pitchFamily="2" charset="-127"/>
                </a:rPr>
                <a:t>dream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875651" y="4499261"/>
            <a:ext cx="983115" cy="983115"/>
            <a:chOff x="4158837" y="4664766"/>
            <a:chExt cx="983115" cy="983115"/>
          </a:xfrm>
        </p:grpSpPr>
        <p:sp>
          <p:nvSpPr>
            <p:cNvPr id="41" name="타원 40"/>
            <p:cNvSpPr/>
            <p:nvPr/>
          </p:nvSpPr>
          <p:spPr>
            <a:xfrm>
              <a:off x="4158837" y="4664766"/>
              <a:ext cx="983115" cy="98311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03184" y="5042190"/>
              <a:ext cx="694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뫼비우스 Regular" pitchFamily="2" charset="-127"/>
                  <a:ea typeface="뫼비우스 Regular" pitchFamily="2" charset="-127"/>
                </a:rPr>
                <a:t>Alpha</a:t>
              </a:r>
              <a:endParaRPr lang="ko-KR" altLang="en-US" sz="140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88846" y="4258596"/>
            <a:ext cx="9589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atin typeface="뫼비우스 Regular" pitchFamily="2" charset="-127"/>
                <a:ea typeface="뫼비우스 Regular" pitchFamily="2" charset="-127"/>
              </a:rPr>
              <a:t>8Hz to 12Hz</a:t>
            </a:r>
            <a:endParaRPr lang="ko-KR" altLang="en-US" sz="1050" dirty="0">
              <a:latin typeface="뫼비우스 Regular" pitchFamily="2" charset="-127"/>
              <a:ea typeface="뫼비우스 Regular" pitchFamily="2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4787054" y="5399513"/>
            <a:ext cx="1162498" cy="997972"/>
            <a:chOff x="1201225" y="5551765"/>
            <a:chExt cx="1162498" cy="997972"/>
          </a:xfrm>
        </p:grpSpPr>
        <p:sp>
          <p:nvSpPr>
            <p:cNvPr id="74" name="타원 73"/>
            <p:cNvSpPr/>
            <p:nvPr/>
          </p:nvSpPr>
          <p:spPr>
            <a:xfrm rot="3553114">
              <a:off x="1752800" y="5551765"/>
              <a:ext cx="54000" cy="540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1293216" y="5805845"/>
              <a:ext cx="977868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1780117" y="5598673"/>
              <a:ext cx="0" cy="2124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201225" y="5811073"/>
              <a:ext cx="116249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>
                  <a:latin typeface="뫼비우스 Regular" pitchFamily="2" charset="-127"/>
                  <a:ea typeface="뫼비우스 Regular" pitchFamily="2" charset="-127"/>
                </a:rPr>
                <a:t>Relaxed,</a:t>
              </a:r>
            </a:p>
            <a:p>
              <a:pPr algn="ctr"/>
              <a:r>
                <a:rPr lang="en-US" altLang="ko-KR" sz="1050" dirty="0" smtClean="0">
                  <a:latin typeface="뫼비우스 Regular" pitchFamily="2" charset="-127"/>
                  <a:ea typeface="뫼비우스 Regular" pitchFamily="2" charset="-127"/>
                </a:rPr>
                <a:t>But not drowsy</a:t>
              </a:r>
            </a:p>
            <a:p>
              <a:pPr algn="ctr"/>
              <a:r>
                <a:rPr lang="en-US" altLang="ko-KR" sz="1050" dirty="0" smtClean="0">
                  <a:latin typeface="뫼비우스 Regular" pitchFamily="2" charset="-127"/>
                  <a:ea typeface="뫼비우스 Regular" pitchFamily="2" charset="-127"/>
                </a:rPr>
                <a:t>Tranquil</a:t>
              </a:r>
            </a:p>
            <a:p>
              <a:pPr algn="ctr"/>
              <a:r>
                <a:rPr lang="en-US" altLang="ko-KR" sz="1050" dirty="0" smtClean="0">
                  <a:latin typeface="뫼비우스 Regular" pitchFamily="2" charset="-127"/>
                  <a:ea typeface="뫼비우스 Regular" pitchFamily="2" charset="-127"/>
                </a:rPr>
                <a:t>conscious</a:t>
              </a:r>
              <a:endParaRPr lang="ko-KR" altLang="en-US" sz="105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167120" y="4499261"/>
            <a:ext cx="983115" cy="983115"/>
            <a:chOff x="5601314" y="4664765"/>
            <a:chExt cx="983115" cy="983115"/>
          </a:xfrm>
        </p:grpSpPr>
        <p:sp>
          <p:nvSpPr>
            <p:cNvPr id="22" name="타원 21"/>
            <p:cNvSpPr/>
            <p:nvPr/>
          </p:nvSpPr>
          <p:spPr>
            <a:xfrm>
              <a:off x="5601314" y="4664765"/>
              <a:ext cx="983115" cy="98311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00887" y="4907965"/>
              <a:ext cx="5902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뫼비우스 Regular" pitchFamily="2" charset="-127"/>
                  <a:ea typeface="뫼비우스 Regular" pitchFamily="2" charset="-127"/>
                </a:rPr>
                <a:t>Low</a:t>
              </a:r>
            </a:p>
            <a:p>
              <a:pPr algn="ctr"/>
              <a:r>
                <a:rPr lang="en-US" altLang="ko-KR" sz="1400" dirty="0" smtClean="0">
                  <a:latin typeface="뫼비우스 Regular" pitchFamily="2" charset="-127"/>
                  <a:ea typeface="뫼비우스 Regular" pitchFamily="2" charset="-127"/>
                </a:rPr>
                <a:t>Beta</a:t>
              </a:r>
              <a:endParaRPr lang="ko-KR" altLang="en-US" sz="140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128410" y="4258596"/>
            <a:ext cx="10374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atin typeface="뫼비우스 Regular" pitchFamily="2" charset="-127"/>
                <a:ea typeface="뫼비우스 Regular" pitchFamily="2" charset="-127"/>
              </a:rPr>
              <a:t>12Hz to 15Hz</a:t>
            </a:r>
            <a:endParaRPr lang="ko-KR" altLang="en-US" sz="1050" dirty="0">
              <a:latin typeface="뫼비우스 Regular" pitchFamily="2" charset="-127"/>
              <a:ea typeface="뫼비우스 Regular" pitchFamily="2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6095328" y="5399513"/>
            <a:ext cx="1109598" cy="997972"/>
            <a:chOff x="1227677" y="5551765"/>
            <a:chExt cx="1109598" cy="997972"/>
          </a:xfrm>
        </p:grpSpPr>
        <p:sp>
          <p:nvSpPr>
            <p:cNvPr id="79" name="타원 78"/>
            <p:cNvSpPr/>
            <p:nvPr/>
          </p:nvSpPr>
          <p:spPr>
            <a:xfrm rot="3553114">
              <a:off x="1752800" y="5551765"/>
              <a:ext cx="54000" cy="540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1293216" y="5805845"/>
              <a:ext cx="977868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1780117" y="5598673"/>
              <a:ext cx="0" cy="2124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227677" y="5811073"/>
              <a:ext cx="110959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>
                  <a:latin typeface="뫼비우스 Regular" pitchFamily="2" charset="-127"/>
                  <a:ea typeface="뫼비우스 Regular" pitchFamily="2" charset="-127"/>
                </a:rPr>
                <a:t>Formerly SMR,</a:t>
              </a:r>
            </a:p>
            <a:p>
              <a:pPr algn="ctr"/>
              <a:r>
                <a:rPr lang="en-US" altLang="ko-KR" sz="1050" dirty="0" smtClean="0">
                  <a:latin typeface="뫼비우스 Regular" pitchFamily="2" charset="-127"/>
                  <a:ea typeface="뫼비우스 Regular" pitchFamily="2" charset="-127"/>
                </a:rPr>
                <a:t>Relaxed</a:t>
              </a:r>
            </a:p>
            <a:p>
              <a:pPr algn="ctr"/>
              <a:r>
                <a:rPr lang="en-US" altLang="ko-KR" sz="1050" dirty="0" smtClean="0">
                  <a:latin typeface="뫼비우스 Regular" pitchFamily="2" charset="-127"/>
                  <a:ea typeface="뫼비우스 Regular" pitchFamily="2" charset="-127"/>
                </a:rPr>
                <a:t>Yet focused,</a:t>
              </a:r>
            </a:p>
            <a:p>
              <a:pPr algn="ctr"/>
              <a:r>
                <a:rPr lang="en-US" altLang="ko-KR" sz="1050" dirty="0" smtClean="0">
                  <a:latin typeface="뫼비우스 Regular" pitchFamily="2" charset="-127"/>
                  <a:ea typeface="뫼비우스 Regular" pitchFamily="2" charset="-127"/>
                </a:rPr>
                <a:t>integrated</a:t>
              </a:r>
              <a:endParaRPr lang="ko-KR" altLang="en-US" sz="105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458589" y="4499261"/>
            <a:ext cx="1027845" cy="983115"/>
            <a:chOff x="7024879" y="4664766"/>
            <a:chExt cx="1027845" cy="983115"/>
          </a:xfrm>
        </p:grpSpPr>
        <p:sp>
          <p:nvSpPr>
            <p:cNvPr id="23" name="타원 22"/>
            <p:cNvSpPr/>
            <p:nvPr/>
          </p:nvSpPr>
          <p:spPr>
            <a:xfrm>
              <a:off x="7043105" y="4664766"/>
              <a:ext cx="983115" cy="98311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24879" y="4934469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뫼비우스 Regular" pitchFamily="2" charset="-127"/>
                  <a:ea typeface="뫼비우스 Regular" pitchFamily="2" charset="-127"/>
                </a:rPr>
                <a:t>Midrange</a:t>
              </a:r>
            </a:p>
            <a:p>
              <a:pPr algn="ctr"/>
              <a:r>
                <a:rPr lang="en-US" altLang="ko-KR" sz="1400" dirty="0" smtClean="0">
                  <a:latin typeface="뫼비우스 Regular" pitchFamily="2" charset="-127"/>
                  <a:ea typeface="뫼비우스 Regular" pitchFamily="2" charset="-127"/>
                </a:rPr>
                <a:t>Beta</a:t>
              </a:r>
              <a:endParaRPr lang="ko-KR" altLang="en-US" sz="140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453903" y="4258596"/>
            <a:ext cx="10374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atin typeface="뫼비우스 Regular" pitchFamily="2" charset="-127"/>
                <a:ea typeface="뫼비우스 Regular" pitchFamily="2" charset="-127"/>
              </a:rPr>
              <a:t>16Hz to 20Hz</a:t>
            </a:r>
            <a:endParaRPr lang="ko-KR" altLang="en-US" sz="1050" dirty="0">
              <a:latin typeface="뫼비우스 Regular" pitchFamily="2" charset="-127"/>
              <a:ea typeface="뫼비우스 Regular" pitchFamily="2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7448179" y="5400081"/>
            <a:ext cx="1035861" cy="997972"/>
            <a:chOff x="1264545" y="5551765"/>
            <a:chExt cx="1035861" cy="997972"/>
          </a:xfrm>
        </p:grpSpPr>
        <p:sp>
          <p:nvSpPr>
            <p:cNvPr id="84" name="타원 83"/>
            <p:cNvSpPr/>
            <p:nvPr/>
          </p:nvSpPr>
          <p:spPr>
            <a:xfrm rot="3553114">
              <a:off x="1752800" y="5551765"/>
              <a:ext cx="54000" cy="540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1293216" y="5805845"/>
              <a:ext cx="977868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1780117" y="5598673"/>
              <a:ext cx="0" cy="2124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264545" y="5811073"/>
              <a:ext cx="10358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>
                  <a:latin typeface="뫼비우스 Regular" pitchFamily="2" charset="-127"/>
                  <a:ea typeface="뫼비우스 Regular" pitchFamily="2" charset="-127"/>
                </a:rPr>
                <a:t>Blinking,</a:t>
              </a:r>
            </a:p>
            <a:p>
              <a:pPr algn="ctr"/>
              <a:r>
                <a:rPr lang="en-US" altLang="ko-KR" sz="1050" dirty="0" smtClean="0">
                  <a:latin typeface="뫼비우스 Regular" pitchFamily="2" charset="-127"/>
                  <a:ea typeface="뫼비우스 Regular" pitchFamily="2" charset="-127"/>
                </a:rPr>
                <a:t>Aware of</a:t>
              </a:r>
            </a:p>
            <a:p>
              <a:pPr algn="ctr"/>
              <a:r>
                <a:rPr lang="en-US" altLang="ko-KR" sz="1050" dirty="0" smtClean="0">
                  <a:latin typeface="뫼비우스 Regular" pitchFamily="2" charset="-127"/>
                  <a:ea typeface="뫼비우스 Regular" pitchFamily="2" charset="-127"/>
                </a:rPr>
                <a:t>Self &amp;</a:t>
              </a:r>
            </a:p>
            <a:p>
              <a:pPr algn="ctr"/>
              <a:r>
                <a:rPr lang="en-US" altLang="ko-KR" sz="1050" dirty="0" smtClean="0">
                  <a:latin typeface="뫼비우스 Regular" pitchFamily="2" charset="-127"/>
                  <a:ea typeface="뫼비우스 Regular" pitchFamily="2" charset="-127"/>
                </a:rPr>
                <a:t>surroundings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794788" y="4499261"/>
            <a:ext cx="983115" cy="983115"/>
            <a:chOff x="8480966" y="4664766"/>
            <a:chExt cx="983115" cy="983115"/>
          </a:xfrm>
        </p:grpSpPr>
        <p:sp>
          <p:nvSpPr>
            <p:cNvPr id="24" name="타원 23"/>
            <p:cNvSpPr/>
            <p:nvPr/>
          </p:nvSpPr>
          <p:spPr>
            <a:xfrm>
              <a:off x="8480966" y="4664766"/>
              <a:ext cx="983115" cy="98311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699776" y="4907965"/>
              <a:ext cx="5902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뫼비우스 Regular" pitchFamily="2" charset="-127"/>
                  <a:ea typeface="뫼비우스 Regular" pitchFamily="2" charset="-127"/>
                </a:rPr>
                <a:t>High</a:t>
              </a:r>
            </a:p>
            <a:p>
              <a:pPr algn="ctr"/>
              <a:r>
                <a:rPr lang="en-US" altLang="ko-KR" sz="1400" dirty="0" smtClean="0">
                  <a:latin typeface="뫼비우스 Regular" pitchFamily="2" charset="-127"/>
                  <a:ea typeface="뫼비우스 Regular" pitchFamily="2" charset="-127"/>
                </a:rPr>
                <a:t>Beta</a:t>
              </a:r>
              <a:endParaRPr lang="ko-KR" altLang="en-US" sz="140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773256" y="4258596"/>
            <a:ext cx="10374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atin typeface="뫼비우스 Regular" pitchFamily="2" charset="-127"/>
                <a:ea typeface="뫼비우스 Regular" pitchFamily="2" charset="-127"/>
              </a:rPr>
              <a:t>21Hz to 30Hz</a:t>
            </a:r>
            <a:endParaRPr lang="ko-KR" altLang="en-US" sz="1050" dirty="0">
              <a:latin typeface="뫼비우스 Regular" pitchFamily="2" charset="-127"/>
              <a:ea typeface="뫼비우스 Regular" pitchFamily="2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8802729" y="5410096"/>
            <a:ext cx="977868" cy="674806"/>
            <a:chOff x="1293216" y="5551765"/>
            <a:chExt cx="977868" cy="674806"/>
          </a:xfrm>
        </p:grpSpPr>
        <p:sp>
          <p:nvSpPr>
            <p:cNvPr id="89" name="타원 88"/>
            <p:cNvSpPr/>
            <p:nvPr/>
          </p:nvSpPr>
          <p:spPr>
            <a:xfrm rot="3553114">
              <a:off x="1752800" y="5551765"/>
              <a:ext cx="54000" cy="540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>
            <a:xfrm>
              <a:off x="1293216" y="5805845"/>
              <a:ext cx="977868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1780117" y="5598673"/>
              <a:ext cx="0" cy="2124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375953" y="5811073"/>
              <a:ext cx="8130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>
                  <a:latin typeface="뫼비우스 Regular" pitchFamily="2" charset="-127"/>
                  <a:ea typeface="뫼비우스 Regular" pitchFamily="2" charset="-127"/>
                </a:rPr>
                <a:t>Alertness,</a:t>
              </a:r>
            </a:p>
            <a:p>
              <a:pPr algn="ctr"/>
              <a:r>
                <a:rPr lang="en-US" altLang="ko-KR" sz="1050" dirty="0" smtClean="0">
                  <a:latin typeface="뫼비우스 Regular" pitchFamily="2" charset="-127"/>
                  <a:ea typeface="뫼비우스 Regular" pitchFamily="2" charset="-127"/>
                </a:rPr>
                <a:t>agitation</a:t>
              </a:r>
              <a:endParaRPr lang="ko-KR" altLang="en-US" sz="105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0086254" y="4499261"/>
            <a:ext cx="983115" cy="983115"/>
            <a:chOff x="9918827" y="4664764"/>
            <a:chExt cx="983115" cy="983115"/>
          </a:xfrm>
        </p:grpSpPr>
        <p:sp>
          <p:nvSpPr>
            <p:cNvPr id="25" name="타원 24"/>
            <p:cNvSpPr/>
            <p:nvPr/>
          </p:nvSpPr>
          <p:spPr>
            <a:xfrm>
              <a:off x="9918827" y="4664764"/>
              <a:ext cx="983115" cy="98311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71001" y="5015685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뫼비우스 Regular" pitchFamily="2" charset="-127"/>
                  <a:ea typeface="뫼비우스 Regular" pitchFamily="2" charset="-127"/>
                </a:rPr>
                <a:t>Gamma</a:t>
              </a:r>
              <a:endParaRPr lang="ko-KR" altLang="en-US" sz="140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0019006" y="4258596"/>
            <a:ext cx="11160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atin typeface="뫼비우스 Regular" pitchFamily="2" charset="-127"/>
                <a:ea typeface="뫼비우스 Regular" pitchFamily="2" charset="-127"/>
              </a:rPr>
              <a:t>30Hz to 100Hz</a:t>
            </a:r>
            <a:endParaRPr lang="ko-KR" altLang="en-US" sz="1050" dirty="0">
              <a:latin typeface="뫼비우스 Regular" pitchFamily="2" charset="-127"/>
              <a:ea typeface="뫼비우스 Regular" pitchFamily="2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9938058" y="5399511"/>
            <a:ext cx="1281120" cy="674806"/>
            <a:chOff x="1141918" y="5551765"/>
            <a:chExt cx="1281120" cy="674806"/>
          </a:xfrm>
        </p:grpSpPr>
        <p:sp>
          <p:nvSpPr>
            <p:cNvPr id="94" name="타원 93"/>
            <p:cNvSpPr/>
            <p:nvPr/>
          </p:nvSpPr>
          <p:spPr>
            <a:xfrm rot="3553114">
              <a:off x="1752800" y="5551765"/>
              <a:ext cx="54000" cy="540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1293216" y="5805845"/>
              <a:ext cx="977868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780117" y="5598673"/>
              <a:ext cx="0" cy="2124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141918" y="5811073"/>
              <a:ext cx="128112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>
                  <a:latin typeface="뫼비우스 Regular" pitchFamily="2" charset="-127"/>
                  <a:ea typeface="뫼비우스 Regular" pitchFamily="2" charset="-127"/>
                </a:rPr>
                <a:t>Motor Functions,</a:t>
              </a:r>
            </a:p>
            <a:p>
              <a:pPr algn="ctr"/>
              <a:r>
                <a:rPr lang="en-US" altLang="ko-KR" sz="1050" dirty="0" smtClean="0">
                  <a:latin typeface="뫼비우스 Regular" pitchFamily="2" charset="-127"/>
                  <a:ea typeface="뫼비우스 Regular" pitchFamily="2" charset="-127"/>
                </a:rPr>
                <a:t>Higher mental</a:t>
              </a:r>
              <a:endParaRPr lang="ko-KR" altLang="en-US" sz="105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</p:grpSp>
      <p:cxnSp>
        <p:nvCxnSpPr>
          <p:cNvPr id="113" name="직선 연결선 112"/>
          <p:cNvCxnSpPr/>
          <p:nvPr/>
        </p:nvCxnSpPr>
        <p:spPr>
          <a:xfrm>
            <a:off x="8133074" y="3877166"/>
            <a:ext cx="0" cy="2880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4072480" y="3877820"/>
            <a:ext cx="0" cy="2880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97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7" r="12524"/>
          <a:stretch/>
        </p:blipFill>
        <p:spPr>
          <a:xfrm>
            <a:off x="7157545" y="2652397"/>
            <a:ext cx="4382814" cy="3772961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83357" y="2779407"/>
            <a:ext cx="5631229" cy="9528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6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헤드셋</a:t>
            </a:r>
            <a:r>
              <a:rPr lang="ko-KR" altLang="en-US" sz="1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형태로 제작되어</a:t>
            </a:r>
            <a:r>
              <a:rPr lang="en-US" altLang="ko-KR" sz="1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</a:p>
          <a:p>
            <a:pPr lvl="0" algn="ctr"/>
            <a:r>
              <a:rPr lang="ko-KR" altLang="en-US" sz="1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사람의 </a:t>
            </a:r>
            <a:r>
              <a:rPr lang="ko-KR" altLang="en-US" sz="16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눈깜빡임</a:t>
            </a:r>
            <a:r>
              <a:rPr lang="ko-KR" altLang="en-US" sz="1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강도와 뇌파 수치를 측정함</a:t>
            </a:r>
            <a:endParaRPr lang="en-US" altLang="ko-KR" sz="16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lvl="0" algn="ctr"/>
            <a:r>
              <a:rPr lang="ko-KR" altLang="en-US" sz="1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측정된 신호는 </a:t>
            </a:r>
            <a:r>
              <a:rPr lang="ko-KR" altLang="en-US" sz="16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블루투스</a:t>
            </a:r>
            <a:r>
              <a:rPr lang="ko-KR" altLang="en-US" sz="1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방식으로 전달</a:t>
            </a:r>
            <a:endParaRPr lang="en-US" altLang="ko-KR" sz="16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614862" y="409906"/>
            <a:ext cx="657632" cy="657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F4E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2800">
                <a:solidFill>
                  <a:srgbClr val="FFFFFF"/>
                </a:solidFill>
                <a:latin typeface="뫼비우스 Regular"/>
                <a:ea typeface="뫼비우스 Regular"/>
                <a:cs typeface="뫼비우스 Regular"/>
                <a:sym typeface="뫼비우스 Regular"/>
              </a:defRPr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695999" y="1323765"/>
            <a:ext cx="10800001" cy="1"/>
          </a:xfrm>
          <a:prstGeom prst="line">
            <a:avLst/>
          </a:prstGeom>
          <a:ln>
            <a:solidFill>
              <a:srgbClr val="A6A6A6"/>
            </a:solidFill>
            <a:miter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뫼비우스 Regular" panose="02000700060000000000" pitchFamily="2" charset="-127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641990" y="481982"/>
            <a:ext cx="61313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뫼비우스 Regular"/>
                <a:ea typeface="뫼비우스 Regular"/>
                <a:cs typeface="뫼비우스 Regular"/>
                <a:sym typeface="뫼비우스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297" name="Shape 297"/>
          <p:cNvSpPr/>
          <p:nvPr/>
        </p:nvSpPr>
        <p:spPr>
          <a:xfrm>
            <a:off x="1340068" y="1820754"/>
            <a:ext cx="851130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2400" dirty="0" err="1" smtClean="0">
                <a:solidFill>
                  <a:srgbClr val="1F4E79"/>
                </a:solidFill>
                <a:latin typeface="뫼비우스 Regular"/>
                <a:ea typeface="뫼비우스 Regular"/>
                <a:cs typeface="뫼비우스 Regular"/>
                <a:sym typeface="뫼비우스 Regular"/>
              </a:rPr>
              <a:t>뉴로스카이</a:t>
            </a:r>
            <a:r>
              <a:rPr sz="2400" dirty="0" smtClean="0">
                <a:solidFill>
                  <a:srgbClr val="1F4E79"/>
                </a:solidFill>
                <a:latin typeface="뫼비우스 Regular"/>
                <a:ea typeface="뫼비우스 Regular"/>
                <a:cs typeface="뫼비우스 Regular"/>
                <a:sym typeface="뫼비우스 Regular"/>
              </a:rPr>
              <a:t> </a:t>
            </a:r>
            <a:r>
              <a:rPr sz="2400" dirty="0" err="1">
                <a:solidFill>
                  <a:srgbClr val="1F4E79"/>
                </a:solidFill>
                <a:latin typeface="뫼비우스 Regular"/>
                <a:ea typeface="뫼비우스 Regular"/>
                <a:cs typeface="뫼비우스 Regular"/>
                <a:sym typeface="뫼비우스 Regular"/>
              </a:rPr>
              <a:t>마인드웨이브</a:t>
            </a:r>
            <a:r>
              <a:rPr sz="2400" dirty="0">
                <a:solidFill>
                  <a:srgbClr val="1F4E79"/>
                </a:solidFill>
                <a:latin typeface="뫼비우스 Regular"/>
                <a:ea typeface="뫼비우스 Regular"/>
                <a:cs typeface="뫼비우스 Regular"/>
                <a:sym typeface="뫼비우스 Regular"/>
              </a:rPr>
              <a:t> </a:t>
            </a:r>
            <a:r>
              <a:rPr sz="2400" dirty="0" err="1">
                <a:solidFill>
                  <a:srgbClr val="1F4E79"/>
                </a:solidFill>
                <a:latin typeface="뫼비우스 Regular"/>
                <a:ea typeface="뫼비우스 Regular"/>
                <a:cs typeface="뫼비우스 Regular"/>
                <a:sym typeface="뫼비우스 Regular"/>
              </a:rPr>
              <a:t>모바일</a:t>
            </a:r>
            <a:r>
              <a:rPr sz="2400" dirty="0">
                <a:solidFill>
                  <a:srgbClr val="1F4E79"/>
                </a:solidFill>
                <a:latin typeface="뫼비우스 Regular"/>
                <a:ea typeface="뫼비우스 Regular"/>
                <a:cs typeface="뫼비우스 Regular"/>
                <a:sym typeface="뫼비우스 Regular"/>
              </a:rPr>
              <a:t>(</a:t>
            </a:r>
            <a:r>
              <a:rPr sz="2400" dirty="0" err="1">
                <a:solidFill>
                  <a:srgbClr val="1F4E79"/>
                </a:solidFill>
                <a:latin typeface="뫼비우스 Regular"/>
                <a:ea typeface="뫼비우스 Regular"/>
                <a:cs typeface="뫼비우스 Regular"/>
                <a:sym typeface="뫼비우스 Regular"/>
              </a:rPr>
              <a:t>Neurosky</a:t>
            </a:r>
            <a:r>
              <a:rPr sz="2400" dirty="0">
                <a:solidFill>
                  <a:srgbClr val="1F4E79"/>
                </a:solidFill>
                <a:latin typeface="뫼비우스 Regular"/>
                <a:ea typeface="뫼비우스 Regular"/>
                <a:cs typeface="뫼비우스 Regular"/>
                <a:sym typeface="뫼비우스 Regular"/>
              </a:rPr>
              <a:t> </a:t>
            </a:r>
            <a:r>
              <a:rPr sz="2400" dirty="0" err="1">
                <a:solidFill>
                  <a:srgbClr val="1F4E79"/>
                </a:solidFill>
                <a:latin typeface="뫼비우스 Regular"/>
                <a:ea typeface="뫼비우스 Regular"/>
                <a:cs typeface="뫼비우스 Regular"/>
                <a:sym typeface="뫼비우스 Regular"/>
              </a:rPr>
              <a:t>Mindwave</a:t>
            </a:r>
            <a:r>
              <a:rPr sz="2400" dirty="0">
                <a:solidFill>
                  <a:srgbClr val="1F4E79"/>
                </a:solidFill>
                <a:latin typeface="뫼비우스 Regular"/>
                <a:ea typeface="뫼비우스 Regular"/>
                <a:cs typeface="뫼비우스 Regular"/>
                <a:sym typeface="뫼비우스 Regular"/>
              </a:rPr>
              <a:t> Mobile)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83357" y="3883691"/>
            <a:ext cx="5631229" cy="9528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이마와 </a:t>
            </a:r>
            <a:r>
              <a:rPr lang="ko-KR" altLang="en-US" sz="1600" dirty="0" err="1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귓볼에</a:t>
            </a:r>
            <a:r>
              <a:rPr lang="ko-KR" altLang="en-US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기준전극을 잡는 </a:t>
            </a:r>
            <a:r>
              <a:rPr lang="ko-KR" altLang="en-US" sz="1600" dirty="0" err="1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단극법을</a:t>
            </a:r>
            <a:r>
              <a:rPr lang="ko-KR" altLang="en-US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이용하여</a:t>
            </a:r>
            <a:endParaRPr lang="en-US" altLang="ko-KR" sz="1600" dirty="0" smtClean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lvl="0" algn="ctr"/>
            <a:r>
              <a:rPr lang="en-US" altLang="ko-KR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Raw Signal</a:t>
            </a:r>
            <a:r>
              <a:rPr lang="ko-KR" altLang="en-US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을 수집하고 주파수 대역에 따라 값들을 분류</a:t>
            </a:r>
            <a:endParaRPr lang="en-US" altLang="ko-KR" sz="16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83358" y="4986419"/>
            <a:ext cx="5631229" cy="9528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주로 교육용과 오락용으로 사용되며</a:t>
            </a:r>
            <a:endParaRPr lang="en-US" altLang="ko-KR" sz="1600" dirty="0" smtClean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lvl="0" algn="ctr"/>
            <a:r>
              <a:rPr lang="ko-KR" altLang="en-US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주의력결핍과잉행동장애</a:t>
            </a:r>
            <a:r>
              <a:rPr lang="en-US" altLang="ko-KR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(ADHD) </a:t>
            </a:r>
            <a:r>
              <a:rPr lang="ko-KR" altLang="en-US" sz="1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치료용으로도 사용</a:t>
            </a:r>
            <a:endParaRPr lang="en-US" altLang="ko-KR" sz="16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307" y="315311"/>
            <a:ext cx="877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본</a:t>
            </a:r>
            <a:r>
              <a:rPr lang="ko-KR" altLang="en-US" sz="3000" dirty="0" smtClean="0">
                <a:solidFill>
                  <a:schemeClr val="bg1">
                    <a:lumMod val="65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론</a:t>
            </a:r>
            <a:endParaRPr lang="ko-KR" altLang="en-US" sz="3000" dirty="0">
              <a:solidFill>
                <a:schemeClr val="bg1">
                  <a:lumMod val="65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0068" y="772509"/>
            <a:ext cx="353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연구 설계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: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뇌파 측정에 사용한 도구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03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614863" y="409907"/>
            <a:ext cx="657630" cy="65763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4307" y="315311"/>
            <a:ext cx="877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본</a:t>
            </a:r>
            <a:r>
              <a:rPr lang="ko-KR" altLang="en-US" sz="3000" dirty="0" smtClean="0">
                <a:solidFill>
                  <a:schemeClr val="bg1">
                    <a:lumMod val="65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론</a:t>
            </a:r>
            <a:endParaRPr lang="ko-KR" altLang="en-US" sz="3000" dirty="0">
              <a:solidFill>
                <a:schemeClr val="bg1">
                  <a:lumMod val="65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0068" y="77250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연구 설계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96000" y="1323765"/>
            <a:ext cx="10800000" cy="0"/>
          </a:xfrm>
          <a:prstGeom prst="line">
            <a:avLst/>
          </a:prstGeom>
          <a:ln w="9525" cmpd="dbl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15007" y="310051"/>
            <a:ext cx="867104" cy="8671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뫼비우스 Regular" pitchFamily="2" charset="-127"/>
                <a:ea typeface="뫼비우스 Regular" pitchFamily="2" charset="-127"/>
              </a:rPr>
              <a:t>02</a:t>
            </a:r>
            <a:endParaRPr lang="ko-KR" altLang="en-US" sz="28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7828" y="1608067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연구 설계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13688" y="2133275"/>
            <a:ext cx="1011388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</a:t>
            </a:r>
            <a:r>
              <a:rPr lang="ko-KR" altLang="en-US" sz="16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대 남자 대학생 </a:t>
            </a:r>
            <a:r>
              <a:rPr lang="en-US" altLang="ko-KR" sz="16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</a:t>
            </a:r>
            <a:r>
              <a:rPr lang="ko-KR" altLang="en-US" sz="16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명을 대상으로 </a:t>
            </a:r>
            <a:r>
              <a:rPr lang="ko-KR" altLang="en-US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데이터를 수집</a:t>
            </a:r>
            <a:endParaRPr lang="en-US" altLang="ko-KR" sz="1600" dirty="0" smtClean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피험자가 </a:t>
            </a:r>
            <a:r>
              <a:rPr lang="ko-KR" altLang="en-US" sz="16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평소 혹은 졸릴 때 </a:t>
            </a:r>
            <a:r>
              <a:rPr lang="en-US" altLang="ko-KR" sz="1600" dirty="0" err="1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Mindwave</a:t>
            </a:r>
            <a:r>
              <a:rPr lang="ko-KR" altLang="en-US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를 </a:t>
            </a:r>
            <a:r>
              <a:rPr lang="ko-KR" altLang="en-US" sz="16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착용하고</a:t>
            </a:r>
            <a:r>
              <a:rPr lang="en-US" altLang="ko-KR" sz="16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ko-KR" altLang="en-US" sz="1600" dirty="0" err="1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스마트폰</a:t>
            </a:r>
            <a:r>
              <a:rPr lang="ko-KR" altLang="en-US" sz="16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어플리케이션을 통해 </a:t>
            </a:r>
            <a:r>
              <a:rPr lang="ko-KR" altLang="en-US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뇌파 데이터를 자동 수집</a:t>
            </a:r>
            <a:endParaRPr lang="ko-KR" altLang="en-US" sz="16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err="1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눈깜빡임</a:t>
            </a:r>
            <a:r>
              <a:rPr lang="ko-KR" altLang="en-US" sz="16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강도</a:t>
            </a:r>
            <a:r>
              <a:rPr lang="en-US" altLang="ko-KR" sz="16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(Blink Strength)</a:t>
            </a:r>
            <a:r>
              <a:rPr lang="ko-KR" altLang="en-US" sz="16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와 뇌파를 포함하여 총 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13</a:t>
            </a:r>
            <a:r>
              <a:rPr lang="ko-KR" altLang="en-US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개 </a:t>
            </a:r>
            <a:r>
              <a:rPr lang="ko-KR" altLang="en-US" sz="16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종류의 </a:t>
            </a:r>
            <a:r>
              <a:rPr lang="ko-KR" altLang="en-US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데이터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*</a:t>
            </a:r>
            <a:r>
              <a:rPr lang="ko-KR" altLang="en-US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를 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</a:t>
            </a:r>
            <a:r>
              <a:rPr lang="ko-KR" altLang="en-US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초 단위로 수집</a:t>
            </a:r>
            <a:endParaRPr lang="ko-KR" altLang="en-US" sz="16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피험자는 일정시간 단위마다</a:t>
            </a:r>
            <a:r>
              <a:rPr lang="en-US" altLang="ko-KR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하고 </a:t>
            </a:r>
            <a:r>
              <a:rPr lang="ko-KR" altLang="en-US" sz="16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있는 </a:t>
            </a:r>
            <a:r>
              <a:rPr lang="ko-KR" altLang="en-US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활동을 졸린 상태와 함께 별도 기록하여 저장</a:t>
            </a:r>
            <a:endParaRPr lang="ko-KR" altLang="en-US" sz="16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샘플 데이터 수집 후에는 피험자의 기록 사항을 바탕으로 평소 상태를 </a:t>
            </a:r>
            <a:r>
              <a:rPr lang="en-US" altLang="ko-KR" sz="16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0, </a:t>
            </a:r>
            <a:r>
              <a:rPr lang="ko-KR" altLang="en-US" sz="16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졸린 상태를 </a:t>
            </a:r>
            <a:r>
              <a:rPr lang="en-US" altLang="ko-KR" sz="16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1, </a:t>
            </a:r>
            <a:r>
              <a:rPr lang="ko-KR" altLang="en-US" sz="16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수면 상태를 </a:t>
            </a:r>
            <a:r>
              <a:rPr lang="en-US" altLang="ko-KR" sz="16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</a:t>
            </a:r>
            <a:r>
              <a:rPr lang="ko-KR" altLang="en-US" sz="16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 </a:t>
            </a:r>
            <a:r>
              <a:rPr lang="ko-KR" altLang="en-US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분류</a:t>
            </a:r>
            <a:endParaRPr lang="ko-KR" altLang="en-US" sz="16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수면 상태는 피험자의 </a:t>
            </a:r>
            <a:r>
              <a:rPr lang="ko-KR" altLang="en-US" sz="1600" dirty="0" err="1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눈깜빡임</a:t>
            </a:r>
            <a:r>
              <a:rPr lang="ko-KR" altLang="en-US" sz="16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강도가 일정해지는 시간과 피험자의 기록을 종합하여 </a:t>
            </a:r>
            <a:r>
              <a:rPr lang="ko-KR" altLang="en-US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추정</a:t>
            </a:r>
            <a:endParaRPr lang="ko-KR" altLang="en-US" sz="16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위와 같은 방식으로 총 </a:t>
            </a:r>
            <a:r>
              <a:rPr lang="en-US" altLang="ko-KR" sz="16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16</a:t>
            </a:r>
            <a:r>
              <a:rPr lang="ko-KR" altLang="en-US" sz="16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개  상태의 데이터를 수집하여 실험의 원본 데이터로 </a:t>
            </a:r>
            <a:r>
              <a:rPr lang="ko-KR" altLang="en-US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사용</a:t>
            </a:r>
            <a:endParaRPr lang="ko-KR" altLang="en-US" sz="16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98889" y="6099648"/>
            <a:ext cx="962152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100" dirty="0">
                <a:solidFill>
                  <a:prstClr val="black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* 시간</a:t>
            </a:r>
            <a:r>
              <a:rPr lang="en-US" altLang="ko-KR" sz="1100" dirty="0">
                <a:solidFill>
                  <a:prstClr val="black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Raw Value, Attention, Meditation, Blink Strength, Delta, Theta, </a:t>
            </a:r>
            <a:r>
              <a:rPr lang="en-US" altLang="ko-KR" sz="1100" dirty="0" err="1">
                <a:solidFill>
                  <a:prstClr val="black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AlphaLow</a:t>
            </a:r>
            <a:r>
              <a:rPr lang="en-US" altLang="ko-KR" sz="1100" dirty="0">
                <a:solidFill>
                  <a:prstClr val="black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en-US" altLang="ko-KR" sz="1100" dirty="0" err="1">
                <a:solidFill>
                  <a:prstClr val="black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AlplhaHigh</a:t>
            </a:r>
            <a:r>
              <a:rPr lang="en-US" altLang="ko-KR" sz="1100" dirty="0">
                <a:solidFill>
                  <a:prstClr val="black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en-US" altLang="ko-KR" sz="1100" dirty="0" err="1">
                <a:solidFill>
                  <a:prstClr val="black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BetaLow</a:t>
            </a:r>
            <a:r>
              <a:rPr lang="en-US" altLang="ko-KR" sz="1100" dirty="0">
                <a:solidFill>
                  <a:prstClr val="black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en-US" altLang="ko-KR" sz="1100" dirty="0" err="1">
                <a:solidFill>
                  <a:prstClr val="black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BetaHigh</a:t>
            </a:r>
            <a:r>
              <a:rPr lang="en-US" altLang="ko-KR" sz="1100" dirty="0">
                <a:solidFill>
                  <a:prstClr val="black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Gamma Low, Gamma High</a:t>
            </a:r>
            <a:endParaRPr lang="ko-KR" altLang="en-US" sz="1100" dirty="0">
              <a:solidFill>
                <a:prstClr val="black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71592" y="6099648"/>
            <a:ext cx="110488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685" r="25352" b="25668"/>
          <a:stretch/>
        </p:blipFill>
        <p:spPr>
          <a:xfrm>
            <a:off x="1579935" y="2384513"/>
            <a:ext cx="182953" cy="18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685" r="25352" b="25668"/>
          <a:stretch/>
        </p:blipFill>
        <p:spPr>
          <a:xfrm>
            <a:off x="1579935" y="4842063"/>
            <a:ext cx="182953" cy="18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685" r="25352" b="25668"/>
          <a:stretch/>
        </p:blipFill>
        <p:spPr>
          <a:xfrm>
            <a:off x="1579935" y="3859043"/>
            <a:ext cx="182953" cy="18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685" r="25352" b="25668"/>
          <a:stretch/>
        </p:blipFill>
        <p:spPr>
          <a:xfrm>
            <a:off x="1579935" y="2876023"/>
            <a:ext cx="182953" cy="180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685" r="25352" b="25668"/>
          <a:stretch/>
        </p:blipFill>
        <p:spPr>
          <a:xfrm>
            <a:off x="1615586" y="5333574"/>
            <a:ext cx="182953" cy="18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685" r="25352" b="25668"/>
          <a:stretch/>
        </p:blipFill>
        <p:spPr>
          <a:xfrm>
            <a:off x="1579935" y="4350553"/>
            <a:ext cx="182953" cy="18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685" r="25352" b="25668"/>
          <a:stretch/>
        </p:blipFill>
        <p:spPr>
          <a:xfrm>
            <a:off x="1579935" y="3367533"/>
            <a:ext cx="182953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8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614863" y="409907"/>
            <a:ext cx="657630" cy="65763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4307" y="315311"/>
            <a:ext cx="877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본</a:t>
            </a:r>
            <a:r>
              <a:rPr lang="ko-KR" altLang="en-US" sz="3000" dirty="0" smtClean="0">
                <a:solidFill>
                  <a:schemeClr val="bg1">
                    <a:lumMod val="65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론</a:t>
            </a:r>
            <a:endParaRPr lang="ko-KR" altLang="en-US" sz="3000" dirty="0">
              <a:solidFill>
                <a:schemeClr val="bg1">
                  <a:lumMod val="65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0068" y="772509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rPr>
              <a:t>실제 데이터 측정 결과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96000" y="1323765"/>
            <a:ext cx="10800000" cy="0"/>
          </a:xfrm>
          <a:prstGeom prst="line">
            <a:avLst/>
          </a:prstGeom>
          <a:ln w="9525" cmpd="dbl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15007" y="310051"/>
            <a:ext cx="867104" cy="8671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뫼비우스 Regular" pitchFamily="2" charset="-127"/>
                <a:ea typeface="뫼비우스 Regular" pitchFamily="2" charset="-127"/>
              </a:rPr>
              <a:t>02</a:t>
            </a:r>
            <a:endParaRPr lang="ko-KR" altLang="en-US" sz="2800" dirty="0">
              <a:latin typeface="뫼비우스 Regular" pitchFamily="2" charset="-127"/>
              <a:ea typeface="뫼비우스 Regular" pitchFamily="2" charset="-127"/>
            </a:endParaRPr>
          </a:p>
        </p:txBody>
      </p:sp>
      <p:pic>
        <p:nvPicPr>
          <p:cNvPr id="1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1" y="1367431"/>
            <a:ext cx="3688336" cy="2402548"/>
          </a:xfr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97" y="1367431"/>
            <a:ext cx="3688336" cy="240254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093" y="1367431"/>
            <a:ext cx="3688336" cy="240254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1" y="4075525"/>
            <a:ext cx="3688336" cy="240254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97" y="4075525"/>
            <a:ext cx="3688336" cy="240254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093" y="4075525"/>
            <a:ext cx="3688336" cy="24025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8705" y="3696712"/>
            <a:ext cx="3580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&lt;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각 </a:t>
            </a:r>
            <a:r>
              <a:rPr lang="ko-KR" altLang="en-US" sz="1100" dirty="0" err="1" smtClean="0">
                <a:latin typeface="뫼비우스 Regular" pitchFamily="2" charset="-127"/>
                <a:ea typeface="뫼비우스 Regular" pitchFamily="2" charset="-127"/>
              </a:rPr>
              <a:t>상태별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 따른 </a:t>
            </a:r>
            <a:r>
              <a:rPr lang="ko-KR" altLang="en-US" sz="1100" dirty="0" err="1" smtClean="0">
                <a:latin typeface="뫼비우스 Regular" pitchFamily="2" charset="-127"/>
                <a:ea typeface="뫼비우스 Regular" pitchFamily="2" charset="-127"/>
              </a:rPr>
              <a:t>눈깜빡임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 강도의 변화</a:t>
            </a:r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57897" y="3696712"/>
            <a:ext cx="3580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&lt;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각 </a:t>
            </a:r>
            <a:r>
              <a:rPr lang="ko-KR" altLang="en-US" sz="1100" dirty="0" err="1" smtClean="0">
                <a:latin typeface="뫼비우스 Regular" pitchFamily="2" charset="-127"/>
                <a:ea typeface="뫼비우스 Regular" pitchFamily="2" charset="-127"/>
              </a:rPr>
              <a:t>상태별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 </a:t>
            </a:r>
            <a:r>
              <a:rPr lang="en-US" altLang="ko-KR" sz="1100" dirty="0" err="1" smtClean="0">
                <a:latin typeface="뫼비우스 Regular" pitchFamily="2" charset="-127"/>
                <a:ea typeface="뫼비우스 Regular" pitchFamily="2" charset="-127"/>
              </a:rPr>
              <a:t>eegRawValue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의 변화</a:t>
            </a:r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&gt;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79102" y="3696712"/>
            <a:ext cx="3580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&lt;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각 </a:t>
            </a:r>
            <a:r>
              <a:rPr lang="ko-KR" altLang="en-US" sz="1100" dirty="0" err="1" smtClean="0">
                <a:latin typeface="뫼비우스 Regular" pitchFamily="2" charset="-127"/>
                <a:ea typeface="뫼비우스 Regular" pitchFamily="2" charset="-127"/>
              </a:rPr>
              <a:t>상태별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 </a:t>
            </a:r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theta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파의 변화</a:t>
            </a:r>
            <a:r>
              <a:rPr lang="en-US" altLang="ko-KR" sz="1100" dirty="0" smtClean="0">
                <a:latin typeface="뫼비우스 Regular" pitchFamily="2" charset="-127"/>
                <a:ea typeface="뫼비우스 Regular" pitchFamily="2" charset="-127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4701" y="6386510"/>
            <a:ext cx="3580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뫼비우스 Regular" pitchFamily="2" charset="-127"/>
                <a:ea typeface="뫼비우스 Regular" pitchFamily="2" charset="-127"/>
              </a:rPr>
              <a:t>&lt;</a:t>
            </a:r>
            <a:r>
              <a:rPr lang="ko-KR" altLang="en-US" sz="1100" dirty="0">
                <a:latin typeface="뫼비우스 Regular" pitchFamily="2" charset="-127"/>
                <a:ea typeface="뫼비우스 Regular" pitchFamily="2" charset="-127"/>
              </a:rPr>
              <a:t>각 </a:t>
            </a:r>
            <a:r>
              <a:rPr lang="ko-KR" altLang="en-US" sz="1100" dirty="0" err="1">
                <a:latin typeface="뫼비우스 Regular" pitchFamily="2" charset="-127"/>
                <a:ea typeface="뫼비우스 Regular" pitchFamily="2" charset="-127"/>
              </a:rPr>
              <a:t>상태별</a:t>
            </a:r>
            <a:r>
              <a:rPr lang="ko-KR" altLang="en-US" sz="1100" dirty="0">
                <a:latin typeface="뫼비우스 Regular" pitchFamily="2" charset="-127"/>
                <a:ea typeface="뫼비우스 Regular" pitchFamily="2" charset="-127"/>
              </a:rPr>
              <a:t> </a:t>
            </a:r>
            <a:r>
              <a:rPr lang="en-US" altLang="ko-KR" sz="1100" dirty="0" err="1" smtClean="0">
                <a:latin typeface="뫼비우스 Regular" pitchFamily="2" charset="-127"/>
                <a:ea typeface="뫼비우스 Regular" pitchFamily="2" charset="-127"/>
              </a:rPr>
              <a:t>alphaLow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파의 변화</a:t>
            </a:r>
            <a:r>
              <a:rPr lang="en-US" altLang="ko-KR" sz="1100" dirty="0">
                <a:latin typeface="뫼비우스 Regular" pitchFamily="2" charset="-127"/>
                <a:ea typeface="뫼비우스 Regular" pitchFamily="2" charset="-127"/>
              </a:rPr>
              <a:t>&gt;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05836" y="6386510"/>
            <a:ext cx="3580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뫼비우스 Regular" pitchFamily="2" charset="-127"/>
                <a:ea typeface="뫼비우스 Regular" pitchFamily="2" charset="-127"/>
              </a:rPr>
              <a:t>&lt;</a:t>
            </a:r>
            <a:r>
              <a:rPr lang="ko-KR" altLang="en-US" sz="1100" dirty="0">
                <a:latin typeface="뫼비우스 Regular" pitchFamily="2" charset="-127"/>
                <a:ea typeface="뫼비우스 Regular" pitchFamily="2" charset="-127"/>
              </a:rPr>
              <a:t>각 </a:t>
            </a:r>
            <a:r>
              <a:rPr lang="ko-KR" altLang="en-US" sz="1100" dirty="0" err="1">
                <a:latin typeface="뫼비우스 Regular" pitchFamily="2" charset="-127"/>
                <a:ea typeface="뫼비우스 Regular" pitchFamily="2" charset="-127"/>
              </a:rPr>
              <a:t>상태별</a:t>
            </a:r>
            <a:r>
              <a:rPr lang="ko-KR" altLang="en-US" sz="1100" dirty="0">
                <a:latin typeface="뫼비우스 Regular" pitchFamily="2" charset="-127"/>
                <a:ea typeface="뫼비우스 Regular" pitchFamily="2" charset="-127"/>
              </a:rPr>
              <a:t> </a:t>
            </a:r>
            <a:r>
              <a:rPr lang="en-US" altLang="ko-KR" sz="1100" dirty="0" err="1" smtClean="0">
                <a:latin typeface="뫼비우스 Regular" pitchFamily="2" charset="-127"/>
                <a:ea typeface="뫼비우스 Regular" pitchFamily="2" charset="-127"/>
              </a:rPr>
              <a:t>betaLow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파의 변화</a:t>
            </a:r>
            <a:r>
              <a:rPr lang="en-US" altLang="ko-KR" sz="1100" dirty="0">
                <a:latin typeface="뫼비우스 Regular" pitchFamily="2" charset="-127"/>
                <a:ea typeface="뫼비우스 Regular" pitchFamily="2" charset="-127"/>
              </a:rPr>
              <a:t>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25097" y="6386510"/>
            <a:ext cx="3580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뫼비우스 Regular" pitchFamily="2" charset="-127"/>
                <a:ea typeface="뫼비우스 Regular" pitchFamily="2" charset="-127"/>
              </a:rPr>
              <a:t>&lt;</a:t>
            </a:r>
            <a:r>
              <a:rPr lang="ko-KR" altLang="en-US" sz="1100" dirty="0">
                <a:latin typeface="뫼비우스 Regular" pitchFamily="2" charset="-127"/>
                <a:ea typeface="뫼비우스 Regular" pitchFamily="2" charset="-127"/>
              </a:rPr>
              <a:t>각 </a:t>
            </a:r>
            <a:r>
              <a:rPr lang="ko-KR" altLang="en-US" sz="1100" dirty="0" err="1">
                <a:latin typeface="뫼비우스 Regular" pitchFamily="2" charset="-127"/>
                <a:ea typeface="뫼비우스 Regular" pitchFamily="2" charset="-127"/>
              </a:rPr>
              <a:t>상태별</a:t>
            </a:r>
            <a:r>
              <a:rPr lang="ko-KR" altLang="en-US" sz="1100" dirty="0">
                <a:latin typeface="뫼비우스 Regular" pitchFamily="2" charset="-127"/>
                <a:ea typeface="뫼비우스 Regular" pitchFamily="2" charset="-127"/>
              </a:rPr>
              <a:t> </a:t>
            </a:r>
            <a:r>
              <a:rPr lang="en-US" altLang="ko-KR" sz="1100" dirty="0" err="1" smtClean="0">
                <a:latin typeface="뫼비우스 Regular" pitchFamily="2" charset="-127"/>
                <a:ea typeface="뫼비우스 Regular" pitchFamily="2" charset="-127"/>
              </a:rPr>
              <a:t>alphaHigh</a:t>
            </a:r>
            <a:r>
              <a:rPr lang="ko-KR" altLang="en-US" sz="1100" dirty="0" smtClean="0">
                <a:latin typeface="뫼비우스 Regular" pitchFamily="2" charset="-127"/>
                <a:ea typeface="뫼비우스 Regular" pitchFamily="2" charset="-127"/>
              </a:rPr>
              <a:t>파의 변화</a:t>
            </a:r>
            <a:r>
              <a:rPr lang="en-US" altLang="ko-KR" sz="1100" dirty="0">
                <a:latin typeface="뫼비우스 Regular" pitchFamily="2" charset="-127"/>
                <a:ea typeface="뫼비우스 Regular" pitchFamily="2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020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1545</Words>
  <Application>Microsoft Office PowerPoint</Application>
  <PresentationFormat>와이드스크린</PresentationFormat>
  <Paragraphs>319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HY헤드라인M</vt:lpstr>
      <vt:lpstr>맑은 고딕</vt:lpstr>
      <vt:lpstr>뫼비우스 Regular</vt:lpstr>
      <vt:lpstr>Arial</vt:lpstr>
      <vt:lpstr>Cambria Math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양영헌</dc:creator>
  <cp:lastModifiedBy>양영헌</cp:lastModifiedBy>
  <cp:revision>353</cp:revision>
  <dcterms:created xsi:type="dcterms:W3CDTF">2015-08-30T06:14:59Z</dcterms:created>
  <dcterms:modified xsi:type="dcterms:W3CDTF">2015-09-14T10:18:35Z</dcterms:modified>
</cp:coreProperties>
</file>