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"/>
  </p:notesMasterIdLst>
  <p:sldIdLst>
    <p:sldId id="258" r:id="rId2"/>
  </p:sldIdLst>
  <p:sldSz cx="21599525" cy="32399288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뫼비우스 Regular" panose="02000700060000000000" pitchFamily="2" charset="-127"/>
      <p:regular r:id="rId10"/>
    </p:embeddedFont>
    <p:embeddedFont>
      <p:font typeface="Cambria Math" panose="02040503050406030204" pitchFamily="18" charset="0"/>
      <p:regular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ko-KR"/>
    </a:defPPr>
    <a:lvl1pPr marL="0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1pPr>
    <a:lvl2pPr marL="1542821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2pPr>
    <a:lvl3pPr marL="3085643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3pPr>
    <a:lvl4pPr marL="4628464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4pPr>
    <a:lvl5pPr marL="6171286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5pPr>
    <a:lvl6pPr marL="7714107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6pPr>
    <a:lvl7pPr marL="9256928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7pPr>
    <a:lvl8pPr marL="10799750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8pPr>
    <a:lvl9pPr marL="12342571" algn="l" defTabSz="3085643" rtl="0" eaLnBrk="1" latinLnBrk="1" hangingPunct="1">
      <a:defRPr sz="6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EC0"/>
    <a:srgbClr val="0063A8"/>
    <a:srgbClr val="385723"/>
    <a:srgbClr val="D9D9D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 autoAdjust="0"/>
    <p:restoredTop sz="85541" autoAdjust="0"/>
  </p:normalViewPr>
  <p:slideViewPr>
    <p:cSldViewPr snapToGrid="0">
      <p:cViewPr>
        <p:scale>
          <a:sx n="200" d="100"/>
          <a:sy n="200" d="100"/>
        </p:scale>
        <p:origin x="-10406" y="-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4CD6B-2C13-4921-9A91-621F8C8CDA6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7039-5D35-43EB-993E-CD633E4C9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6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졸음</a:t>
            </a:r>
            <a:r>
              <a:rPr lang="ko-KR" altLang="en-US" baseline="0" dirty="0" smtClean="0"/>
              <a:t> 상태와 생체 신호 변화에 대한 연구 결과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SVM(Support Vector Machine) </a:t>
            </a:r>
            <a:r>
              <a:rPr lang="ko-KR" altLang="en-US" baseline="0" dirty="0" smtClean="0"/>
              <a:t>소개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제품 프로세스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실제 시행 결과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기대 효과 및 개선 방향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글로벌경제학과 양영헌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송영훈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57039-5D35-43EB-993E-CD633E4C9E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4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7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7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9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6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1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F407-4023-4775-B61A-930F08478053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53C1-7D03-4CEA-B16D-55F1F876C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내용 개체 틀 2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1015" cy="32400000"/>
          </a:xfrm>
        </p:spPr>
      </p:pic>
      <p:sp>
        <p:nvSpPr>
          <p:cNvPr id="149" name="모서리가 둥근 직사각형 148"/>
          <p:cNvSpPr/>
          <p:nvPr/>
        </p:nvSpPr>
        <p:spPr>
          <a:xfrm>
            <a:off x="2224044" y="25023207"/>
            <a:ext cx="8148139" cy="1545231"/>
          </a:xfrm>
          <a:prstGeom prst="roundRect">
            <a:avLst>
              <a:gd name="adj" fmla="val 11802"/>
            </a:avLst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/>
          <p:cNvCxnSpPr/>
          <p:nvPr/>
        </p:nvCxnSpPr>
        <p:spPr>
          <a:xfrm>
            <a:off x="10973708" y="23177221"/>
            <a:ext cx="0" cy="36000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764317" y="23760043"/>
            <a:ext cx="948704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정상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졸린 상태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잠든 상태를 구분하는 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multi-class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SVM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번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시행했으며</a:t>
            </a:r>
          </a:p>
          <a:p>
            <a:pPr algn="just"/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just"/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번 시행의 평균으로 다음과 같은 정확도 지표들을 확인했다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en-US" altLang="ko-KR" sz="9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just"/>
            <a:r>
              <a:rPr lang="en-US" altLang="ko-KR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매 시행마다 </a:t>
            </a:r>
            <a:r>
              <a:rPr lang="en-US" altLang="ko-KR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Train/Validation/Test Set</a:t>
            </a:r>
            <a:r>
              <a:rPr lang="ko-KR" altLang="en-US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</a:t>
            </a:r>
            <a:r>
              <a:rPr lang="en-US" altLang="ko-KR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Random</a:t>
            </a:r>
            <a:r>
              <a:rPr lang="ko-KR" altLang="en-US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하게 섞어 시행</a:t>
            </a:r>
            <a:r>
              <a:rPr lang="en-US" altLang="ko-KR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r>
              <a:rPr lang="ko-KR" altLang="en-US" sz="12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en-US" altLang="ko-KR" sz="1200" dirty="0">
              <a:latin typeface="뫼비우스 Regular" pitchFamily="2" charset="-127"/>
              <a:ea typeface="뫼비우스 Regular" pitchFamily="2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618934" y="25166738"/>
            <a:ext cx="7377301" cy="1311165"/>
            <a:chOff x="2023317" y="24796377"/>
            <a:chExt cx="3812752" cy="677639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2036683" y="24822800"/>
              <a:ext cx="182953" cy="1800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27685" r="25352" b="25668"/>
            <a:stretch/>
          </p:blipFill>
          <p:spPr>
            <a:xfrm>
              <a:off x="2023317" y="25109053"/>
              <a:ext cx="182953" cy="18000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2219635" y="24796377"/>
              <a:ext cx="643885" cy="206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rPr>
                <a:t>졸린 상태 </a:t>
              </a:r>
              <a:endParaRPr lang="ko-KR" altLang="en-US" sz="2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03015" y="25095194"/>
              <a:ext cx="643885" cy="206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rPr>
                <a:t>잠든 상태 </a:t>
              </a:r>
              <a:endParaRPr lang="ko-KR" altLang="en-US" sz="20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98024" y="24800939"/>
              <a:ext cx="2694706" cy="17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rPr>
                <a:t>(F1 score, Precision, Recall) = (94.7%, 95.5%, 93.9%)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98024" y="25098699"/>
              <a:ext cx="2694706" cy="174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rPr>
                <a:t>(F1 score, Precision, Recall) = (99.2%, 99.0%, 99.5%)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574247" y="25314950"/>
              <a:ext cx="1261822" cy="159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뫼비우스 Regular" pitchFamily="2" charset="-127"/>
                  <a:ea typeface="뫼비우스 Regular" pitchFamily="2" charset="-127"/>
                </a:rPr>
                <a:t>*Overall Accuracy = 97.8%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680502" y="28144327"/>
            <a:ext cx="12214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운전자의 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졸음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상태를 뇌파 변화 관찰을 통해 감지할 수 있기 때문에 </a:t>
            </a:r>
            <a:endParaRPr lang="en-US" altLang="ko-KR" sz="20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운전자가 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인지하지 못한 채 수면에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빠지는 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상황을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예방하여 </a:t>
            </a:r>
            <a:endParaRPr lang="en-US" altLang="ko-KR" sz="2000" dirty="0" smtClean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졸음 운전으로 인한 사고를 감소시키는데 기여할 수 있을 것으로 기대된다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1176" y="7513406"/>
            <a:ext cx="19046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뇌파 데이터를 수집하기 위해 </a:t>
            </a:r>
            <a:r>
              <a:rPr lang="en-US" altLang="ko-KR" sz="2000" dirty="0" err="1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Nerusky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사의 </a:t>
            </a:r>
            <a:r>
              <a:rPr lang="en-US" altLang="ko-KR" sz="2000" dirty="0" err="1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Mindwave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Mobile </a:t>
            </a:r>
            <a:r>
              <a:rPr lang="ko-KR" altLang="en-US" sz="2000" dirty="0" err="1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헤드셋을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사용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 남자 대학생 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명을 대상으로 데이터를 수집했다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수집한 데이터를 분석해 본 결과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피험자가 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졸린 상태 혹은 수면 상태로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돌입 시 특정 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구간에서 생체신호 데이터의 밀도가 낮아지는 경향을 발견할 수 </a:t>
            </a: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있었다</a:t>
            </a:r>
            <a:r>
              <a: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이를 </a:t>
            </a:r>
            <a:r>
              <a: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통해 다음과 같은 변수를 새롭게 구성하여 졸음 상태 판별을 위한 입력 데이터로 사용했다</a:t>
            </a:r>
            <a:r>
              <a:rPr lang="en-US" altLang="ko-KR" sz="20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grpSp>
        <p:nvGrpSpPr>
          <p:cNvPr id="133" name="그룹 132"/>
          <p:cNvGrpSpPr/>
          <p:nvPr/>
        </p:nvGrpSpPr>
        <p:grpSpPr>
          <a:xfrm>
            <a:off x="1794042" y="9306275"/>
            <a:ext cx="19013246" cy="1045493"/>
            <a:chOff x="1794042" y="9910630"/>
            <a:chExt cx="19013246" cy="1045493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1794042" y="9910630"/>
              <a:ext cx="18963027" cy="1045493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/>
            <p:cNvGrpSpPr/>
            <p:nvPr/>
          </p:nvGrpSpPr>
          <p:grpSpPr>
            <a:xfrm>
              <a:off x="2028560" y="9992633"/>
              <a:ext cx="18778728" cy="838042"/>
              <a:chOff x="2028560" y="9992633"/>
              <a:chExt cx="18778728" cy="83804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028560" y="9992633"/>
                <a:ext cx="3113271" cy="338554"/>
                <a:chOff x="1841490" y="9005974"/>
                <a:chExt cx="3113271" cy="33855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036975" y="9005974"/>
                  <a:ext cx="29177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최근 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60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초 동안 눈을 깜빡인 횟수</a:t>
                  </a:r>
                  <a:endParaRPr lang="ko-KR" altLang="en-US" sz="1600" dirty="0">
                    <a:latin typeface="뫼비우스 Regular" pitchFamily="2" charset="-127"/>
                    <a:ea typeface="뫼비우스 Regular" pitchFamily="2" charset="-127"/>
                  </a:endParaRPr>
                </a:p>
              </p:txBody>
            </p:sp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841490" y="9076435"/>
                  <a:ext cx="235590" cy="231788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그룹 118"/>
              <p:cNvGrpSpPr/>
              <p:nvPr/>
            </p:nvGrpSpPr>
            <p:grpSpPr>
              <a:xfrm>
                <a:off x="5342112" y="9992633"/>
                <a:ext cx="4572004" cy="338554"/>
                <a:chOff x="1841490" y="9622174"/>
                <a:chExt cx="4572004" cy="33855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036975" y="9622174"/>
                  <a:ext cx="4376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최근 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60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초 동안 </a:t>
                  </a:r>
                  <a:r>
                    <a:rPr lang="ko-KR" altLang="en-US" sz="1600" dirty="0" err="1" smtClean="0">
                      <a:latin typeface="뫼비우스 Regular" pitchFamily="2" charset="-127"/>
                      <a:ea typeface="뫼비우스 Regular" pitchFamily="2" charset="-127"/>
                    </a:rPr>
                    <a:t>눈깜빡임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 강도가 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50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을 초과한 횟수</a:t>
                  </a:r>
                  <a:endParaRPr lang="ko-KR" altLang="en-US" sz="1600" dirty="0">
                    <a:latin typeface="뫼비우스 Regular" pitchFamily="2" charset="-127"/>
                    <a:ea typeface="뫼비우스 Regular" pitchFamily="2" charset="-127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841490" y="9714176"/>
                  <a:ext cx="235590" cy="231788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그룹 119"/>
              <p:cNvGrpSpPr/>
              <p:nvPr/>
            </p:nvGrpSpPr>
            <p:grpSpPr>
              <a:xfrm>
                <a:off x="10114397" y="9992633"/>
                <a:ext cx="4825279" cy="338554"/>
                <a:chOff x="1841490" y="10238374"/>
                <a:chExt cx="4825279" cy="338554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2036975" y="10238374"/>
                  <a:ext cx="46297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최근 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60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초 동안 </a:t>
                  </a:r>
                  <a:r>
                    <a:rPr lang="en-US" altLang="ko-KR" sz="1600" dirty="0" err="1" smtClean="0">
                      <a:latin typeface="뫼비우스 Regular" pitchFamily="2" charset="-127"/>
                      <a:ea typeface="뫼비우스 Regular" pitchFamily="2" charset="-127"/>
                    </a:rPr>
                    <a:t>Eeg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 raw value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가 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-500 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미만인 횟수</a:t>
                  </a:r>
                  <a:endParaRPr lang="ko-KR" altLang="en-US" sz="1600" dirty="0">
                    <a:latin typeface="뫼비우스 Regular" pitchFamily="2" charset="-127"/>
                    <a:ea typeface="뫼비우스 Regular" pitchFamily="2" charset="-127"/>
                  </a:endParaRPr>
                </a:p>
              </p:txBody>
            </p: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841490" y="10318748"/>
                  <a:ext cx="235590" cy="231788"/>
                </a:xfrm>
                <a:prstGeom prst="rect">
                  <a:avLst/>
                </a:prstGeom>
              </p:spPr>
            </p:pic>
          </p:grpSp>
          <p:grpSp>
            <p:nvGrpSpPr>
              <p:cNvPr id="121" name="그룹 120"/>
              <p:cNvGrpSpPr/>
              <p:nvPr/>
            </p:nvGrpSpPr>
            <p:grpSpPr>
              <a:xfrm>
                <a:off x="15139958" y="9992633"/>
                <a:ext cx="5522584" cy="338554"/>
                <a:chOff x="1841490" y="10854574"/>
                <a:chExt cx="5522584" cy="338554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2036975" y="10854574"/>
                  <a:ext cx="53270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최근 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60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초 동안 </a:t>
                  </a:r>
                  <a:r>
                    <a:rPr lang="en-US" altLang="ko-KR" sz="1600" dirty="0" err="1" smtClean="0">
                      <a:latin typeface="뫼비우스 Regular" pitchFamily="2" charset="-127"/>
                      <a:ea typeface="뫼비우스 Regular" pitchFamily="2" charset="-127"/>
                    </a:rPr>
                    <a:t>AlphaLow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 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값이 </a:t>
                  </a:r>
                  <a:r>
                    <a:rPr lang="en-US" altLang="ko-KR" sz="1600" dirty="0" smtClean="0">
                      <a:latin typeface="뫼비우스 Regular" pitchFamily="2" charset="-127"/>
                      <a:ea typeface="뫼비우스 Regular" pitchFamily="2" charset="-127"/>
                    </a:rPr>
                    <a:t>1.677e+007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을 초과한 횟수</a:t>
                  </a:r>
                  <a:endParaRPr lang="ko-KR" altLang="en-US" sz="1600" dirty="0">
                    <a:latin typeface="뫼비우스 Regular" pitchFamily="2" charset="-127"/>
                    <a:ea typeface="뫼비우스 Regular" pitchFamily="2" charset="-127"/>
                  </a:endParaRPr>
                </a:p>
              </p:txBody>
            </p:sp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841490" y="10939904"/>
                  <a:ext cx="235590" cy="231788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그룹 121"/>
              <p:cNvGrpSpPr/>
              <p:nvPr/>
            </p:nvGrpSpPr>
            <p:grpSpPr>
              <a:xfrm>
                <a:off x="2028560" y="10492121"/>
                <a:ext cx="6192640" cy="338554"/>
                <a:chOff x="1841490" y="11470774"/>
                <a:chExt cx="6192640" cy="338554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2036975" y="11470774"/>
                  <a:ext cx="59971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최근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60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초 동안 </a:t>
                  </a:r>
                  <a:r>
                    <a:rPr lang="en-US" altLang="ko-KR" sz="1600" dirty="0" err="1">
                      <a:latin typeface="뫼비우스 Regular" pitchFamily="2" charset="-127"/>
                      <a:ea typeface="뫼비우스 Regular" pitchFamily="2" charset="-127"/>
                    </a:rPr>
                    <a:t>AlphaHigh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 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값이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1e+005 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초과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2e+005 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미만인 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횟수</a:t>
                  </a:r>
                  <a:endParaRPr lang="ko-KR" altLang="en-US" sz="1600" dirty="0">
                    <a:latin typeface="뫼비우스 Regular" pitchFamily="2" charset="-127"/>
                    <a:ea typeface="뫼비우스 Regular" pitchFamily="2" charset="-127"/>
                  </a:endParaRPr>
                </a:p>
              </p:txBody>
            </p:sp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841490" y="11544476"/>
                  <a:ext cx="235590" cy="231788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그룹 122"/>
              <p:cNvGrpSpPr/>
              <p:nvPr/>
            </p:nvGrpSpPr>
            <p:grpSpPr>
              <a:xfrm>
                <a:off x="8386745" y="10492121"/>
                <a:ext cx="5402360" cy="338554"/>
                <a:chOff x="1841490" y="12086974"/>
                <a:chExt cx="5402360" cy="33855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036975" y="12086974"/>
                  <a:ext cx="5206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최근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60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초 동안 </a:t>
                  </a:r>
                  <a:r>
                    <a:rPr lang="en-US" altLang="ko-KR" sz="1600" dirty="0" err="1">
                      <a:latin typeface="뫼비우스 Regular" pitchFamily="2" charset="-127"/>
                      <a:ea typeface="뫼비우스 Regular" pitchFamily="2" charset="-127"/>
                    </a:rPr>
                    <a:t>BetaLow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 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값이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1.674e+007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을 초과한 </a:t>
                  </a:r>
                  <a:r>
                    <a:rPr lang="ko-KR" altLang="en-US" sz="1600" dirty="0" smtClean="0">
                      <a:latin typeface="뫼비우스 Regular" pitchFamily="2" charset="-127"/>
                      <a:ea typeface="뫼비우스 Regular" pitchFamily="2" charset="-127"/>
                    </a:rPr>
                    <a:t>횟수</a:t>
                  </a:r>
                  <a:endParaRPr lang="ko-KR" altLang="en-US" sz="1600" dirty="0">
                    <a:latin typeface="뫼비우스 Regular" pitchFamily="2" charset="-127"/>
                    <a:ea typeface="뫼비우스 Regular" pitchFamily="2" charset="-127"/>
                  </a:endParaRPr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841490" y="12165632"/>
                  <a:ext cx="235590" cy="231788"/>
                </a:xfrm>
                <a:prstGeom prst="rect">
                  <a:avLst/>
                </a:prstGeom>
              </p:spPr>
            </p:pic>
          </p:grpSp>
          <p:grpSp>
            <p:nvGrpSpPr>
              <p:cNvPr id="124" name="그룹 123"/>
              <p:cNvGrpSpPr/>
              <p:nvPr/>
            </p:nvGrpSpPr>
            <p:grpSpPr>
              <a:xfrm>
                <a:off x="13954651" y="10492121"/>
                <a:ext cx="6852637" cy="338554"/>
                <a:chOff x="1862256" y="12738494"/>
                <a:chExt cx="6852637" cy="338554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00" t="27685" r="25352" b="25668"/>
                <a:stretch/>
              </p:blipFill>
              <p:spPr>
                <a:xfrm>
                  <a:off x="1862256" y="12800684"/>
                  <a:ext cx="235590" cy="231788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2047046" y="12738494"/>
                  <a:ext cx="666784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최근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60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초 동안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Theta 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값이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1e+005 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초과 </a:t>
                  </a:r>
                  <a:r>
                    <a:rPr lang="en-US" altLang="ko-KR" sz="1600" dirty="0">
                      <a:latin typeface="뫼비우스 Regular" pitchFamily="2" charset="-127"/>
                      <a:ea typeface="뫼비우스 Regular" pitchFamily="2" charset="-127"/>
                    </a:rPr>
                    <a:t>5e+005 </a:t>
                  </a:r>
                  <a:r>
                    <a:rPr lang="ko-KR" altLang="en-US" sz="1600" dirty="0">
                      <a:latin typeface="뫼비우스 Regular" pitchFamily="2" charset="-127"/>
                      <a:ea typeface="뫼비우스 Regular" pitchFamily="2" charset="-127"/>
                    </a:rPr>
                    <a:t>미만인 횟수</a:t>
                  </a:r>
                </a:p>
              </p:txBody>
            </p:sp>
          </p:grpSp>
        </p:grpSp>
      </p:grpSp>
      <p:grpSp>
        <p:nvGrpSpPr>
          <p:cNvPr id="129" name="그룹 128"/>
          <p:cNvGrpSpPr/>
          <p:nvPr/>
        </p:nvGrpSpPr>
        <p:grpSpPr>
          <a:xfrm>
            <a:off x="1306228" y="6689111"/>
            <a:ext cx="8910585" cy="707886"/>
            <a:chOff x="1295400" y="5600206"/>
            <a:chExt cx="8910585" cy="707886"/>
          </a:xfrm>
        </p:grpSpPr>
        <p:sp>
          <p:nvSpPr>
            <p:cNvPr id="127" name="직사각형 126"/>
            <p:cNvSpPr/>
            <p:nvPr/>
          </p:nvSpPr>
          <p:spPr>
            <a:xfrm>
              <a:off x="1295400" y="5703311"/>
              <a:ext cx="136951" cy="5756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69674" y="5600206"/>
              <a:ext cx="85363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졸음 상태와 생체 신호 변화에 대한 연구</a:t>
              </a:r>
              <a:endParaRPr lang="ko-KR" altLang="en-US" sz="40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06228" y="11375543"/>
            <a:ext cx="19356518" cy="4805592"/>
            <a:chOff x="1306228" y="12099443"/>
            <a:chExt cx="19356518" cy="4805592"/>
          </a:xfrm>
        </p:grpSpPr>
        <p:grpSp>
          <p:nvGrpSpPr>
            <p:cNvPr id="138" name="그룹 137"/>
            <p:cNvGrpSpPr/>
            <p:nvPr/>
          </p:nvGrpSpPr>
          <p:grpSpPr>
            <a:xfrm>
              <a:off x="1868607" y="14578335"/>
              <a:ext cx="9367652" cy="1630080"/>
              <a:chOff x="1868607" y="14578335"/>
              <a:chExt cx="9367652" cy="1630080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1868607" y="14578335"/>
                <a:ext cx="9367652" cy="1630080"/>
              </a:xfrm>
              <a:prstGeom prst="roundRect">
                <a:avLst/>
              </a:prstGeom>
              <a:solidFill>
                <a:srgbClr val="D9D9D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2063634" y="14636090"/>
                    <a:ext cx="8992692" cy="150759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limLow>
                            <m:limLow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lim>
                          </m:limLow>
                          <m:f>
                            <m:f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ko-KR" altLang="ko-KR" sz="2400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endParaRPr>
                  </a:p>
                  <a:p>
                    <a:pPr algn="ctr"/>
                    <a:r>
                      <a:rPr lang="en-US" altLang="ko-KR" sz="24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rPr>
                      <a:t>subject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a14:m>
                    <a:endParaRPr lang="en-US" altLang="ko-KR" sz="2400" dirty="0">
                      <a:latin typeface="뫼비우스 Regular" panose="02000700060000000000" pitchFamily="2" charset="-127"/>
                      <a:ea typeface="뫼비우스 Regular" panose="02000700060000000000" pitchFamily="2" charset="-127"/>
                    </a:endParaRPr>
                  </a:p>
                </p:txBody>
              </p:sp>
            </mc:Choice>
            <mc:Fallback xmlns="">
              <p:sp>
                <p:nvSpPr>
                  <p:cNvPr id="25" name="직사각형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3634" y="14636090"/>
                    <a:ext cx="8992692" cy="150759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85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직사각형 25"/>
            <p:cNvSpPr/>
            <p:nvPr/>
          </p:nvSpPr>
          <p:spPr>
            <a:xfrm>
              <a:off x="1761177" y="13010341"/>
              <a:ext cx="12599567" cy="967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뫼비우스 Regular" pitchFamily="2" charset="-127"/>
                  <a:ea typeface="뫼비우스 Regular" pitchFamily="2" charset="-127"/>
                </a:rPr>
                <a:t>졸음 상태 판별을 위해 다차원 데이터의 분류에 사용되는 기계학습 알고리즘인 </a:t>
              </a:r>
              <a:r>
                <a:rPr lang="en-US" altLang="ko-KR" sz="2000" dirty="0" smtClean="0">
                  <a:latin typeface="뫼비우스 Regular" pitchFamily="2" charset="-127"/>
                  <a:ea typeface="뫼비우스 Regular" pitchFamily="2" charset="-127"/>
                </a:rPr>
                <a:t>SVM</a:t>
              </a:r>
              <a:r>
                <a:rPr lang="ko-KR" altLang="en-US" sz="2000" dirty="0" smtClean="0">
                  <a:latin typeface="뫼비우스 Regular" pitchFamily="2" charset="-127"/>
                  <a:ea typeface="뫼비우스 Regular" pitchFamily="2" charset="-127"/>
                </a:rPr>
                <a:t>을 사용했다</a:t>
              </a:r>
              <a:r>
                <a:rPr lang="en-US" altLang="ko-KR" sz="2000" dirty="0" smtClean="0">
                  <a:latin typeface="뫼비우스 Regular" pitchFamily="2" charset="-127"/>
                  <a:ea typeface="뫼비우스 Regular" pitchFamily="2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atin typeface="뫼비우스 Regular" pitchFamily="2" charset="-127"/>
                  <a:ea typeface="뫼비우스 Regular" pitchFamily="2" charset="-127"/>
                </a:rPr>
                <a:t>SVM</a:t>
              </a:r>
              <a:r>
                <a:rPr lang="ko-KR" altLang="en-US" sz="2000" dirty="0" smtClean="0">
                  <a:latin typeface="뫼비우스 Regular" pitchFamily="2" charset="-127"/>
                  <a:ea typeface="뫼비우스 Regular" pitchFamily="2" charset="-127"/>
                </a:rPr>
                <a:t>은 다음과 같은 목적함수를 가지는 </a:t>
              </a:r>
              <a:r>
                <a:rPr lang="en-US" altLang="ko-KR" sz="2000" dirty="0" smtClean="0">
                  <a:latin typeface="뫼비우스 Regular" pitchFamily="2" charset="-127"/>
                  <a:ea typeface="뫼비우스 Regular" pitchFamily="2" charset="-127"/>
                </a:rPr>
                <a:t>Large margin classifier</a:t>
              </a:r>
              <a:r>
                <a:rPr lang="ko-KR" altLang="en-US" sz="2000" dirty="0" smtClean="0">
                  <a:latin typeface="뫼비우스 Regular" pitchFamily="2" charset="-127"/>
                  <a:ea typeface="뫼비우스 Regular" pitchFamily="2" charset="-127"/>
                </a:rPr>
                <a:t>이다</a:t>
              </a:r>
              <a:r>
                <a:rPr lang="en-US" altLang="ko-KR" sz="2000" dirty="0" smtClean="0">
                  <a:latin typeface="뫼비우스 Regular" pitchFamily="2" charset="-127"/>
                  <a:ea typeface="뫼비우스 Regular" pitchFamily="2" charset="-127"/>
                </a:rPr>
                <a:t>.</a:t>
              </a:r>
              <a:endParaRPr lang="en-US" altLang="ko-KR" sz="20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524017" y="12657718"/>
              <a:ext cx="8138729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본래 SVM은 선형 분류 알고리즘이지만, </a:t>
              </a:r>
              <a:endPara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err="1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커널</a:t>
              </a: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트릭(Kernel trick)을 통해 고차원상에 데이터를 표현하는 방식으로 </a:t>
              </a:r>
              <a:endPara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비선형 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분류에도 자주 사용된다.  </a:t>
              </a:r>
              <a:endPara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err="1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커널로는</a:t>
              </a: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각 점에서의 거리를 계산하는 </a:t>
              </a:r>
              <a:endPara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RBF </a:t>
              </a:r>
              <a:r>
                <a:rPr lang="ko-KR" altLang="en-US" sz="2000" dirty="0" err="1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커널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(혹은 Gaussian </a:t>
              </a:r>
              <a:r>
                <a:rPr lang="ko-KR" altLang="en-US" sz="2000" dirty="0" err="1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커널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과 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polynomial </a:t>
              </a:r>
              <a:r>
                <a:rPr lang="ko-KR" altLang="en-US" sz="2000" dirty="0" err="1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커널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등이 자주 사용된다. </a:t>
              </a:r>
              <a:endPara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 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연구에서도 비선형 분류를 목적으로 RBF </a:t>
              </a:r>
              <a:r>
                <a:rPr lang="ko-KR" altLang="en-US" sz="2000" dirty="0" err="1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커널을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사용하여 </a:t>
              </a:r>
              <a:endPara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운전자의 </a:t>
              </a:r>
              <a:r>
                <a:rPr lang="ko-KR" altLang="en-US" sz="2000" dirty="0">
                  <a:latin typeface="뫼비우스 Regular" pitchFamily="2" charset="-127"/>
                  <a:ea typeface="뫼비우스 Regular" pitchFamily="2" charset="-127"/>
                </a:rPr>
                <a:t>최근 </a:t>
              </a:r>
              <a:r>
                <a:rPr lang="en-US" altLang="ko-KR" sz="2000" dirty="0">
                  <a:latin typeface="뫼비우스 Regular" pitchFamily="2" charset="-127"/>
                  <a:ea typeface="뫼비우스 Regular" pitchFamily="2" charset="-127"/>
                </a:rPr>
                <a:t>60</a:t>
              </a:r>
              <a:r>
                <a:rPr lang="ko-KR" altLang="en-US" sz="2000" dirty="0">
                  <a:latin typeface="뫼비우스 Regular" pitchFamily="2" charset="-127"/>
                  <a:ea typeface="뫼비우스 Regular" pitchFamily="2" charset="-127"/>
                </a:rPr>
                <a:t>초 동안의 데이터를 </a:t>
              </a:r>
              <a:r>
                <a:rPr lang="ko-KR" altLang="en-US" sz="2000" dirty="0" smtClean="0">
                  <a:latin typeface="뫼비우스 Regular" pitchFamily="2" charset="-127"/>
                  <a:ea typeface="뫼비우스 Regular" pitchFamily="2" charset="-127"/>
                </a:rPr>
                <a:t>기준으로 </a:t>
              </a:r>
              <a:r>
                <a:rPr lang="en-US" altLang="ko-KR" sz="2000" dirty="0">
                  <a:latin typeface="뫼비우스 Regular" pitchFamily="2" charset="-127"/>
                  <a:ea typeface="뫼비우스 Regular" pitchFamily="2" charset="-127"/>
                </a:rPr>
                <a:t>1</a:t>
              </a: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초 간격으로 </a:t>
              </a:r>
              <a:endParaRPr lang="en-US" altLang="ko-KR" sz="2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운전자의 </a:t>
              </a:r>
              <a:r>
                <a:rPr lang="ko-KR" altLang="en-US" sz="20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졸음 상태를 판별할 수 있도록 </a:t>
              </a:r>
              <a:r>
                <a:rPr lang="ko-KR" altLang="en-US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설계하였다</a:t>
              </a:r>
              <a:r>
                <a:rPr lang="en-US" altLang="ko-KR" sz="2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  <a:endParaRPr lang="ko-KR" altLang="en-US" sz="20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ko-KR" altLang="ko-KR" sz="2000" dirty="0">
                <a:solidFill>
                  <a:schemeClr val="tx1"/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306228" y="12202548"/>
              <a:ext cx="136951" cy="5756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680502" y="12099443"/>
              <a:ext cx="8697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SVM(Support Vector Machine) </a:t>
              </a:r>
              <a:r>
                <a:rPr lang="ko-KR" altLang="en-US" sz="4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소개</a:t>
              </a:r>
              <a:endParaRPr lang="ko-KR" altLang="en-US" sz="40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12045847" y="12755894"/>
              <a:ext cx="0" cy="36000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직사각형 125"/>
          <p:cNvSpPr/>
          <p:nvPr/>
        </p:nvSpPr>
        <p:spPr>
          <a:xfrm>
            <a:off x="1306228" y="22883653"/>
            <a:ext cx="136951" cy="5756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680502" y="22780548"/>
            <a:ext cx="3230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실제 시행 결과</a:t>
            </a:r>
            <a:endParaRPr lang="ko-KR" altLang="en-US" sz="40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84307" y="16717176"/>
            <a:ext cx="12224592" cy="5271298"/>
            <a:chOff x="1754859" y="17945271"/>
            <a:chExt cx="12224592" cy="5271298"/>
          </a:xfrm>
        </p:grpSpPr>
        <p:grpSp>
          <p:nvGrpSpPr>
            <p:cNvPr id="50" name="그룹 49"/>
            <p:cNvGrpSpPr/>
            <p:nvPr/>
          </p:nvGrpSpPr>
          <p:grpSpPr>
            <a:xfrm>
              <a:off x="6657569" y="19626654"/>
              <a:ext cx="926354" cy="379184"/>
              <a:chOff x="5352406" y="3403012"/>
              <a:chExt cx="864000" cy="353661"/>
            </a:xfrm>
          </p:grpSpPr>
          <p:cxnSp>
            <p:nvCxnSpPr>
              <p:cNvPr id="51" name="직선 연결선 50"/>
              <p:cNvCxnSpPr/>
              <p:nvPr/>
            </p:nvCxnSpPr>
            <p:spPr>
              <a:xfrm flipV="1">
                <a:off x="5784406" y="3407270"/>
                <a:ext cx="0" cy="34940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5352406" y="3403012"/>
                <a:ext cx="8640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 flipV="1">
              <a:off x="6680588" y="20635841"/>
              <a:ext cx="926354" cy="379184"/>
              <a:chOff x="5352406" y="3403012"/>
              <a:chExt cx="864000" cy="353661"/>
            </a:xfrm>
          </p:grpSpPr>
          <p:cxnSp>
            <p:nvCxnSpPr>
              <p:cNvPr id="54" name="직선 연결선 53"/>
              <p:cNvCxnSpPr/>
              <p:nvPr/>
            </p:nvCxnSpPr>
            <p:spPr>
              <a:xfrm flipV="1">
                <a:off x="5784406" y="3407270"/>
                <a:ext cx="0" cy="34940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5352406" y="3403012"/>
                <a:ext cx="8640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1754859" y="22595344"/>
              <a:ext cx="4309308" cy="296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i="1" dirty="0" smtClean="0">
                  <a:latin typeface="뫼비우스 Regular" pitchFamily="2" charset="-127"/>
                  <a:ea typeface="뫼비우스 Regular" pitchFamily="2" charset="-127"/>
                </a:rPr>
                <a:t>* hc-05 : one</a:t>
              </a:r>
              <a:r>
                <a:rPr lang="ko-KR" altLang="en-US" sz="1200" i="1" dirty="0" smtClean="0">
                  <a:latin typeface="뫼비우스 Regular" pitchFamily="2" charset="-127"/>
                  <a:ea typeface="뫼비우스 Regular" pitchFamily="2" charset="-127"/>
                </a:rPr>
                <a:t> </a:t>
              </a:r>
              <a:r>
                <a:rPr lang="en-US" altLang="ko-KR" sz="1200" i="1" dirty="0" smtClean="0">
                  <a:latin typeface="뫼비우스 Regular" pitchFamily="2" charset="-127"/>
                  <a:ea typeface="뫼비우스 Regular" pitchFamily="2" charset="-127"/>
                </a:rPr>
                <a:t>of master-slave </a:t>
              </a:r>
              <a:r>
                <a:rPr lang="en-US" altLang="ko-KR" sz="1200" i="1" dirty="0" err="1" smtClean="0">
                  <a:latin typeface="뫼비우스 Regular" pitchFamily="2" charset="-127"/>
                  <a:ea typeface="뫼비우스 Regular" pitchFamily="2" charset="-127"/>
                </a:rPr>
                <a:t>bluetooth</a:t>
              </a:r>
              <a:r>
                <a:rPr lang="en-US" altLang="ko-KR" sz="1200" i="1" dirty="0" smtClean="0">
                  <a:latin typeface="뫼비우스 Regular" pitchFamily="2" charset="-127"/>
                  <a:ea typeface="뫼비우스 Regular" pitchFamily="2" charset="-127"/>
                </a:rPr>
                <a:t> modules. </a:t>
              </a:r>
              <a:endParaRPr lang="ko-KR" altLang="en-US" sz="1200" i="1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636531" y="22754585"/>
              <a:ext cx="2342919" cy="4619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뫼비우스 Regular" pitchFamily="2" charset="-127"/>
                  <a:ea typeface="뫼비우스 Regular" pitchFamily="2" charset="-127"/>
                </a:rPr>
                <a:t>+ Vibration on steering wheel</a:t>
              </a:r>
            </a:p>
            <a:p>
              <a:pPr algn="ctr"/>
              <a:r>
                <a:rPr lang="en-US" altLang="ko-KR" sz="1100" dirty="0" smtClean="0">
                  <a:latin typeface="뫼비우스 Regular" pitchFamily="2" charset="-127"/>
                  <a:ea typeface="뫼비우스 Regular" pitchFamily="2" charset="-127"/>
                </a:rPr>
                <a:t>+ Warning sounds</a:t>
              </a:r>
              <a:endParaRPr lang="ko-KR" altLang="en-US" sz="11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05220" y="19130265"/>
              <a:ext cx="10310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Blink </a:t>
              </a: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Strength</a:t>
              </a:r>
              <a:endParaRPr lang="ko-KR" altLang="en-US" sz="1600" dirty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82724" y="21017648"/>
              <a:ext cx="13324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Brainwaves</a:t>
              </a:r>
              <a:endParaRPr lang="ko-KR" altLang="en-US" sz="1600" dirty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42736" y="18799611"/>
              <a:ext cx="19094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최근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60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rPr>
                <a:t>초 간의 데이터 저장</a:t>
              </a:r>
              <a:endParaRPr lang="ko-KR" altLang="en-US" sz="1200" dirty="0">
                <a:solidFill>
                  <a:schemeClr val="bg1"/>
                </a:solidFill>
                <a:latin typeface="뫼비우스 Regular" pitchFamily="2" charset="-127"/>
                <a:ea typeface="뫼비우스 Regular" pitchFamily="2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660665" y="19680352"/>
              <a:ext cx="1312335" cy="1312335"/>
              <a:chOff x="2442649" y="4212531"/>
              <a:chExt cx="1224000" cy="122400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2442649" y="4212531"/>
                <a:ext cx="1224000" cy="1224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95194" y="4579366"/>
                <a:ext cx="1164100" cy="569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err="1" smtClean="0">
                    <a:latin typeface="뫼비우스 Regular" pitchFamily="2" charset="-127"/>
                    <a:ea typeface="뫼비우스 Regular" pitchFamily="2" charset="-127"/>
                  </a:rPr>
                  <a:t>Arduino</a:t>
                </a:r>
                <a:endParaRPr lang="en-US" altLang="ko-KR" sz="2000" dirty="0" smtClean="0">
                  <a:latin typeface="뫼비우스 Regular" pitchFamily="2" charset="-127"/>
                  <a:ea typeface="뫼비우스 Regular" pitchFamily="2" charset="-127"/>
                </a:endParaRPr>
              </a:p>
              <a:p>
                <a:pPr algn="ctr"/>
                <a:r>
                  <a:rPr lang="en-US" altLang="ko-KR" sz="1100" dirty="0" smtClean="0">
                    <a:latin typeface="뫼비우스 Regular" pitchFamily="2" charset="-127"/>
                    <a:ea typeface="뫼비우스 Regular" pitchFamily="2" charset="-127"/>
                  </a:rPr>
                  <a:t>with HC-05</a:t>
                </a:r>
                <a:endParaRPr lang="ko-KR" altLang="en-US" sz="1100" dirty="0"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560152" y="19680352"/>
              <a:ext cx="1312335" cy="1312335"/>
              <a:chOff x="4099702" y="4212531"/>
              <a:chExt cx="1224000" cy="1224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4099702" y="4212531"/>
                <a:ext cx="1224000" cy="1224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186776" y="4535708"/>
                <a:ext cx="106471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Data</a:t>
                </a:r>
              </a:p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Splitter</a:t>
                </a:r>
                <a:endParaRPr lang="ko-KR" altLang="en-US" sz="2000" dirty="0"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7442736" y="19680352"/>
              <a:ext cx="1312335" cy="1317275"/>
              <a:chOff x="5756755" y="4212531"/>
              <a:chExt cx="1224000" cy="1228608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5756755" y="4212531"/>
                <a:ext cx="1224000" cy="1224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880580" y="4425476"/>
                <a:ext cx="99578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Data-</a:t>
                </a:r>
              </a:p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Queue</a:t>
                </a:r>
              </a:p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[60]</a:t>
                </a:r>
                <a:endParaRPr lang="ko-KR" altLang="en-US" sz="2000" dirty="0"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9342320" y="19680352"/>
              <a:ext cx="1312335" cy="1312335"/>
              <a:chOff x="7413807" y="4212531"/>
              <a:chExt cx="1224000" cy="12240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7413807" y="4212531"/>
                <a:ext cx="1224000" cy="1224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432952" y="4497614"/>
                <a:ext cx="1199367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SVM</a:t>
                </a:r>
              </a:p>
              <a:p>
                <a:pPr algn="ctr"/>
                <a:r>
                  <a:rPr lang="en-US" altLang="ko-KR" sz="1100" dirty="0" smtClean="0">
                    <a:latin typeface="뫼비우스 Regular" pitchFamily="2" charset="-127"/>
                    <a:ea typeface="뫼비우스 Regular" pitchFamily="2" charset="-127"/>
                  </a:rPr>
                  <a:t>Support Vector</a:t>
                </a:r>
                <a:endParaRPr lang="en-US" altLang="ko-KR" sz="1100" dirty="0">
                  <a:latin typeface="뫼비우스 Regular" pitchFamily="2" charset="-127"/>
                  <a:ea typeface="뫼비우스 Regular" pitchFamily="2" charset="-127"/>
                </a:endParaRPr>
              </a:p>
              <a:p>
                <a:pPr algn="ctr"/>
                <a:r>
                  <a:rPr lang="en-US" altLang="ko-KR" sz="1100" dirty="0" smtClean="0">
                    <a:latin typeface="뫼비우스 Regular" pitchFamily="2" charset="-127"/>
                    <a:ea typeface="뫼비우스 Regular" pitchFamily="2" charset="-127"/>
                  </a:rPr>
                  <a:t>Machine</a:t>
                </a:r>
                <a:endParaRPr lang="ko-KR" altLang="en-US" sz="1100" dirty="0"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761177" y="19680352"/>
              <a:ext cx="1337610" cy="1312335"/>
              <a:chOff x="785596" y="4212531"/>
              <a:chExt cx="1247574" cy="122400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785596" y="4212531"/>
                <a:ext cx="1224000" cy="1224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12963" y="4581875"/>
                <a:ext cx="122020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err="1" smtClean="0">
                    <a:latin typeface="뫼비우스 Regular" pitchFamily="2" charset="-127"/>
                    <a:ea typeface="뫼비우스 Regular" pitchFamily="2" charset="-127"/>
                  </a:rPr>
                  <a:t>Mindwave</a:t>
                </a:r>
                <a:endParaRPr lang="en-US" altLang="ko-KR" sz="1600" dirty="0">
                  <a:latin typeface="뫼비우스 Regular" pitchFamily="2" charset="-127"/>
                  <a:ea typeface="뫼비우스 Regular" pitchFamily="2" charset="-127"/>
                </a:endParaRPr>
              </a:p>
              <a:p>
                <a:pPr algn="ctr"/>
                <a:r>
                  <a:rPr lang="en-US" altLang="ko-KR" sz="1600" dirty="0" smtClean="0">
                    <a:latin typeface="뫼비우스 Regular" pitchFamily="2" charset="-127"/>
                    <a:ea typeface="뫼비우스 Regular" pitchFamily="2" charset="-127"/>
                  </a:rPr>
                  <a:t>Headset</a:t>
                </a:r>
                <a:endParaRPr lang="ko-KR" altLang="en-US" sz="1600" dirty="0"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2151823" y="19680352"/>
              <a:ext cx="1312335" cy="1312335"/>
              <a:chOff x="7413807" y="4212531"/>
              <a:chExt cx="1224000" cy="1224000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7413807" y="4212531"/>
                <a:ext cx="1224000" cy="1224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489060" y="4660823"/>
                <a:ext cx="108715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Drowsy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12152113" y="21415434"/>
              <a:ext cx="1312335" cy="1312335"/>
              <a:chOff x="7413807" y="4212531"/>
              <a:chExt cx="1224000" cy="122400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7413807" y="4212531"/>
                <a:ext cx="1224000" cy="1224000"/>
              </a:xfrm>
              <a:prstGeom prst="ellipse">
                <a:avLst/>
              </a:prstGeom>
              <a:solidFill>
                <a:srgbClr val="FF9999"/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602873" y="4547799"/>
                <a:ext cx="85953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Deep</a:t>
                </a:r>
              </a:p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Sleep</a:t>
                </a:r>
                <a:endParaRPr lang="ko-KR" altLang="en-US" sz="1400" dirty="0"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2152016" y="17945271"/>
              <a:ext cx="1312335" cy="1312335"/>
              <a:chOff x="7413807" y="4212531"/>
              <a:chExt cx="1224000" cy="1224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13807" y="4212531"/>
                <a:ext cx="1224000" cy="1224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0240" y="4676589"/>
                <a:ext cx="110479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뫼비우스 Regular" pitchFamily="2" charset="-127"/>
                    <a:ea typeface="뫼비우스 Regular" pitchFamily="2" charset="-127"/>
                  </a:rPr>
                  <a:t>Normal</a:t>
                </a:r>
              </a:p>
            </p:txBody>
          </p:sp>
        </p:grpSp>
        <p:cxnSp>
          <p:nvCxnSpPr>
            <p:cNvPr id="86" name="직선 화살표 연결선 85"/>
            <p:cNvCxnSpPr/>
            <p:nvPr/>
          </p:nvCxnSpPr>
          <p:spPr>
            <a:xfrm>
              <a:off x="3165978" y="20335188"/>
              <a:ext cx="38143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5077823" y="20336520"/>
              <a:ext cx="38143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6948088" y="20013044"/>
              <a:ext cx="424579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6948087" y="20624333"/>
              <a:ext cx="424579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8864979" y="20336520"/>
              <a:ext cx="381432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꺾인 연결선 90"/>
            <p:cNvCxnSpPr/>
            <p:nvPr/>
          </p:nvCxnSpPr>
          <p:spPr>
            <a:xfrm rot="5400000" flipH="1" flipV="1">
              <a:off x="11006049" y="19293810"/>
              <a:ext cx="1736914" cy="385981"/>
            </a:xfrm>
            <a:prstGeom prst="bent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10754334" y="20355257"/>
              <a:ext cx="1313162" cy="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/>
            <p:nvPr/>
          </p:nvCxnSpPr>
          <p:spPr>
            <a:xfrm rot="16200000" flipH="1">
              <a:off x="11006049" y="21030796"/>
              <a:ext cx="1736914" cy="385981"/>
            </a:xfrm>
            <a:prstGeom prst="bentConnector2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8526638" y="19071851"/>
              <a:ext cx="270187" cy="771962"/>
              <a:chOff x="5571349" y="3445633"/>
              <a:chExt cx="252000" cy="720000"/>
            </a:xfrm>
          </p:grpSpPr>
          <p:cxnSp>
            <p:nvCxnSpPr>
              <p:cNvPr id="95" name="직선 연결선 94"/>
              <p:cNvCxnSpPr/>
              <p:nvPr/>
            </p:nvCxnSpPr>
            <p:spPr>
              <a:xfrm flipV="1">
                <a:off x="5822770" y="3445633"/>
                <a:ext cx="0" cy="7200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5571349" y="4162873"/>
                <a:ext cx="2520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타원 96"/>
            <p:cNvSpPr/>
            <p:nvPr/>
          </p:nvSpPr>
          <p:spPr>
            <a:xfrm>
              <a:off x="8506475" y="19814124"/>
              <a:ext cx="49018" cy="490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 flipV="1">
              <a:off x="7511122" y="19073910"/>
              <a:ext cx="165971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7094170" y="19961500"/>
              <a:ext cx="49018" cy="490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7121283" y="20620565"/>
              <a:ext cx="49018" cy="490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4625285" y="18975112"/>
              <a:ext cx="1226297" cy="1360076"/>
              <a:chOff x="3237975" y="2795326"/>
              <a:chExt cx="1143754" cy="1268528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flipV="1">
                <a:off x="3375641" y="3258208"/>
                <a:ext cx="8640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V="1">
                <a:off x="3807641" y="3252980"/>
                <a:ext cx="0" cy="81087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3237975" y="2795326"/>
                <a:ext cx="1143754" cy="54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EEG 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Raw Value</a:t>
                </a:r>
                <a:endParaRPr lang="ko-KR" altLang="en-US" sz="16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82201" y="401562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11636532" y="21009031"/>
              <a:ext cx="2342919" cy="2804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뫼비우스 Regular" pitchFamily="2" charset="-127"/>
                  <a:ea typeface="뫼비우스 Regular" pitchFamily="2" charset="-127"/>
                </a:rPr>
                <a:t>+ Vibration on steering wheel</a:t>
              </a:r>
              <a:endParaRPr lang="ko-KR" altLang="en-US" sz="1100" dirty="0">
                <a:latin typeface="뫼비우스 Regular" pitchFamily="2" charset="-127"/>
                <a:ea typeface="뫼비우스 Regular" pitchFamily="2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10976023" y="20124019"/>
              <a:ext cx="533138" cy="503455"/>
              <a:chOff x="7390125" y="4977376"/>
              <a:chExt cx="497252" cy="469567"/>
            </a:xfrm>
          </p:grpSpPr>
          <p:grpSp>
            <p:nvGrpSpPr>
              <p:cNvPr id="108" name="그룹 107"/>
              <p:cNvGrpSpPr/>
              <p:nvPr/>
            </p:nvGrpSpPr>
            <p:grpSpPr>
              <a:xfrm>
                <a:off x="7390125" y="4977376"/>
                <a:ext cx="497252" cy="429279"/>
                <a:chOff x="7390125" y="4977376"/>
                <a:chExt cx="497252" cy="429279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7411233" y="4977376"/>
                  <a:ext cx="429279" cy="4292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7390125" y="5019422"/>
                  <a:ext cx="49725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뫼비우스 Regular" pitchFamily="2" charset="-127"/>
                      <a:ea typeface="뫼비우스 Regular" pitchFamily="2" charset="-127"/>
                    </a:rPr>
                    <a:t>LED</a:t>
                  </a: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456048" y="5139166"/>
                <a:ext cx="4090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뫼비우스 Regular" pitchFamily="2" charset="-127"/>
                    <a:ea typeface="뫼비우스 Regular" pitchFamily="2" charset="-127"/>
                  </a:rPr>
                  <a:t>on</a:t>
                </a:r>
                <a:endParaRPr lang="ko-KR" altLang="en-US" sz="1400" dirty="0"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2755454" y="18974219"/>
              <a:ext cx="1159292" cy="1360076"/>
              <a:chOff x="3269224" y="2795326"/>
              <a:chExt cx="1081259" cy="1268528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flipV="1">
                <a:off x="3375641" y="3258208"/>
                <a:ext cx="864000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V="1">
                <a:off x="3807641" y="3252980"/>
                <a:ext cx="0" cy="81087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3269224" y="2795326"/>
                <a:ext cx="1081259" cy="54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Bluetooth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뫼비우스 Regular" pitchFamily="2" charset="-127"/>
                    <a:ea typeface="뫼비우스 Regular" pitchFamily="2" charset="-127"/>
                  </a:rPr>
                  <a:t>Signal</a:t>
                </a:r>
                <a:endParaRPr lang="ko-KR" altLang="en-US" sz="1600" dirty="0">
                  <a:solidFill>
                    <a:schemeClr val="bg1"/>
                  </a:solidFill>
                  <a:latin typeface="뫼비우스 Regular" pitchFamily="2" charset="-127"/>
                  <a:ea typeface="뫼비우스 Regular" pitchFamily="2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3782201" y="401562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sp>
        <p:nvSpPr>
          <p:cNvPr id="23" name="모서리가 둥근 직사각형 22"/>
          <p:cNvSpPr/>
          <p:nvPr/>
        </p:nvSpPr>
        <p:spPr>
          <a:xfrm>
            <a:off x="3479756" y="16488576"/>
            <a:ext cx="14640013" cy="5556877"/>
          </a:xfrm>
          <a:prstGeom prst="roundRect">
            <a:avLst>
              <a:gd name="adj" fmla="val 9811"/>
            </a:avLst>
          </a:prstGeom>
          <a:noFill/>
          <a:ln w="76200">
            <a:solidFill>
              <a:srgbClr val="38572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56664" y="16040204"/>
            <a:ext cx="3819753" cy="1121444"/>
          </a:xfrm>
          <a:prstGeom prst="rect">
            <a:avLst/>
          </a:prstGeom>
          <a:solidFill>
            <a:srgbClr val="BD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856664" y="16089983"/>
            <a:ext cx="3886197" cy="707886"/>
            <a:chOff x="8856664" y="17537783"/>
            <a:chExt cx="3886197" cy="707886"/>
          </a:xfrm>
        </p:grpSpPr>
        <p:sp>
          <p:nvSpPr>
            <p:cNvPr id="140" name="직사각형 139"/>
            <p:cNvSpPr/>
            <p:nvPr/>
          </p:nvSpPr>
          <p:spPr>
            <a:xfrm>
              <a:off x="8856664" y="17640888"/>
              <a:ext cx="136951" cy="5756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253506" y="17537783"/>
              <a:ext cx="3092513" cy="707886"/>
            </a:xfrm>
            <a:prstGeom prst="rect">
              <a:avLst/>
            </a:prstGeom>
            <a:solidFill>
              <a:srgbClr val="BDBEC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제품 프로세스</a:t>
              </a:r>
              <a:endParaRPr lang="ko-KR" altLang="en-US" sz="40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2605910" y="17640888"/>
              <a:ext cx="136951" cy="57566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302228" y="23679671"/>
            <a:ext cx="6124882" cy="2924507"/>
            <a:chOff x="11683228" y="23679671"/>
            <a:chExt cx="6124882" cy="2924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1683228" y="23679671"/>
                  <a:ext cx="6124882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𝐴𝑐𝑐𝑢𝑟𝑎𝑐𝑦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𝐸𝑥𝑎𝑚𝑝𝑙𝑒𝑠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𝑡h𝑎𝑡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𝑤𝑒𝑟𝑒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𝑐𝑜𝑟𝑟𝑒𝑐𝑡𝑙𝑦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𝑐𝑙𝑎𝑠𝑠𝑖𝑓𝑖𝑒𝑑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𝐸𝑥𝑎𝑚𝑝𝑙𝑒𝑠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2400" dirty="0"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3228" y="23679671"/>
                  <a:ext cx="6124882" cy="6690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1799574" y="24446886"/>
                  <a:ext cx="5892190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𝑅𝑒𝑐𝑎𝑙𝑙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𝐸𝑥𝑎𝑚𝑝𝑙𝑒𝑠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𝑐𝑜𝑟𝑟𝑒𝑐𝑡𝑙𝑦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𝑐𝑙𝑎𝑠𝑠𝑖𝑓𝑖𝑒𝑑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𝑎𝑠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𝐷𝑟𝑜𝑤𝑠𝑦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𝐸𝑥𝑎𝑚𝑝𝑙𝑒𝑠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𝑡h𝑎𝑡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𝑤𝑒𝑟𝑒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𝑎𝑐𝑡𝑢𝑎𝑙𝑙𝑦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𝐷𝑟𝑜𝑤𝑠𝑦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8000" dirty="0"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574" y="24446886"/>
                  <a:ext cx="5892190" cy="6690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1845997" y="25214101"/>
                  <a:ext cx="5799345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𝐸𝑥𝑎𝑚𝑝𝑙𝑒𝑠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𝑡h𝑎𝑡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𝑤𝑒𝑟𝑒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𝑎𝑐𝑡𝑢𝑎𝑙𝑙𝑦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𝐷𝑟𝑜𝑤𝑠𝑦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𝐸𝑥𝑎𝑚𝑝𝑙𝑒𝑠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𝑐𝑙𝑎𝑠𝑠𝑖𝑓𝑖𝑒𝑑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𝑎𝑠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𝐷𝑟𝑜𝑤𝑠𝑦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8000" dirty="0"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5997" y="25214101"/>
                  <a:ext cx="5799345" cy="6690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12907506" y="25981315"/>
                  <a:ext cx="3676327" cy="622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1 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𝑠𝑐𝑜𝑟𝑒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2∗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𝑃𝑟𝑒𝑐𝑖𝑠𝑖𝑜𝑛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𝑃𝑟𝑒𝑐𝑖𝑠𝑖𝑜𝑛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𝑅𝑒𝑐𝑎𝑙𝑙</m:t>
                            </m:r>
                          </m:den>
                        </m:f>
                      </m:oMath>
                    </m:oMathPara>
                  </a14:m>
                  <a:endParaRPr lang="ko-KR" altLang="en-US" sz="8000" dirty="0"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506" y="25981315"/>
                  <a:ext cx="3676327" cy="62286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2" name="직사각형 151"/>
          <p:cNvSpPr/>
          <p:nvPr/>
        </p:nvSpPr>
        <p:spPr>
          <a:xfrm>
            <a:off x="1306228" y="27497848"/>
            <a:ext cx="136951" cy="5756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680502" y="27394743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기대효과</a:t>
            </a:r>
            <a:endParaRPr lang="ko-KR" altLang="en-US" sz="40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50433" y="30361950"/>
            <a:ext cx="5160632" cy="168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903202" y="31547946"/>
            <a:ext cx="53078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글로벌경제학과 양영헌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ㅣ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글로벌경제학과 송영훈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39" name="내용 개체 틀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9" t="93804" r="1890" b="993"/>
          <a:stretch/>
        </p:blipFill>
        <p:spPr>
          <a:xfrm>
            <a:off x="15735631" y="29634511"/>
            <a:ext cx="5311472" cy="168567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6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452</Words>
  <Application>Microsoft Office PowerPoint</Application>
  <PresentationFormat>사용자 지정</PresentationFormat>
  <Paragraphs>82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Calibri</vt:lpstr>
      <vt:lpstr>뫼비우스 Regular</vt:lpstr>
      <vt:lpstr>Cambria Math</vt:lpstr>
      <vt:lpstr>Arial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heeja han</dc:creator>
  <cp:lastModifiedBy>Sarah Park</cp:lastModifiedBy>
  <cp:revision>42</cp:revision>
  <dcterms:created xsi:type="dcterms:W3CDTF">2015-08-31T09:19:56Z</dcterms:created>
  <dcterms:modified xsi:type="dcterms:W3CDTF">2015-09-14T10:33:39Z</dcterms:modified>
</cp:coreProperties>
</file>