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64" r:id="rId2"/>
    <p:sldId id="256" r:id="rId3"/>
    <p:sldId id="257" r:id="rId4"/>
    <p:sldId id="258" r:id="rId5"/>
    <p:sldId id="259" r:id="rId6"/>
    <p:sldId id="265" r:id="rId7"/>
    <p:sldId id="266" r:id="rId8"/>
    <p:sldId id="267" r:id="rId9"/>
    <p:sldId id="260" r:id="rId10"/>
    <p:sldId id="268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hmetsarikaya\Downloads\mas\BDE\BDE%20Assignment%20Candidates\datase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hmetsarikaya\Downloads\mas\BDE\BDE%20Assignment%20Candidates\datase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hmetsarikaya\Downloads\mas\BDE\BDE%20Assignment%20Candidates\datase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hmetsarikaya\Downloads\mas\BDE\BDE%20Assignment%20Candidates\datase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hmetsarikaya\Downloads\mas\BDE\BDE%20Assignment%20Candidates\datase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hmetsarikaya\Downloads\mas\BDE\BDE%20Assignment%20Candidates\datase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hmetsarikaya\Downloads\mas\BDE\BDE%20Assignment%20Candidates\datase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>
        <c:manualLayout>
          <c:layoutTarget val="inner"/>
          <c:xMode val="edge"/>
          <c:yMode val="edge"/>
          <c:x val="6.3536980769989357E-2"/>
          <c:y val="0.12675756911800376"/>
          <c:w val="0.91857112265823637"/>
          <c:h val="0.48763953670440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missing_ratio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Sheet2!$A$2:$A$12</c:f>
              <c:strCache>
                <c:ptCount val="11"/>
                <c:pt idx="0">
                  <c:v>root_domain</c:v>
                </c:pt>
                <c:pt idx="1">
                  <c:v>domain_suffix</c:v>
                </c:pt>
                <c:pt idx="2">
                  <c:v>language</c:v>
                </c:pt>
                <c:pt idx="3">
                  <c:v>legal_name</c:v>
                </c:pt>
                <c:pt idx="4">
                  <c:v>main_city</c:v>
                </c:pt>
                <c:pt idx="5">
                  <c:v>main_country</c:v>
                </c:pt>
                <c:pt idx="6">
                  <c:v>main_region</c:v>
                </c:pt>
                <c:pt idx="7">
                  <c:v>phone</c:v>
                </c:pt>
                <c:pt idx="8">
                  <c:v>site_name</c:v>
                </c:pt>
                <c:pt idx="9">
                  <c:v>tld</c:v>
                </c:pt>
                <c:pt idx="10">
                  <c:v>s_category</c:v>
                </c:pt>
              </c:strCache>
            </c:strRef>
          </c:cat>
          <c:val>
            <c:numRef>
              <c:f>Sheet2!$B$2:$B$12</c:f>
              <c:numCache>
                <c:formatCode>0%</c:formatCode>
                <c:ptCount val="11"/>
                <c:pt idx="0">
                  <c:v>1.0000000000000001E-5</c:v>
                </c:pt>
                <c:pt idx="1">
                  <c:v>1.64E-3</c:v>
                </c:pt>
                <c:pt idx="2">
                  <c:v>7.2090000000000001E-2</c:v>
                </c:pt>
                <c:pt idx="3">
                  <c:v>0.55581999999999998</c:v>
                </c:pt>
                <c:pt idx="4">
                  <c:v>0.15346000000000001</c:v>
                </c:pt>
                <c:pt idx="5">
                  <c:v>9.9269999999999997E-2</c:v>
                </c:pt>
                <c:pt idx="6">
                  <c:v>0.15392</c:v>
                </c:pt>
                <c:pt idx="7">
                  <c:v>8.856E-2</c:v>
                </c:pt>
                <c:pt idx="8">
                  <c:v>4.5879999999999997E-2</c:v>
                </c:pt>
                <c:pt idx="9">
                  <c:v>3.62E-3</c:v>
                </c:pt>
                <c:pt idx="10">
                  <c:v>1.9220000000000001E-2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8C-4AC4-8CA7-B784807D4A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872733759"/>
        <c:axId val="2015213631"/>
      </c:barChart>
      <c:catAx>
        <c:axId val="1872733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015213631"/>
        <c:crosses val="autoZero"/>
        <c:auto val="1"/>
        <c:lblAlgn val="ctr"/>
        <c:lblOffset val="100"/>
        <c:noMultiLvlLbl val="0"/>
      </c:catAx>
      <c:valAx>
        <c:axId val="2015213631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872733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unIque_ratIo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unique_ratio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Sheet3!$A$2:$A$12</c:f>
              <c:strCache>
                <c:ptCount val="11"/>
                <c:pt idx="0">
                  <c:v>root_domain</c:v>
                </c:pt>
                <c:pt idx="1">
                  <c:v>domain_suffix</c:v>
                </c:pt>
                <c:pt idx="2">
                  <c:v>language</c:v>
                </c:pt>
                <c:pt idx="3">
                  <c:v>legal_name</c:v>
                </c:pt>
                <c:pt idx="4">
                  <c:v>main_city</c:v>
                </c:pt>
                <c:pt idx="5">
                  <c:v>main_country</c:v>
                </c:pt>
                <c:pt idx="6">
                  <c:v>main_region</c:v>
                </c:pt>
                <c:pt idx="7">
                  <c:v>phone</c:v>
                </c:pt>
                <c:pt idx="8">
                  <c:v>site_name</c:v>
                </c:pt>
                <c:pt idx="9">
                  <c:v>tld</c:v>
                </c:pt>
                <c:pt idx="10">
                  <c:v>s_category</c:v>
                </c:pt>
              </c:strCache>
            </c:strRef>
          </c:cat>
          <c:val>
            <c:numRef>
              <c:f>Sheet3!$B$2:$B$12</c:f>
              <c:numCache>
                <c:formatCode>0%</c:formatCode>
                <c:ptCount val="11"/>
                <c:pt idx="0">
                  <c:v>1</c:v>
                </c:pt>
                <c:pt idx="1">
                  <c:v>9.2800000000000001E-3</c:v>
                </c:pt>
                <c:pt idx="2">
                  <c:v>1.06E-3</c:v>
                </c:pt>
                <c:pt idx="3">
                  <c:v>0.95716999999999997</c:v>
                </c:pt>
                <c:pt idx="4">
                  <c:v>0.15745000000000001</c:v>
                </c:pt>
                <c:pt idx="5">
                  <c:v>4.5300000000000002E-3</c:v>
                </c:pt>
                <c:pt idx="6">
                  <c:v>1.83E-2</c:v>
                </c:pt>
                <c:pt idx="7">
                  <c:v>0.91488000000000003</c:v>
                </c:pt>
                <c:pt idx="8">
                  <c:v>0.98292999999999997</c:v>
                </c:pt>
                <c:pt idx="9">
                  <c:v>4.0800000000000003E-3</c:v>
                </c:pt>
                <c:pt idx="10">
                  <c:v>7.9600000000000001E-3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72-4D22-B045-433CFFD33A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132586288"/>
        <c:axId val="1152903056"/>
      </c:barChart>
      <c:catAx>
        <c:axId val="1132586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152903056"/>
        <c:crosses val="autoZero"/>
        <c:auto val="1"/>
        <c:lblAlgn val="ctr"/>
        <c:lblOffset val="100"/>
        <c:noMultiLvlLbl val="0"/>
      </c:catAx>
      <c:valAx>
        <c:axId val="115290305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13258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mIssIng_ratIo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missing_ratio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Sheet4!$A$2:$A$17</c:f>
              <c:strCache>
                <c:ptCount val="16"/>
                <c:pt idx="0">
                  <c:v>domain</c:v>
                </c:pt>
                <c:pt idx="1">
                  <c:v>address</c:v>
                </c:pt>
                <c:pt idx="2">
                  <c:v>categories</c:v>
                </c:pt>
                <c:pt idx="3">
                  <c:v>city</c:v>
                </c:pt>
                <c:pt idx="4">
                  <c:v>country_code</c:v>
                </c:pt>
                <c:pt idx="5">
                  <c:v>country_name</c:v>
                </c:pt>
                <c:pt idx="6">
                  <c:v>description</c:v>
                </c:pt>
                <c:pt idx="7">
                  <c:v>email</c:v>
                </c:pt>
                <c:pt idx="8">
                  <c:v>link</c:v>
                </c:pt>
                <c:pt idx="9">
                  <c:v>name</c:v>
                </c:pt>
                <c:pt idx="10">
                  <c:v>page_type</c:v>
                </c:pt>
                <c:pt idx="11">
                  <c:v>phone</c:v>
                </c:pt>
                <c:pt idx="12">
                  <c:v>phone_country_code</c:v>
                </c:pt>
                <c:pt idx="13">
                  <c:v>region_code</c:v>
                </c:pt>
                <c:pt idx="14">
                  <c:v>region_name</c:v>
                </c:pt>
                <c:pt idx="15">
                  <c:v>zip_code</c:v>
                </c:pt>
              </c:strCache>
            </c:strRef>
          </c:cat>
          <c:val>
            <c:numRef>
              <c:f>Sheet4!$B$2:$B$17</c:f>
              <c:numCache>
                <c:formatCode>0%</c:formatCode>
                <c:ptCount val="16"/>
                <c:pt idx="0">
                  <c:v>0</c:v>
                </c:pt>
                <c:pt idx="1">
                  <c:v>0.20316999999999999</c:v>
                </c:pt>
                <c:pt idx="2">
                  <c:v>0.23191000000000001</c:v>
                </c:pt>
                <c:pt idx="3">
                  <c:v>0.37361</c:v>
                </c:pt>
                <c:pt idx="4">
                  <c:v>0.19631000000000001</c:v>
                </c:pt>
                <c:pt idx="5">
                  <c:v>0.36947999999999998</c:v>
                </c:pt>
                <c:pt idx="6">
                  <c:v>0.61109999999999998</c:v>
                </c:pt>
                <c:pt idx="7">
                  <c:v>0.71825000000000006</c:v>
                </c:pt>
                <c:pt idx="8">
                  <c:v>0</c:v>
                </c:pt>
                <c:pt idx="9">
                  <c:v>1.0000000000000001E-5</c:v>
                </c:pt>
                <c:pt idx="10">
                  <c:v>8.0000000000000007E-5</c:v>
                </c:pt>
                <c:pt idx="11">
                  <c:v>0.37695000000000001</c:v>
                </c:pt>
                <c:pt idx="12">
                  <c:v>0.47210999999999997</c:v>
                </c:pt>
                <c:pt idx="13">
                  <c:v>0.37368000000000001</c:v>
                </c:pt>
                <c:pt idx="14">
                  <c:v>0.37368000000000001</c:v>
                </c:pt>
                <c:pt idx="15">
                  <c:v>0.49939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EC-4268-BF59-AFA6EDF9A0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095197776"/>
        <c:axId val="1152900576"/>
      </c:barChart>
      <c:catAx>
        <c:axId val="1095197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152900576"/>
        <c:crosses val="autoZero"/>
        <c:auto val="1"/>
        <c:lblAlgn val="ctr"/>
        <c:lblOffset val="100"/>
        <c:noMultiLvlLbl val="0"/>
      </c:catAx>
      <c:valAx>
        <c:axId val="115290057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095197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unIque_ratIo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unique_ratio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Sheet5!$A$2:$A$17</c:f>
              <c:strCache>
                <c:ptCount val="16"/>
                <c:pt idx="0">
                  <c:v>domain</c:v>
                </c:pt>
                <c:pt idx="1">
                  <c:v>address</c:v>
                </c:pt>
                <c:pt idx="2">
                  <c:v>categories</c:v>
                </c:pt>
                <c:pt idx="3">
                  <c:v>city</c:v>
                </c:pt>
                <c:pt idx="4">
                  <c:v>country_code</c:v>
                </c:pt>
                <c:pt idx="5">
                  <c:v>country_name</c:v>
                </c:pt>
                <c:pt idx="6">
                  <c:v>description</c:v>
                </c:pt>
                <c:pt idx="7">
                  <c:v>email</c:v>
                </c:pt>
                <c:pt idx="8">
                  <c:v>link</c:v>
                </c:pt>
                <c:pt idx="9">
                  <c:v>name</c:v>
                </c:pt>
                <c:pt idx="10">
                  <c:v>page_type</c:v>
                </c:pt>
                <c:pt idx="11">
                  <c:v>phone</c:v>
                </c:pt>
                <c:pt idx="12">
                  <c:v>phone_country_code</c:v>
                </c:pt>
                <c:pt idx="13">
                  <c:v>region_code</c:v>
                </c:pt>
                <c:pt idx="14">
                  <c:v>region_name</c:v>
                </c:pt>
                <c:pt idx="15">
                  <c:v>zip_code</c:v>
                </c:pt>
              </c:strCache>
            </c:strRef>
          </c:cat>
          <c:val>
            <c:numRef>
              <c:f>Sheet5!$B$2:$B$17</c:f>
              <c:numCache>
                <c:formatCode>0%</c:formatCode>
                <c:ptCount val="16"/>
                <c:pt idx="0">
                  <c:v>1</c:v>
                </c:pt>
                <c:pt idx="1">
                  <c:v>0.99548999999999999</c:v>
                </c:pt>
                <c:pt idx="2">
                  <c:v>0.18412999999999999</c:v>
                </c:pt>
                <c:pt idx="3">
                  <c:v>0.14085</c:v>
                </c:pt>
                <c:pt idx="4">
                  <c:v>2.2499999999999998E-3</c:v>
                </c:pt>
                <c:pt idx="5">
                  <c:v>2.5799999999999998E-3</c:v>
                </c:pt>
                <c:pt idx="6">
                  <c:v>0.98650000000000004</c:v>
                </c:pt>
                <c:pt idx="7">
                  <c:v>0.99956</c:v>
                </c:pt>
                <c:pt idx="8">
                  <c:v>1</c:v>
                </c:pt>
                <c:pt idx="9">
                  <c:v>0.99761</c:v>
                </c:pt>
                <c:pt idx="10">
                  <c:v>6.0000000000000002E-5</c:v>
                </c:pt>
                <c:pt idx="11">
                  <c:v>0.99824000000000002</c:v>
                </c:pt>
                <c:pt idx="12">
                  <c:v>2.63E-3</c:v>
                </c:pt>
                <c:pt idx="13">
                  <c:v>9.6500000000000006E-3</c:v>
                </c:pt>
                <c:pt idx="14">
                  <c:v>1.521E-2</c:v>
                </c:pt>
                <c:pt idx="15">
                  <c:v>0.72743000000000002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6-4592-91FB-CCC52F020E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262776336"/>
        <c:axId val="1997791359"/>
      </c:barChart>
      <c:catAx>
        <c:axId val="1262776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997791359"/>
        <c:crosses val="autoZero"/>
        <c:auto val="1"/>
        <c:lblAlgn val="ctr"/>
        <c:lblOffset val="100"/>
        <c:noMultiLvlLbl val="0"/>
      </c:catAx>
      <c:valAx>
        <c:axId val="199779135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26277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mIssIng_ratIo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missing_ratio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Sheet6!$A$2:$A$16</c:f>
              <c:strCache>
                <c:ptCount val="15"/>
                <c:pt idx="0">
                  <c:v>address</c:v>
                </c:pt>
                <c:pt idx="1">
                  <c:v>category</c:v>
                </c:pt>
                <c:pt idx="2">
                  <c:v>city</c:v>
                </c:pt>
                <c:pt idx="3">
                  <c:v>country_code</c:v>
                </c:pt>
                <c:pt idx="4">
                  <c:v>country_name</c:v>
                </c:pt>
                <c:pt idx="5">
                  <c:v>name</c:v>
                </c:pt>
                <c:pt idx="6">
                  <c:v>phone</c:v>
                </c:pt>
                <c:pt idx="7">
                  <c:v>phone_country_code</c:v>
                </c:pt>
                <c:pt idx="8">
                  <c:v>raw_address</c:v>
                </c:pt>
                <c:pt idx="9">
                  <c:v>raw_phone</c:v>
                </c:pt>
                <c:pt idx="10">
                  <c:v>region_code</c:v>
                </c:pt>
                <c:pt idx="11">
                  <c:v>region_name</c:v>
                </c:pt>
                <c:pt idx="12">
                  <c:v>text</c:v>
                </c:pt>
                <c:pt idx="13">
                  <c:v>zip_code</c:v>
                </c:pt>
                <c:pt idx="14">
                  <c:v>domain</c:v>
                </c:pt>
              </c:strCache>
            </c:strRef>
          </c:cat>
          <c:val>
            <c:numRef>
              <c:f>Sheet6!$B$2:$B$16</c:f>
              <c:numCache>
                <c:formatCode>0%</c:formatCode>
                <c:ptCount val="15"/>
                <c:pt idx="0">
                  <c:v>7.2840000000000002E-2</c:v>
                </c:pt>
                <c:pt idx="1">
                  <c:v>0.14487</c:v>
                </c:pt>
                <c:pt idx="2">
                  <c:v>0.12767000000000001</c:v>
                </c:pt>
                <c:pt idx="3">
                  <c:v>0.14707999999999999</c:v>
                </c:pt>
                <c:pt idx="4">
                  <c:v>0.12756999999999999</c:v>
                </c:pt>
                <c:pt idx="5">
                  <c:v>8.0000000000000007E-5</c:v>
                </c:pt>
                <c:pt idx="6">
                  <c:v>9.1359999999999997E-2</c:v>
                </c:pt>
                <c:pt idx="7">
                  <c:v>0.32329999999999998</c:v>
                </c:pt>
                <c:pt idx="8">
                  <c:v>0.12522</c:v>
                </c:pt>
                <c:pt idx="9">
                  <c:v>7.9549999999999996E-2</c:v>
                </c:pt>
                <c:pt idx="10">
                  <c:v>0.12809999999999999</c:v>
                </c:pt>
                <c:pt idx="11">
                  <c:v>0.12809000000000001</c:v>
                </c:pt>
                <c:pt idx="12">
                  <c:v>9.8600000000000007E-3</c:v>
                </c:pt>
                <c:pt idx="13">
                  <c:v>0.23313999999999999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85-4197-BBA8-233DDB25E4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745039039"/>
        <c:axId val="1152903552"/>
      </c:barChart>
      <c:catAx>
        <c:axId val="1745039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152903552"/>
        <c:crosses val="autoZero"/>
        <c:auto val="1"/>
        <c:lblAlgn val="ctr"/>
        <c:lblOffset val="100"/>
        <c:noMultiLvlLbl val="0"/>
      </c:catAx>
      <c:valAx>
        <c:axId val="115290355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745039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unIque_ratIo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unique_ratio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Sheet7!$A$2:$A$16</c:f>
              <c:strCache>
                <c:ptCount val="15"/>
                <c:pt idx="0">
                  <c:v>address</c:v>
                </c:pt>
                <c:pt idx="1">
                  <c:v>category</c:v>
                </c:pt>
                <c:pt idx="2">
                  <c:v>city</c:v>
                </c:pt>
                <c:pt idx="3">
                  <c:v>country_code</c:v>
                </c:pt>
                <c:pt idx="4">
                  <c:v>country_name</c:v>
                </c:pt>
                <c:pt idx="5">
                  <c:v>name</c:v>
                </c:pt>
                <c:pt idx="6">
                  <c:v>phone</c:v>
                </c:pt>
                <c:pt idx="7">
                  <c:v>phone_country_code</c:v>
                </c:pt>
                <c:pt idx="8">
                  <c:v>raw_address</c:v>
                </c:pt>
                <c:pt idx="9">
                  <c:v>raw_phone</c:v>
                </c:pt>
                <c:pt idx="10">
                  <c:v>region_code</c:v>
                </c:pt>
                <c:pt idx="11">
                  <c:v>region_name</c:v>
                </c:pt>
                <c:pt idx="12">
                  <c:v>text</c:v>
                </c:pt>
                <c:pt idx="13">
                  <c:v>zip_code</c:v>
                </c:pt>
                <c:pt idx="14">
                  <c:v>domain</c:v>
                </c:pt>
              </c:strCache>
            </c:strRef>
          </c:cat>
          <c:val>
            <c:numRef>
              <c:f>Sheet7!$B$2:$B$16</c:f>
              <c:numCache>
                <c:formatCode>0%</c:formatCode>
                <c:ptCount val="15"/>
                <c:pt idx="0">
                  <c:v>0.85467000000000004</c:v>
                </c:pt>
                <c:pt idx="1">
                  <c:v>1.5399999999999999E-3</c:v>
                </c:pt>
                <c:pt idx="2">
                  <c:v>7.1379999999999999E-2</c:v>
                </c:pt>
                <c:pt idx="3">
                  <c:v>6.9999999999999999E-4</c:v>
                </c:pt>
                <c:pt idx="4">
                  <c:v>5.9999999999999995E-4</c:v>
                </c:pt>
                <c:pt idx="5">
                  <c:v>0.99273</c:v>
                </c:pt>
                <c:pt idx="6">
                  <c:v>0.88231000000000004</c:v>
                </c:pt>
                <c:pt idx="7">
                  <c:v>8.7000000000000001E-4</c:v>
                </c:pt>
                <c:pt idx="8">
                  <c:v>0.45128000000000001</c:v>
                </c:pt>
                <c:pt idx="9">
                  <c:v>0.89334000000000002</c:v>
                </c:pt>
                <c:pt idx="10">
                  <c:v>2.1800000000000001E-3</c:v>
                </c:pt>
                <c:pt idx="11">
                  <c:v>4.8500000000000001E-3</c:v>
                </c:pt>
                <c:pt idx="12">
                  <c:v>0.98880999999999997</c:v>
                </c:pt>
                <c:pt idx="13">
                  <c:v>0.37696000000000002</c:v>
                </c:pt>
                <c:pt idx="14">
                  <c:v>0.20197999999999999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3-4A65-9CB6-A4A2114B27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157157056"/>
        <c:axId val="1242817184"/>
      </c:barChart>
      <c:catAx>
        <c:axId val="115715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242817184"/>
        <c:crosses val="autoZero"/>
        <c:auto val="1"/>
        <c:lblAlgn val="ctr"/>
        <c:lblOffset val="100"/>
        <c:noMultiLvlLbl val="0"/>
      </c:catAx>
      <c:valAx>
        <c:axId val="12428171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15715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missing_ratio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Sheet8!$A$2:$A$6</c:f>
              <c:strCache>
                <c:ptCount val="5"/>
                <c:pt idx="0">
                  <c:v>web_name</c:v>
                </c:pt>
                <c:pt idx="1">
                  <c:v>web_site_name</c:v>
                </c:pt>
                <c:pt idx="2">
                  <c:v>fb_name</c:v>
                </c:pt>
                <c:pt idx="3">
                  <c:v>web_phone</c:v>
                </c:pt>
                <c:pt idx="4">
                  <c:v>fb_phone</c:v>
                </c:pt>
              </c:strCache>
            </c:strRef>
          </c:cat>
          <c:val>
            <c:numRef>
              <c:f>Sheet8!$B$2:$B$6</c:f>
              <c:numCache>
                <c:formatCode>0%</c:formatCode>
                <c:ptCount val="5"/>
                <c:pt idx="0">
                  <c:v>0.55581999999999998</c:v>
                </c:pt>
                <c:pt idx="1">
                  <c:v>4.5879999999999997E-2</c:v>
                </c:pt>
                <c:pt idx="2">
                  <c:v>1.9000000000000001E-4</c:v>
                </c:pt>
                <c:pt idx="3">
                  <c:v>8.856E-2</c:v>
                </c:pt>
                <c:pt idx="4">
                  <c:v>0.37708999999999998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1E-4D96-995E-FDCDB15C04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854075311"/>
        <c:axId val="444934223"/>
      </c:barChart>
      <c:catAx>
        <c:axId val="1854075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44934223"/>
        <c:crosses val="autoZero"/>
        <c:auto val="1"/>
        <c:lblAlgn val="ctr"/>
        <c:lblOffset val="100"/>
        <c:noMultiLvlLbl val="0"/>
      </c:catAx>
      <c:valAx>
        <c:axId val="4449342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854075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D7E5-61D7-4099-800D-FCF60166D90D}" type="datetimeFigureOut">
              <a:rPr lang="tr-TR" smtClean="0"/>
              <a:t>3.11.2023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AAE-5A0B-4D70-AAA1-D64E3EB62B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081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D7E5-61D7-4099-800D-FCF60166D90D}" type="datetimeFigureOut">
              <a:rPr lang="tr-TR" smtClean="0"/>
              <a:t>3.11.2023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AAE-5A0B-4D70-AAA1-D64E3EB62B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281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D7E5-61D7-4099-800D-FCF60166D90D}" type="datetimeFigureOut">
              <a:rPr lang="tr-TR" smtClean="0"/>
              <a:t>3.11.2023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AAE-5A0B-4D70-AAA1-D64E3EB62B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119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9BB6-534B-10E4-C49A-41ECAD1D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4FCDC-8A39-906D-AF27-69C8E6693FE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7F427273-3138-F6BB-2114-7FE62D394BE9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AAD6-3F2E-9C81-3787-2A76C9FF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D7E5-61D7-4099-800D-FCF60166D90D}" type="datetimeFigureOut">
              <a:rPr lang="tr-TR" smtClean="0"/>
              <a:t>3.11.2023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83E71-DCDA-6A8F-D991-CD5AF46B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6F158-F6A9-B5B6-E5DE-823A8B35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AAE-5A0B-4D70-AAA1-D64E3EB62B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93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D7E5-61D7-4099-800D-FCF60166D90D}" type="datetimeFigureOut">
              <a:rPr lang="tr-TR" smtClean="0"/>
              <a:t>3.11.2023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AAE-5A0B-4D70-AAA1-D64E3EB62B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243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D7E5-61D7-4099-800D-FCF60166D90D}" type="datetimeFigureOut">
              <a:rPr lang="tr-TR" smtClean="0"/>
              <a:t>3.11.2023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AAE-5A0B-4D70-AAA1-D64E3EB62B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855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D7E5-61D7-4099-800D-FCF60166D90D}" type="datetimeFigureOut">
              <a:rPr lang="tr-TR" smtClean="0"/>
              <a:t>3.11.2023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AAE-5A0B-4D70-AAA1-D64E3EB62B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848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D7E5-61D7-4099-800D-FCF60166D90D}" type="datetimeFigureOut">
              <a:rPr lang="tr-TR" smtClean="0"/>
              <a:t>3.11.2023</a:t>
            </a:fld>
            <a:endParaRPr lang="tr-T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AAE-5A0B-4D70-AAA1-D64E3EB62B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93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D7E5-61D7-4099-800D-FCF60166D90D}" type="datetimeFigureOut">
              <a:rPr lang="tr-TR" smtClean="0"/>
              <a:t>3.11.2023</a:t>
            </a:fld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AAE-5A0B-4D70-AAA1-D64E3EB62B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057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D7E5-61D7-4099-800D-FCF60166D90D}" type="datetimeFigureOut">
              <a:rPr lang="tr-TR" smtClean="0"/>
              <a:t>3.11.2023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AAE-5A0B-4D70-AAA1-D64E3EB62B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33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D7E5-61D7-4099-800D-FCF60166D90D}" type="datetimeFigureOut">
              <a:rPr lang="tr-TR" smtClean="0"/>
              <a:t>3.11.2023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AAE-5A0B-4D70-AAA1-D64E3EB62B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45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D7E5-61D7-4099-800D-FCF60166D90D}" type="datetimeFigureOut">
              <a:rPr lang="tr-TR" smtClean="0"/>
              <a:t>3.11.2023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FAAE-5A0B-4D70-AAA1-D64E3EB62B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08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558D7E5-61D7-4099-800D-FCF60166D90D}" type="datetimeFigureOut">
              <a:rPr lang="tr-TR" smtClean="0"/>
              <a:t>3.11.2023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C53FAAE-5A0B-4D70-AAA1-D64E3EB62B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38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32CB-0180-04D8-8B28-75931A842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BDE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454AB-851B-D2BB-C981-0148EC7A4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Bde Candidate</a:t>
            </a:r>
          </a:p>
        </p:txBody>
      </p:sp>
    </p:spTree>
    <p:extLst>
      <p:ext uri="{BB962C8B-B14F-4D97-AF65-F5344CB8AC3E}">
        <p14:creationId xmlns:p14="http://schemas.microsoft.com/office/powerpoint/2010/main" val="32067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9633-D0DC-AACD-EDD2-D580C716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Data Preparation and Merging</a:t>
            </a:r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F6DDCF0-A964-3242-35E8-8806C4D6A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305" y="760381"/>
            <a:ext cx="9308772" cy="1674594"/>
          </a:xfrm>
          <a:prstGeom prst="rect">
            <a:avLst/>
          </a:prstGeom>
        </p:spPr>
      </p:pic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E0040174-6804-B098-DC3A-8307EB9C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031" y="4027467"/>
            <a:ext cx="9357958" cy="206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2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AD70-4404-FED3-0254-C9D5FAC2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MinHashLSHModel &amp; approxSimilarityJoin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4B872-F4FF-FDC6-BCB5-A44BF810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68" y="34674"/>
            <a:ext cx="9942131" cy="1152901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E2431E5-F9EC-A76A-F08B-7DA4CD2C5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397" y="1187575"/>
            <a:ext cx="6082473" cy="1929603"/>
          </a:xfrm>
          <a:prstGeom prst="rect">
            <a:avLst/>
          </a:prstGeom>
        </p:spPr>
      </p:pic>
      <p:pic>
        <p:nvPicPr>
          <p:cNvPr id="9" name="Picture 8" descr="A close-up of a sign&#10;&#10;Description automatically generated">
            <a:extLst>
              <a:ext uri="{FF2B5EF4-FFF2-40B4-BE49-F238E27FC236}">
                <a16:creationId xmlns:a16="http://schemas.microsoft.com/office/drawing/2014/main" id="{C4826280-8472-7102-9C54-A47D116F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397" y="3117178"/>
            <a:ext cx="7284549" cy="994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6356F-53EF-BA1B-5A1E-98C5A98F9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574" y="4251870"/>
            <a:ext cx="10654579" cy="1288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8A5148-1742-5545-0854-09A33C64B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40246"/>
            <a:ext cx="12175154" cy="12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4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0C9D-4F50-FA18-5248-61DB130F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Conclusion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35B4A691-93F3-BBF6-50CD-6D9E0131C23B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3411020" y="746837"/>
            <a:ext cx="8528061" cy="5232723"/>
          </a:xfrm>
        </p:spPr>
        <p:txBody>
          <a:bodyPr/>
          <a:lstStyle/>
          <a:p>
            <a:r>
              <a:rPr lang="tr-TR" sz="24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successfully merged data from three distinct sources</a:t>
            </a:r>
          </a:p>
          <a:p>
            <a:pPr lvl="1"/>
            <a:r>
              <a:rPr lang="tr-TR" sz="20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website, Facebook, and Google</a:t>
            </a:r>
          </a:p>
          <a:p>
            <a:r>
              <a:rPr lang="tr-TR" sz="24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Achieving an 82.9% coverage,</a:t>
            </a:r>
          </a:p>
          <a:p>
            <a:pPr lvl="1"/>
            <a:r>
              <a:rPr lang="tr-TR" sz="20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process can be further improved</a:t>
            </a:r>
          </a:p>
          <a:p>
            <a:pPr lvl="2"/>
            <a:r>
              <a:rPr lang="tr-TR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enhancement and optimization</a:t>
            </a:r>
          </a:p>
          <a:p>
            <a:r>
              <a:rPr lang="tr-TR" sz="24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 encounter very similar data across sources, </a:t>
            </a:r>
          </a:p>
          <a:p>
            <a:pPr lvl="1"/>
            <a:r>
              <a:rPr lang="tr-TR" sz="20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prioritize data from the source</a:t>
            </a:r>
          </a:p>
          <a:p>
            <a:pPr lvl="2"/>
            <a:r>
              <a:rPr lang="tr-TR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highest reliability </a:t>
            </a:r>
          </a:p>
          <a:p>
            <a:pPr lvl="2"/>
            <a:r>
              <a:rPr lang="tr-TR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my domain-specific knowledge </a:t>
            </a:r>
          </a:p>
          <a:p>
            <a:pPr lvl="2"/>
            <a:r>
              <a:rPr lang="tr-TR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previous experiences.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074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E95F-FDEE-B491-29D5-9D9A2EDF9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46BB5-6544-1F01-816E-1FBDED1D1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BDE candidate</a:t>
            </a:r>
          </a:p>
        </p:txBody>
      </p:sp>
    </p:spTree>
    <p:extLst>
      <p:ext uri="{BB962C8B-B14F-4D97-AF65-F5344CB8AC3E}">
        <p14:creationId xmlns:p14="http://schemas.microsoft.com/office/powerpoint/2010/main" val="109590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C0B7-CDDB-E30D-117C-90BDB034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F8E40F1-2F79-5BB9-100C-6CF5E9855E35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3585681" y="780836"/>
            <a:ext cx="8250148" cy="539393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given datasets are:</a:t>
            </a:r>
            <a:endParaRPr lang="tr-T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website_dataset.csv</a:t>
            </a:r>
            <a:endParaRPr lang="tr-T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facebook_dataset.csv</a:t>
            </a:r>
            <a:endParaRPr lang="tr-T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google_dataset.csv</a:t>
            </a:r>
            <a:endParaRPr lang="tr-TR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task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4582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 data from 3 given input datasets 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most accurate way, 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cleaned and transformed data.</a:t>
            </a:r>
            <a:endParaRPr lang="tr-T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397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DEFB-40F8-02FE-C7EF-CAFA847F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Terminology &amp; Details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05A9629B-826E-EB27-98CE-5DCA44D84625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3428999" y="746838"/>
            <a:ext cx="8365733" cy="541765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 and environment: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python+spark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–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endParaRPr lang="tr-TR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web_data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website_data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referring to the website dataset ( website_dataset.csv )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fb_data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facebook_data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referring to the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( facebook_dataset.csv )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gg_data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google_data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referring to the google dataset ( google_dataset.csv )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{dataset}_missing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referring to null value percentage of dataset for each column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{dataset}_distinct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referring to unique value percentage of dataset for each column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web_fb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website_dataset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facebook_dataset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web_fb_left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website_dataset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facebook_dataset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with left operation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web_fb_inner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website_dataset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facebook_dataset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with inner operation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remaining_gg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non-matched data 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google_dataset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join operation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web_fb_gg_full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website_dataset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facebook_dataset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google_dataset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merged into that dataset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3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CE9B-605B-3B22-DAED-644DAD8A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Reading</a:t>
            </a:r>
          </a:p>
        </p:txBody>
      </p:sp>
      <p:pic>
        <p:nvPicPr>
          <p:cNvPr id="7" name="Chart Placeholder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16EBFCF-75D5-D1E3-EFC4-421E1D6211A9}"/>
              </a:ext>
            </a:extLst>
          </p:cNvPr>
          <p:cNvPicPr>
            <a:picLocks noGrp="1" noChangeAspect="1"/>
          </p:cNvPicPr>
          <p:nvPr>
            <p:ph type="chart" sz="half" idx="2"/>
          </p:nvPr>
        </p:nvPicPr>
        <p:blipFill>
          <a:blip r:embed="rId2"/>
          <a:stretch>
            <a:fillRect/>
          </a:stretch>
        </p:blipFill>
        <p:spPr>
          <a:xfrm>
            <a:off x="3450064" y="3521465"/>
            <a:ext cx="8649469" cy="1461499"/>
          </a:xfrm>
          <a:prstGeom prst="rect">
            <a:avLst/>
          </a:prstGeom>
        </p:spPr>
      </p:pic>
      <p:sp>
        <p:nvSpPr>
          <p:cNvPr id="8" name="Chart Placeholder 3">
            <a:extLst>
              <a:ext uri="{FF2B5EF4-FFF2-40B4-BE49-F238E27FC236}">
                <a16:creationId xmlns:a16="http://schemas.microsoft.com/office/drawing/2014/main" id="{11984FB6-A9C1-D988-098D-AF9DB1E20182}"/>
              </a:ext>
            </a:extLst>
          </p:cNvPr>
          <p:cNvSpPr txBox="1">
            <a:spLocks/>
          </p:cNvSpPr>
          <p:nvPr/>
        </p:nvSpPr>
        <p:spPr>
          <a:xfrm>
            <a:off x="3450064" y="976046"/>
            <a:ext cx="8250148" cy="2360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(new line characters)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tr-TR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multiline option</a:t>
            </a:r>
            <a:endParaRPr lang="tr-TR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tr-TR" sz="2400" dirty="0"/>
              <a:t>encoding option with UTF-8</a:t>
            </a:r>
          </a:p>
        </p:txBody>
      </p:sp>
    </p:spTree>
    <p:extLst>
      <p:ext uri="{BB962C8B-B14F-4D97-AF65-F5344CB8AC3E}">
        <p14:creationId xmlns:p14="http://schemas.microsoft.com/office/powerpoint/2010/main" val="63416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370A-B0D9-033B-B287-1E69C2F6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Understanding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8462D-9BD2-30FD-8EA2-08BD3F676C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61" y="2026712"/>
            <a:ext cx="8408768" cy="3025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05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370A-B0D9-033B-B287-1E69C2F6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Understanding Data</a:t>
            </a:r>
            <a:br>
              <a:rPr lang="tr-TR" dirty="0"/>
            </a:br>
            <a:br>
              <a:rPr lang="tr-TR" dirty="0"/>
            </a:br>
            <a:r>
              <a:rPr lang="tr-TR" sz="1800" dirty="0"/>
              <a:t>Website_data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33EBCD1-3E31-862C-5579-461B8AEA1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366419"/>
              </p:ext>
            </p:extLst>
          </p:nvPr>
        </p:nvGraphicFramePr>
        <p:xfrm>
          <a:off x="3473022" y="86405"/>
          <a:ext cx="8229244" cy="355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F070B1-DF07-E588-9BA0-34A9EDEFB4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241479"/>
              </p:ext>
            </p:extLst>
          </p:nvPr>
        </p:nvGraphicFramePr>
        <p:xfrm>
          <a:off x="3473022" y="3739794"/>
          <a:ext cx="8229244" cy="3077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644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370A-B0D9-033B-B287-1E69C2F6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Understanding Data</a:t>
            </a:r>
            <a:br>
              <a:rPr lang="tr-TR" dirty="0"/>
            </a:br>
            <a:br>
              <a:rPr lang="tr-TR" dirty="0"/>
            </a:br>
            <a:r>
              <a:rPr lang="tr-TR" sz="1800" dirty="0"/>
              <a:t>Facebook_data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BD839CD-D319-2ECE-C7FC-EA26B9B30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901399"/>
              </p:ext>
            </p:extLst>
          </p:nvPr>
        </p:nvGraphicFramePr>
        <p:xfrm>
          <a:off x="3512049" y="95036"/>
          <a:ext cx="8036104" cy="3333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12A74D3-7ECF-5771-BE19-0A522252A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11037"/>
              </p:ext>
            </p:extLst>
          </p:nvPr>
        </p:nvGraphicFramePr>
        <p:xfrm>
          <a:off x="3512049" y="3538466"/>
          <a:ext cx="8036104" cy="3224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412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370A-B0D9-033B-B287-1E69C2F6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Understanding Data</a:t>
            </a:r>
            <a:br>
              <a:rPr lang="tr-TR" dirty="0"/>
            </a:br>
            <a:br>
              <a:rPr lang="tr-TR" dirty="0"/>
            </a:br>
            <a:r>
              <a:rPr lang="tr-TR" sz="1800" dirty="0"/>
              <a:t>Google_data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3CF2919-D49B-F9E0-AFED-94B5AC375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26219"/>
              </p:ext>
            </p:extLst>
          </p:nvPr>
        </p:nvGraphicFramePr>
        <p:xfrm>
          <a:off x="3481227" y="136133"/>
          <a:ext cx="8097748" cy="3172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C8B917-3C49-BAB0-A3A9-E7004D4B6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620773"/>
              </p:ext>
            </p:extLst>
          </p:nvPr>
        </p:nvGraphicFramePr>
        <p:xfrm>
          <a:off x="3481226" y="3436707"/>
          <a:ext cx="8097747" cy="3172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982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9633-D0DC-AACD-EDD2-D580C716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Data Preparation and Merging</a:t>
            </a:r>
          </a:p>
        </p:txBody>
      </p:sp>
      <p:pic>
        <p:nvPicPr>
          <p:cNvPr id="7" name="Chart Placeholder 6" descr="A close-up of a code&#10;&#10;Description automatically generated">
            <a:extLst>
              <a:ext uri="{FF2B5EF4-FFF2-40B4-BE49-F238E27FC236}">
                <a16:creationId xmlns:a16="http://schemas.microsoft.com/office/drawing/2014/main" id="{40F222A4-3207-4C18-1520-EBF55F629700}"/>
              </a:ext>
            </a:extLst>
          </p:cNvPr>
          <p:cNvPicPr>
            <a:picLocks noGrp="1" noChangeAspect="1"/>
          </p:cNvPicPr>
          <p:nvPr>
            <p:ph type="chart" sz="half" idx="2"/>
          </p:nvPr>
        </p:nvPicPr>
        <p:blipFill>
          <a:blip r:embed="rId2"/>
          <a:stretch>
            <a:fillRect/>
          </a:stretch>
        </p:blipFill>
        <p:spPr>
          <a:xfrm>
            <a:off x="3464104" y="365706"/>
            <a:ext cx="8336190" cy="2182285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BBD2908-8590-35E3-F4C0-98F79E081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024926"/>
              </p:ext>
            </p:extLst>
          </p:nvPr>
        </p:nvGraphicFramePr>
        <p:xfrm>
          <a:off x="3599854" y="2751117"/>
          <a:ext cx="7444865" cy="3105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8904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38</TotalTime>
  <Words>372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Corbel</vt:lpstr>
      <vt:lpstr>Segoe UI</vt:lpstr>
      <vt:lpstr>Wingdings 2</vt:lpstr>
      <vt:lpstr>Frame</vt:lpstr>
      <vt:lpstr>BDE Solution</vt:lpstr>
      <vt:lpstr>Introduction</vt:lpstr>
      <vt:lpstr>Terminology &amp; Details</vt:lpstr>
      <vt:lpstr>Data Reading</vt:lpstr>
      <vt:lpstr>Understanding Data</vt:lpstr>
      <vt:lpstr>Understanding Data  Website_data</vt:lpstr>
      <vt:lpstr>Understanding Data  Facebook_data</vt:lpstr>
      <vt:lpstr>Understanding Data  Google_data</vt:lpstr>
      <vt:lpstr>Data Preparation and Merging</vt:lpstr>
      <vt:lpstr>Data Preparation and Merging</vt:lpstr>
      <vt:lpstr>MinHashLSHModel &amp; approxSimilarityJoin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Mehmet Ali Sarikaya</dc:creator>
  <cp:lastModifiedBy>Mehmet Ali Sarikaya</cp:lastModifiedBy>
  <cp:revision>35</cp:revision>
  <dcterms:created xsi:type="dcterms:W3CDTF">2023-11-03T03:46:21Z</dcterms:created>
  <dcterms:modified xsi:type="dcterms:W3CDTF">2023-11-03T04:25:41Z</dcterms:modified>
</cp:coreProperties>
</file>