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0" r:id="rId6"/>
    <p:sldId id="266" r:id="rId7"/>
    <p:sldId id="259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9"/>
    <p:restoredTop sz="94691"/>
  </p:normalViewPr>
  <p:slideViewPr>
    <p:cSldViewPr snapToGrid="0" snapToObjects="1">
      <p:cViewPr varScale="1">
        <p:scale>
          <a:sx n="151" d="100"/>
          <a:sy n="151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64DEC-6C93-456B-B00B-537B108B22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BC322C-76C4-4E83-9829-F6B4F3E045A8}">
      <dgm:prSet/>
      <dgm:spPr/>
      <dgm:t>
        <a:bodyPr/>
        <a:lstStyle/>
        <a:p>
          <a:r>
            <a:rPr lang="en-US" b="1" dirty="0"/>
            <a:t>Introduction of Neural Networks with Definitions</a:t>
          </a:r>
          <a:endParaRPr lang="en-US" dirty="0"/>
        </a:p>
      </dgm:t>
    </dgm:pt>
    <dgm:pt modelId="{08628C10-F85D-4E9F-80F2-3E19F251A0E7}" type="parTrans" cxnId="{D0A85A88-5053-4E16-9CF7-718B85257197}">
      <dgm:prSet/>
      <dgm:spPr/>
      <dgm:t>
        <a:bodyPr/>
        <a:lstStyle/>
        <a:p>
          <a:endParaRPr lang="en-US"/>
        </a:p>
      </dgm:t>
    </dgm:pt>
    <dgm:pt modelId="{702A2F7B-60F2-48B9-A436-7340EAC8DF2B}" type="sibTrans" cxnId="{D0A85A88-5053-4E16-9CF7-718B85257197}">
      <dgm:prSet/>
      <dgm:spPr/>
      <dgm:t>
        <a:bodyPr/>
        <a:lstStyle/>
        <a:p>
          <a:endParaRPr lang="en-US"/>
        </a:p>
      </dgm:t>
    </dgm:pt>
    <dgm:pt modelId="{D8AF373E-F75B-4851-9D45-CEDB119AC8BE}">
      <dgm:prSet/>
      <dgm:spPr/>
      <dgm:t>
        <a:bodyPr/>
        <a:lstStyle/>
        <a:p>
          <a:r>
            <a:rPr lang="en-US" b="1" dirty="0"/>
            <a:t>Characteristics of ResNet </a:t>
          </a:r>
          <a:endParaRPr lang="en-US" dirty="0"/>
        </a:p>
      </dgm:t>
    </dgm:pt>
    <dgm:pt modelId="{CD417986-2B29-4661-992A-2163EB1CC479}" type="parTrans" cxnId="{92507AF3-7947-473F-9F8F-307603078EF1}">
      <dgm:prSet/>
      <dgm:spPr/>
      <dgm:t>
        <a:bodyPr/>
        <a:lstStyle/>
        <a:p>
          <a:endParaRPr lang="en-US"/>
        </a:p>
      </dgm:t>
    </dgm:pt>
    <dgm:pt modelId="{642BCFC4-AE62-4339-B809-96E023007864}" type="sibTrans" cxnId="{92507AF3-7947-473F-9F8F-307603078EF1}">
      <dgm:prSet/>
      <dgm:spPr/>
      <dgm:t>
        <a:bodyPr/>
        <a:lstStyle/>
        <a:p>
          <a:endParaRPr lang="en-US"/>
        </a:p>
      </dgm:t>
    </dgm:pt>
    <dgm:pt modelId="{9062ECCA-739B-40E2-942B-CF4259F6EF48}">
      <dgm:prSet/>
      <dgm:spPr/>
      <dgm:t>
        <a:bodyPr/>
        <a:lstStyle/>
        <a:p>
          <a:r>
            <a:rPr lang="en-US" b="1" dirty="0"/>
            <a:t>Code Walkthrough</a:t>
          </a:r>
          <a:endParaRPr lang="en-US" dirty="0"/>
        </a:p>
      </dgm:t>
    </dgm:pt>
    <dgm:pt modelId="{8C3D124B-B4C6-426E-A78A-82284CB4737F}" type="parTrans" cxnId="{5A98CA6D-A742-4518-8125-8EB6FFFB654A}">
      <dgm:prSet/>
      <dgm:spPr/>
      <dgm:t>
        <a:bodyPr/>
        <a:lstStyle/>
        <a:p>
          <a:endParaRPr lang="en-US"/>
        </a:p>
      </dgm:t>
    </dgm:pt>
    <dgm:pt modelId="{AAAE32BC-3DC4-4717-AD09-6B714227C9A3}" type="sibTrans" cxnId="{5A98CA6D-A742-4518-8125-8EB6FFFB654A}">
      <dgm:prSet/>
      <dgm:spPr/>
      <dgm:t>
        <a:bodyPr/>
        <a:lstStyle/>
        <a:p>
          <a:endParaRPr lang="en-US"/>
        </a:p>
      </dgm:t>
    </dgm:pt>
    <dgm:pt modelId="{5895FC85-894F-4C9F-8BA6-4898F9D442FE}">
      <dgm:prSet/>
      <dgm:spPr/>
      <dgm:t>
        <a:bodyPr/>
        <a:lstStyle/>
        <a:p>
          <a:r>
            <a:rPr lang="en-US" b="1" dirty="0"/>
            <a:t>Questions</a:t>
          </a:r>
          <a:endParaRPr lang="en-US" dirty="0"/>
        </a:p>
      </dgm:t>
    </dgm:pt>
    <dgm:pt modelId="{A60554DE-7194-48DC-B218-0E5F0CF32121}" type="parTrans" cxnId="{21322EDF-5F85-475A-9611-96D901A71D1A}">
      <dgm:prSet/>
      <dgm:spPr/>
      <dgm:t>
        <a:bodyPr/>
        <a:lstStyle/>
        <a:p>
          <a:endParaRPr lang="en-US"/>
        </a:p>
      </dgm:t>
    </dgm:pt>
    <dgm:pt modelId="{4CA877BE-89BC-4210-A328-64213A2F97E3}" type="sibTrans" cxnId="{21322EDF-5F85-475A-9611-96D901A71D1A}">
      <dgm:prSet/>
      <dgm:spPr/>
      <dgm:t>
        <a:bodyPr/>
        <a:lstStyle/>
        <a:p>
          <a:endParaRPr lang="en-US"/>
        </a:p>
      </dgm:t>
    </dgm:pt>
    <dgm:pt modelId="{7E5700A2-22AF-014F-A443-36F5D4A860D3}" type="pres">
      <dgm:prSet presAssocID="{3EC64DEC-6C93-456B-B00B-537B108B22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68DF05-FA74-644D-B8C9-3543BD6A5218}" type="pres">
      <dgm:prSet presAssocID="{75BC322C-76C4-4E83-9829-F6B4F3E045A8}" presName="hierRoot1" presStyleCnt="0"/>
      <dgm:spPr/>
    </dgm:pt>
    <dgm:pt modelId="{6DB41F1E-0FDA-9F40-A6F7-21AA0F5AE797}" type="pres">
      <dgm:prSet presAssocID="{75BC322C-76C4-4E83-9829-F6B4F3E045A8}" presName="composite" presStyleCnt="0"/>
      <dgm:spPr/>
    </dgm:pt>
    <dgm:pt modelId="{61DC59C2-B5F6-9D43-9904-2683413DF0C9}" type="pres">
      <dgm:prSet presAssocID="{75BC322C-76C4-4E83-9829-F6B4F3E045A8}" presName="background" presStyleLbl="node0" presStyleIdx="0" presStyleCnt="4"/>
      <dgm:spPr/>
    </dgm:pt>
    <dgm:pt modelId="{602A3698-A799-8840-98EE-0A7521730FE3}" type="pres">
      <dgm:prSet presAssocID="{75BC322C-76C4-4E83-9829-F6B4F3E045A8}" presName="text" presStyleLbl="fgAcc0" presStyleIdx="0" presStyleCnt="4">
        <dgm:presLayoutVars>
          <dgm:chPref val="3"/>
        </dgm:presLayoutVars>
      </dgm:prSet>
      <dgm:spPr/>
    </dgm:pt>
    <dgm:pt modelId="{FE7F3F49-E5CF-4041-9AF6-FD3CA9E0B649}" type="pres">
      <dgm:prSet presAssocID="{75BC322C-76C4-4E83-9829-F6B4F3E045A8}" presName="hierChild2" presStyleCnt="0"/>
      <dgm:spPr/>
    </dgm:pt>
    <dgm:pt modelId="{3805C67F-F32D-EE4E-B8AD-9DFE128AF597}" type="pres">
      <dgm:prSet presAssocID="{D8AF373E-F75B-4851-9D45-CEDB119AC8BE}" presName="hierRoot1" presStyleCnt="0"/>
      <dgm:spPr/>
    </dgm:pt>
    <dgm:pt modelId="{A571ABD7-468A-294F-8B72-271D653416D5}" type="pres">
      <dgm:prSet presAssocID="{D8AF373E-F75B-4851-9D45-CEDB119AC8BE}" presName="composite" presStyleCnt="0"/>
      <dgm:spPr/>
    </dgm:pt>
    <dgm:pt modelId="{5DBF77F2-AA60-B84F-B7F1-614F3DA9FFAA}" type="pres">
      <dgm:prSet presAssocID="{D8AF373E-F75B-4851-9D45-CEDB119AC8BE}" presName="background" presStyleLbl="node0" presStyleIdx="1" presStyleCnt="4"/>
      <dgm:spPr/>
    </dgm:pt>
    <dgm:pt modelId="{4A6A7F7D-28FA-C245-92A5-73DAE1D2DCB1}" type="pres">
      <dgm:prSet presAssocID="{D8AF373E-F75B-4851-9D45-CEDB119AC8BE}" presName="text" presStyleLbl="fgAcc0" presStyleIdx="1" presStyleCnt="4">
        <dgm:presLayoutVars>
          <dgm:chPref val="3"/>
        </dgm:presLayoutVars>
      </dgm:prSet>
      <dgm:spPr/>
    </dgm:pt>
    <dgm:pt modelId="{5481213A-9EDD-114A-8EB1-76EDAD47A149}" type="pres">
      <dgm:prSet presAssocID="{D8AF373E-F75B-4851-9D45-CEDB119AC8BE}" presName="hierChild2" presStyleCnt="0"/>
      <dgm:spPr/>
    </dgm:pt>
    <dgm:pt modelId="{7CF90A24-6C59-324C-8A9D-6FCF77A169B2}" type="pres">
      <dgm:prSet presAssocID="{9062ECCA-739B-40E2-942B-CF4259F6EF48}" presName="hierRoot1" presStyleCnt="0"/>
      <dgm:spPr/>
    </dgm:pt>
    <dgm:pt modelId="{95EBB078-DB7A-7941-8003-A3B669691142}" type="pres">
      <dgm:prSet presAssocID="{9062ECCA-739B-40E2-942B-CF4259F6EF48}" presName="composite" presStyleCnt="0"/>
      <dgm:spPr/>
    </dgm:pt>
    <dgm:pt modelId="{7ED44A3F-1785-9A46-8B8A-71A46FE12CB7}" type="pres">
      <dgm:prSet presAssocID="{9062ECCA-739B-40E2-942B-CF4259F6EF48}" presName="background" presStyleLbl="node0" presStyleIdx="2" presStyleCnt="4"/>
      <dgm:spPr/>
    </dgm:pt>
    <dgm:pt modelId="{25361958-327C-D54C-B5C4-04988F9E5F6D}" type="pres">
      <dgm:prSet presAssocID="{9062ECCA-739B-40E2-942B-CF4259F6EF48}" presName="text" presStyleLbl="fgAcc0" presStyleIdx="2" presStyleCnt="4">
        <dgm:presLayoutVars>
          <dgm:chPref val="3"/>
        </dgm:presLayoutVars>
      </dgm:prSet>
      <dgm:spPr/>
    </dgm:pt>
    <dgm:pt modelId="{E85FB904-79A1-1F47-944E-AA202E844470}" type="pres">
      <dgm:prSet presAssocID="{9062ECCA-739B-40E2-942B-CF4259F6EF48}" presName="hierChild2" presStyleCnt="0"/>
      <dgm:spPr/>
    </dgm:pt>
    <dgm:pt modelId="{C94B5838-1784-5149-B8D8-A5B147BA6322}" type="pres">
      <dgm:prSet presAssocID="{5895FC85-894F-4C9F-8BA6-4898F9D442FE}" presName="hierRoot1" presStyleCnt="0"/>
      <dgm:spPr/>
    </dgm:pt>
    <dgm:pt modelId="{72045991-017F-E34D-B4A3-F503AEE251E8}" type="pres">
      <dgm:prSet presAssocID="{5895FC85-894F-4C9F-8BA6-4898F9D442FE}" presName="composite" presStyleCnt="0"/>
      <dgm:spPr/>
    </dgm:pt>
    <dgm:pt modelId="{8DECCEFC-BD28-B349-BE82-8CFAB99F199D}" type="pres">
      <dgm:prSet presAssocID="{5895FC85-894F-4C9F-8BA6-4898F9D442FE}" presName="background" presStyleLbl="node0" presStyleIdx="3" presStyleCnt="4"/>
      <dgm:spPr/>
    </dgm:pt>
    <dgm:pt modelId="{DD875CEF-6543-6A46-8BAE-B3496EE1B9CD}" type="pres">
      <dgm:prSet presAssocID="{5895FC85-894F-4C9F-8BA6-4898F9D442FE}" presName="text" presStyleLbl="fgAcc0" presStyleIdx="3" presStyleCnt="4">
        <dgm:presLayoutVars>
          <dgm:chPref val="3"/>
        </dgm:presLayoutVars>
      </dgm:prSet>
      <dgm:spPr/>
    </dgm:pt>
    <dgm:pt modelId="{F69056E6-6844-9F4E-AA98-1BD6C7F19741}" type="pres">
      <dgm:prSet presAssocID="{5895FC85-894F-4C9F-8BA6-4898F9D442FE}" presName="hierChild2" presStyleCnt="0"/>
      <dgm:spPr/>
    </dgm:pt>
  </dgm:ptLst>
  <dgm:cxnLst>
    <dgm:cxn modelId="{FDAF5823-10DA-DB48-B136-42F896AB97DF}" type="presOf" srcId="{D8AF373E-F75B-4851-9D45-CEDB119AC8BE}" destId="{4A6A7F7D-28FA-C245-92A5-73DAE1D2DCB1}" srcOrd="0" destOrd="0" presId="urn:microsoft.com/office/officeart/2005/8/layout/hierarchy1"/>
    <dgm:cxn modelId="{D3940E2A-03D7-9B44-9DF1-0AFB201DFEE2}" type="presOf" srcId="{9062ECCA-739B-40E2-942B-CF4259F6EF48}" destId="{25361958-327C-D54C-B5C4-04988F9E5F6D}" srcOrd="0" destOrd="0" presId="urn:microsoft.com/office/officeart/2005/8/layout/hierarchy1"/>
    <dgm:cxn modelId="{F3499151-8B28-4E4B-8EAE-DF7A63E1FD2D}" type="presOf" srcId="{3EC64DEC-6C93-456B-B00B-537B108B223D}" destId="{7E5700A2-22AF-014F-A443-36F5D4A860D3}" srcOrd="0" destOrd="0" presId="urn:microsoft.com/office/officeart/2005/8/layout/hierarchy1"/>
    <dgm:cxn modelId="{5A98CA6D-A742-4518-8125-8EB6FFFB654A}" srcId="{3EC64DEC-6C93-456B-B00B-537B108B223D}" destId="{9062ECCA-739B-40E2-942B-CF4259F6EF48}" srcOrd="2" destOrd="0" parTransId="{8C3D124B-B4C6-426E-A78A-82284CB4737F}" sibTransId="{AAAE32BC-3DC4-4717-AD09-6B714227C9A3}"/>
    <dgm:cxn modelId="{D0A85A88-5053-4E16-9CF7-718B85257197}" srcId="{3EC64DEC-6C93-456B-B00B-537B108B223D}" destId="{75BC322C-76C4-4E83-9829-F6B4F3E045A8}" srcOrd="0" destOrd="0" parTransId="{08628C10-F85D-4E9F-80F2-3E19F251A0E7}" sibTransId="{702A2F7B-60F2-48B9-A436-7340EAC8DF2B}"/>
    <dgm:cxn modelId="{33863B8D-E435-3B41-B57E-AE1A4575E3D8}" type="presOf" srcId="{5895FC85-894F-4C9F-8BA6-4898F9D442FE}" destId="{DD875CEF-6543-6A46-8BAE-B3496EE1B9CD}" srcOrd="0" destOrd="0" presId="urn:microsoft.com/office/officeart/2005/8/layout/hierarchy1"/>
    <dgm:cxn modelId="{21322EDF-5F85-475A-9611-96D901A71D1A}" srcId="{3EC64DEC-6C93-456B-B00B-537B108B223D}" destId="{5895FC85-894F-4C9F-8BA6-4898F9D442FE}" srcOrd="3" destOrd="0" parTransId="{A60554DE-7194-48DC-B218-0E5F0CF32121}" sibTransId="{4CA877BE-89BC-4210-A328-64213A2F97E3}"/>
    <dgm:cxn modelId="{92507AF3-7947-473F-9F8F-307603078EF1}" srcId="{3EC64DEC-6C93-456B-B00B-537B108B223D}" destId="{D8AF373E-F75B-4851-9D45-CEDB119AC8BE}" srcOrd="1" destOrd="0" parTransId="{CD417986-2B29-4661-992A-2163EB1CC479}" sibTransId="{642BCFC4-AE62-4339-B809-96E023007864}"/>
    <dgm:cxn modelId="{EF1ACBFE-B22F-8346-93F6-4FD5C015B2D8}" type="presOf" srcId="{75BC322C-76C4-4E83-9829-F6B4F3E045A8}" destId="{602A3698-A799-8840-98EE-0A7521730FE3}" srcOrd="0" destOrd="0" presId="urn:microsoft.com/office/officeart/2005/8/layout/hierarchy1"/>
    <dgm:cxn modelId="{50F6E14B-D71D-0347-A4E7-98B1CEF8FA24}" type="presParOf" srcId="{7E5700A2-22AF-014F-A443-36F5D4A860D3}" destId="{EC68DF05-FA74-644D-B8C9-3543BD6A5218}" srcOrd="0" destOrd="0" presId="urn:microsoft.com/office/officeart/2005/8/layout/hierarchy1"/>
    <dgm:cxn modelId="{81AEFFD5-5FDE-134F-B37E-2D6648CA0715}" type="presParOf" srcId="{EC68DF05-FA74-644D-B8C9-3543BD6A5218}" destId="{6DB41F1E-0FDA-9F40-A6F7-21AA0F5AE797}" srcOrd="0" destOrd="0" presId="urn:microsoft.com/office/officeart/2005/8/layout/hierarchy1"/>
    <dgm:cxn modelId="{5C53474D-E135-0846-8C69-DAEA880AEAF6}" type="presParOf" srcId="{6DB41F1E-0FDA-9F40-A6F7-21AA0F5AE797}" destId="{61DC59C2-B5F6-9D43-9904-2683413DF0C9}" srcOrd="0" destOrd="0" presId="urn:microsoft.com/office/officeart/2005/8/layout/hierarchy1"/>
    <dgm:cxn modelId="{B1FE4EA3-A294-DA4D-A460-9714AFCC82A7}" type="presParOf" srcId="{6DB41F1E-0FDA-9F40-A6F7-21AA0F5AE797}" destId="{602A3698-A799-8840-98EE-0A7521730FE3}" srcOrd="1" destOrd="0" presId="urn:microsoft.com/office/officeart/2005/8/layout/hierarchy1"/>
    <dgm:cxn modelId="{EC2BF030-4311-DE40-ADBA-9D5F1844714E}" type="presParOf" srcId="{EC68DF05-FA74-644D-B8C9-3543BD6A5218}" destId="{FE7F3F49-E5CF-4041-9AF6-FD3CA9E0B649}" srcOrd="1" destOrd="0" presId="urn:microsoft.com/office/officeart/2005/8/layout/hierarchy1"/>
    <dgm:cxn modelId="{63BC3A28-6318-654C-8034-BB94F3CC14D8}" type="presParOf" srcId="{7E5700A2-22AF-014F-A443-36F5D4A860D3}" destId="{3805C67F-F32D-EE4E-B8AD-9DFE128AF597}" srcOrd="1" destOrd="0" presId="urn:microsoft.com/office/officeart/2005/8/layout/hierarchy1"/>
    <dgm:cxn modelId="{9FAAD125-80D0-8349-93B1-245FF55E861E}" type="presParOf" srcId="{3805C67F-F32D-EE4E-B8AD-9DFE128AF597}" destId="{A571ABD7-468A-294F-8B72-271D653416D5}" srcOrd="0" destOrd="0" presId="urn:microsoft.com/office/officeart/2005/8/layout/hierarchy1"/>
    <dgm:cxn modelId="{AB669A84-5EA7-FA48-ADC2-00FE5386FC72}" type="presParOf" srcId="{A571ABD7-468A-294F-8B72-271D653416D5}" destId="{5DBF77F2-AA60-B84F-B7F1-614F3DA9FFAA}" srcOrd="0" destOrd="0" presId="urn:microsoft.com/office/officeart/2005/8/layout/hierarchy1"/>
    <dgm:cxn modelId="{19FADC0C-3DB1-0A49-BDB6-21F39034ADE5}" type="presParOf" srcId="{A571ABD7-468A-294F-8B72-271D653416D5}" destId="{4A6A7F7D-28FA-C245-92A5-73DAE1D2DCB1}" srcOrd="1" destOrd="0" presId="urn:microsoft.com/office/officeart/2005/8/layout/hierarchy1"/>
    <dgm:cxn modelId="{6C327F5A-B5EF-AA4C-AE9A-4348E41CD864}" type="presParOf" srcId="{3805C67F-F32D-EE4E-B8AD-9DFE128AF597}" destId="{5481213A-9EDD-114A-8EB1-76EDAD47A149}" srcOrd="1" destOrd="0" presId="urn:microsoft.com/office/officeart/2005/8/layout/hierarchy1"/>
    <dgm:cxn modelId="{9CF40C05-4A3D-194A-87EE-7594EF9513D2}" type="presParOf" srcId="{7E5700A2-22AF-014F-A443-36F5D4A860D3}" destId="{7CF90A24-6C59-324C-8A9D-6FCF77A169B2}" srcOrd="2" destOrd="0" presId="urn:microsoft.com/office/officeart/2005/8/layout/hierarchy1"/>
    <dgm:cxn modelId="{1A3BDE75-6882-784A-93A1-76FEDD9DFCDC}" type="presParOf" srcId="{7CF90A24-6C59-324C-8A9D-6FCF77A169B2}" destId="{95EBB078-DB7A-7941-8003-A3B669691142}" srcOrd="0" destOrd="0" presId="urn:microsoft.com/office/officeart/2005/8/layout/hierarchy1"/>
    <dgm:cxn modelId="{4E54B23D-E024-1040-AB92-7CC5139232C8}" type="presParOf" srcId="{95EBB078-DB7A-7941-8003-A3B669691142}" destId="{7ED44A3F-1785-9A46-8B8A-71A46FE12CB7}" srcOrd="0" destOrd="0" presId="urn:microsoft.com/office/officeart/2005/8/layout/hierarchy1"/>
    <dgm:cxn modelId="{7A47E7BA-60D8-0B4D-8989-CC7527CF8AE8}" type="presParOf" srcId="{95EBB078-DB7A-7941-8003-A3B669691142}" destId="{25361958-327C-D54C-B5C4-04988F9E5F6D}" srcOrd="1" destOrd="0" presId="urn:microsoft.com/office/officeart/2005/8/layout/hierarchy1"/>
    <dgm:cxn modelId="{636AA326-B2E4-4946-9F4E-22B8A7933E31}" type="presParOf" srcId="{7CF90A24-6C59-324C-8A9D-6FCF77A169B2}" destId="{E85FB904-79A1-1F47-944E-AA202E844470}" srcOrd="1" destOrd="0" presId="urn:microsoft.com/office/officeart/2005/8/layout/hierarchy1"/>
    <dgm:cxn modelId="{70AC2C8D-F4A0-D14D-8986-3EE18A9B67B9}" type="presParOf" srcId="{7E5700A2-22AF-014F-A443-36F5D4A860D3}" destId="{C94B5838-1784-5149-B8D8-A5B147BA6322}" srcOrd="3" destOrd="0" presId="urn:microsoft.com/office/officeart/2005/8/layout/hierarchy1"/>
    <dgm:cxn modelId="{7DE63962-F424-1946-A679-BCE0B7FD646F}" type="presParOf" srcId="{C94B5838-1784-5149-B8D8-A5B147BA6322}" destId="{72045991-017F-E34D-B4A3-F503AEE251E8}" srcOrd="0" destOrd="0" presId="urn:microsoft.com/office/officeart/2005/8/layout/hierarchy1"/>
    <dgm:cxn modelId="{C571B3DB-22CC-3847-9014-A80022B186C1}" type="presParOf" srcId="{72045991-017F-E34D-B4A3-F503AEE251E8}" destId="{8DECCEFC-BD28-B349-BE82-8CFAB99F199D}" srcOrd="0" destOrd="0" presId="urn:microsoft.com/office/officeart/2005/8/layout/hierarchy1"/>
    <dgm:cxn modelId="{F9322AF2-96AA-3C4E-ACDE-169984AD3736}" type="presParOf" srcId="{72045991-017F-E34D-B4A3-F503AEE251E8}" destId="{DD875CEF-6543-6A46-8BAE-B3496EE1B9CD}" srcOrd="1" destOrd="0" presId="urn:microsoft.com/office/officeart/2005/8/layout/hierarchy1"/>
    <dgm:cxn modelId="{1CE449D5-C59E-9041-AA08-BC82A069CE5C}" type="presParOf" srcId="{C94B5838-1784-5149-B8D8-A5B147BA6322}" destId="{F69056E6-6844-9F4E-AA98-1BD6C7F197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C59C2-B5F6-9D43-9904-2683413DF0C9}">
      <dsp:nvSpPr>
        <dsp:cNvPr id="0" name=""/>
        <dsp:cNvSpPr/>
      </dsp:nvSpPr>
      <dsp:spPr>
        <a:xfrm>
          <a:off x="3036" y="741552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A3698-A799-8840-98EE-0A7521730FE3}">
      <dsp:nvSpPr>
        <dsp:cNvPr id="0" name=""/>
        <dsp:cNvSpPr/>
      </dsp:nvSpPr>
      <dsp:spPr>
        <a:xfrm>
          <a:off x="243899" y="970372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Introduction of Neural Networks with Definitions</a:t>
          </a:r>
          <a:endParaRPr lang="en-US" sz="2000" kern="1200" dirty="0"/>
        </a:p>
      </dsp:txBody>
      <dsp:txXfrm>
        <a:off x="284216" y="1010689"/>
        <a:ext cx="2087136" cy="1295900"/>
      </dsp:txXfrm>
    </dsp:sp>
    <dsp:sp modelId="{5DBF77F2-AA60-B84F-B7F1-614F3DA9FFAA}">
      <dsp:nvSpPr>
        <dsp:cNvPr id="0" name=""/>
        <dsp:cNvSpPr/>
      </dsp:nvSpPr>
      <dsp:spPr>
        <a:xfrm>
          <a:off x="2652533" y="741552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A7F7D-28FA-C245-92A5-73DAE1D2DCB1}">
      <dsp:nvSpPr>
        <dsp:cNvPr id="0" name=""/>
        <dsp:cNvSpPr/>
      </dsp:nvSpPr>
      <dsp:spPr>
        <a:xfrm>
          <a:off x="2893397" y="970372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Characteristics of ResNet </a:t>
          </a:r>
          <a:endParaRPr lang="en-US" sz="2000" kern="1200" dirty="0"/>
        </a:p>
      </dsp:txBody>
      <dsp:txXfrm>
        <a:off x="2933714" y="1010689"/>
        <a:ext cx="2087136" cy="1295900"/>
      </dsp:txXfrm>
    </dsp:sp>
    <dsp:sp modelId="{7ED44A3F-1785-9A46-8B8A-71A46FE12CB7}">
      <dsp:nvSpPr>
        <dsp:cNvPr id="0" name=""/>
        <dsp:cNvSpPr/>
      </dsp:nvSpPr>
      <dsp:spPr>
        <a:xfrm>
          <a:off x="5302031" y="741552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61958-327C-D54C-B5C4-04988F9E5F6D}">
      <dsp:nvSpPr>
        <dsp:cNvPr id="0" name=""/>
        <dsp:cNvSpPr/>
      </dsp:nvSpPr>
      <dsp:spPr>
        <a:xfrm>
          <a:off x="5542895" y="970372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Code Walkthrough</a:t>
          </a:r>
          <a:endParaRPr lang="en-US" sz="2000" kern="1200" dirty="0"/>
        </a:p>
      </dsp:txBody>
      <dsp:txXfrm>
        <a:off x="5583212" y="1010689"/>
        <a:ext cx="2087136" cy="1295900"/>
      </dsp:txXfrm>
    </dsp:sp>
    <dsp:sp modelId="{8DECCEFC-BD28-B349-BE82-8CFAB99F199D}">
      <dsp:nvSpPr>
        <dsp:cNvPr id="0" name=""/>
        <dsp:cNvSpPr/>
      </dsp:nvSpPr>
      <dsp:spPr>
        <a:xfrm>
          <a:off x="7951529" y="741552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75CEF-6543-6A46-8BAE-B3496EE1B9CD}">
      <dsp:nvSpPr>
        <dsp:cNvPr id="0" name=""/>
        <dsp:cNvSpPr/>
      </dsp:nvSpPr>
      <dsp:spPr>
        <a:xfrm>
          <a:off x="8192392" y="970372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Questions</a:t>
          </a:r>
          <a:endParaRPr lang="en-US" sz="2000" kern="1200" dirty="0"/>
        </a:p>
      </dsp:txBody>
      <dsp:txXfrm>
        <a:off x="8232709" y="1010689"/>
        <a:ext cx="2087136" cy="129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90655-7EF8-2349-8658-48A971F28A0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4EFD8-8DAB-F449-9C29-78B8930D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44C-BAE9-6C40-B748-3A69297F04BD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B5AC-5A0E-4947-9056-92054E07177E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F257-9E6D-E440-A976-3697670C5413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7FDC-50DD-A043-922C-06BAC311C84D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5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1E97-E06A-D94F-82CE-951C9289C646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1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BA67-7CEA-DD45-8079-CEE98E3A6323}" type="datetime1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B9D-4E89-A642-8093-24C73DD2DBDE}" type="datetime1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BD6D-D31A-0B4A-8743-0ADC1438F630}" type="datetime1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0C3-F7C2-484F-B20F-9A9927687AA4}" type="datetime1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88B2-55BF-4442-A6DF-8EFB7B6AF384}" type="datetime1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0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5298-1E26-1F4D-9FC1-9542F3C962F2}" type="datetime1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62983E65-CB55-484A-BE56-0575CFB517FA}" type="datetime1">
              <a:rPr lang="en-US" smtClean="0"/>
              <a:t>6/30/22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pytorch.org/docs/stable/generated/torch.nn.Conv2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66087-5D32-6760-FAC1-0783C39C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/>
          </a:bodyPr>
          <a:lstStyle/>
          <a:p>
            <a:r>
              <a:rPr lang="en-US" b="1" dirty="0"/>
              <a:t>ResNet Model Trained on MNIST Dataset with 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942FF-D64C-6258-D19A-6DE1BF78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59459" cy="1287887"/>
          </a:xfrm>
        </p:spPr>
        <p:txBody>
          <a:bodyPr>
            <a:normAutofit/>
          </a:bodyPr>
          <a:lstStyle/>
          <a:p>
            <a:r>
              <a:rPr lang="en-US" dirty="0"/>
              <a:t>By john Thomas Foxworthy</a:t>
            </a:r>
          </a:p>
          <a:p>
            <a:r>
              <a:rPr lang="en-US" dirty="0"/>
              <a:t>June 30, 2022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EAB341AE-26D6-65A9-9599-8C076E011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5" r="14025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0E193-47D9-D6C6-9DD5-90CA1983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373779"/>
            <a:ext cx="6205869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Code Walkthrough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CD60FB0D-B49E-CECE-E7E6-BFCAFDD59426}"/>
              </a:ext>
            </a:extLst>
          </p:cNvPr>
          <p:cNvSpPr txBox="1">
            <a:spLocks/>
          </p:cNvSpPr>
          <p:nvPr/>
        </p:nvSpPr>
        <p:spPr>
          <a:xfrm>
            <a:off x="156093" y="5878115"/>
            <a:ext cx="5499238" cy="401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5600" b="1" dirty="0">
                <a:latin typeface="+mn-lt"/>
                <a:ea typeface="+mn-ea"/>
                <a:cs typeface="+mn-cs"/>
                <a:hlinkClick r:id="rId2"/>
              </a:rPr>
              <a:t>https://pytorch.org/docs/stable/generated/torch.nn.Conv2d.html</a:t>
            </a:r>
            <a:endParaRPr lang="en-US" sz="5600" b="1" dirty="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endParaRPr lang="en-US" sz="3100" b="1" dirty="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3100" b="1" dirty="0"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E6DD65-2A33-8A63-E74E-EAAF0241E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279137"/>
              </p:ext>
            </p:extLst>
          </p:nvPr>
        </p:nvGraphicFramePr>
        <p:xfrm>
          <a:off x="218050" y="1212942"/>
          <a:ext cx="5375325" cy="428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520">
                  <a:extLst>
                    <a:ext uri="{9D8B030D-6E8A-4147-A177-3AD203B41FA5}">
                      <a16:colId xmlns:a16="http://schemas.microsoft.com/office/drawing/2014/main" val="2140242001"/>
                    </a:ext>
                  </a:extLst>
                </a:gridCol>
                <a:gridCol w="553343">
                  <a:extLst>
                    <a:ext uri="{9D8B030D-6E8A-4147-A177-3AD203B41FA5}">
                      <a16:colId xmlns:a16="http://schemas.microsoft.com/office/drawing/2014/main" val="2184330720"/>
                    </a:ext>
                  </a:extLst>
                </a:gridCol>
                <a:gridCol w="3731462">
                  <a:extLst>
                    <a:ext uri="{9D8B030D-6E8A-4147-A177-3AD203B41FA5}">
                      <a16:colId xmlns:a16="http://schemas.microsoft.com/office/drawing/2014/main" val="4237830324"/>
                    </a:ext>
                  </a:extLst>
                </a:gridCol>
              </a:tblGrid>
              <a:tr h="280591">
                <a:tc>
                  <a:txBody>
                    <a:bodyPr/>
                    <a:lstStyle/>
                    <a:p>
                      <a:pPr algn="ctr"/>
                      <a:r>
                        <a:rPr lang="en-US" sz="1300" b="1"/>
                        <a:t>Parameter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/>
                        <a:t>Value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/>
                        <a:t>Description</a:t>
                      </a:r>
                    </a:p>
                  </a:txBody>
                  <a:tcPr marL="63770" marR="63770" marT="31885" marB="31885"/>
                </a:tc>
                <a:extLst>
                  <a:ext uri="{0D108BD9-81ED-4DB2-BD59-A6C34878D82A}">
                    <a16:rowId xmlns:a16="http://schemas.microsoft.com/office/drawing/2014/main" val="1711585864"/>
                  </a:ext>
                </a:extLst>
              </a:tr>
              <a:tr h="280591">
                <a:tc>
                  <a:txBody>
                    <a:bodyPr/>
                    <a:lstStyle/>
                    <a:p>
                      <a:r>
                        <a:rPr lang="en-US" sz="1300" b="1" dirty="0"/>
                        <a:t>In Channels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The Number of Input Channels in the Input mage</a:t>
                      </a:r>
                    </a:p>
                  </a:txBody>
                  <a:tcPr marL="63770" marR="63770" marT="31885" marB="31885"/>
                </a:tc>
                <a:extLst>
                  <a:ext uri="{0D108BD9-81ED-4DB2-BD59-A6C34878D82A}">
                    <a16:rowId xmlns:a16="http://schemas.microsoft.com/office/drawing/2014/main" val="1744427833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en-US" sz="1300" b="1" dirty="0"/>
                        <a:t>Out Channels 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64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The Number of Output Channels Produced by the Convolution</a:t>
                      </a:r>
                    </a:p>
                  </a:txBody>
                  <a:tcPr marL="63770" marR="63770" marT="31885" marB="31885"/>
                </a:tc>
                <a:extLst>
                  <a:ext uri="{0D108BD9-81ED-4DB2-BD59-A6C34878D82A}">
                    <a16:rowId xmlns:a16="http://schemas.microsoft.com/office/drawing/2014/main" val="2207933996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en-US" sz="1300" b="1" dirty="0"/>
                        <a:t>Kernel Size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(7, 7)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Information retrieval from each part of the image, and its movement is the stride  </a:t>
                      </a:r>
                    </a:p>
                  </a:txBody>
                  <a:tcPr marL="63770" marR="63770" marT="31885" marB="31885"/>
                </a:tc>
                <a:extLst>
                  <a:ext uri="{0D108BD9-81ED-4DB2-BD59-A6C34878D82A}">
                    <a16:rowId xmlns:a16="http://schemas.microsoft.com/office/drawing/2014/main" val="2247215346"/>
                  </a:ext>
                </a:extLst>
              </a:tr>
              <a:tr h="854727">
                <a:tc>
                  <a:txBody>
                    <a:bodyPr/>
                    <a:lstStyle/>
                    <a:p>
                      <a:r>
                        <a:rPr lang="en-US" sz="1300" b="1" dirty="0"/>
                        <a:t>Stride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(2, 2)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How much the computer should move to pick up its next feature box of the image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For example, a stride too big might miss out on features of an image </a:t>
                      </a:r>
                    </a:p>
                  </a:txBody>
                  <a:tcPr marL="63770" marR="63770" marT="31885" marB="31885"/>
                </a:tc>
                <a:extLst>
                  <a:ext uri="{0D108BD9-81ED-4DB2-BD59-A6C34878D82A}">
                    <a16:rowId xmlns:a16="http://schemas.microsoft.com/office/drawing/2014/main" val="3049431864"/>
                  </a:ext>
                </a:extLst>
              </a:tr>
              <a:tr h="1447944">
                <a:tc>
                  <a:txBody>
                    <a:bodyPr/>
                    <a:lstStyle/>
                    <a:p>
                      <a:r>
                        <a:rPr lang="en-US" sz="1300" b="1" dirty="0"/>
                        <a:t>Padding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(3, 3)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Amount of outer sample size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The input size of a sample is reduced as moves thru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Padding helps with output sample size of the network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Zero padding adds zero to any boundary of the input image, which is discarded</a:t>
                      </a:r>
                    </a:p>
                  </a:txBody>
                  <a:tcPr marL="63770" marR="63770" marT="31885" marB="31885"/>
                </a:tc>
                <a:extLst>
                  <a:ext uri="{0D108BD9-81ED-4DB2-BD59-A6C34878D82A}">
                    <a16:rowId xmlns:a16="http://schemas.microsoft.com/office/drawing/2014/main" val="2296608967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en-US" sz="1300" b="1" dirty="0"/>
                        <a:t>Bias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False</a:t>
                      </a:r>
                    </a:p>
                  </a:txBody>
                  <a:tcPr marL="63770" marR="63770" marT="31885" marB="3188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 learnable bias in the output as there are no values sampled with weights </a:t>
                      </a:r>
                    </a:p>
                  </a:txBody>
                  <a:tcPr marL="63770" marR="63770" marT="31885" marB="31885"/>
                </a:tc>
                <a:extLst>
                  <a:ext uri="{0D108BD9-81ED-4DB2-BD59-A6C34878D82A}">
                    <a16:rowId xmlns:a16="http://schemas.microsoft.com/office/drawing/2014/main" val="1591578301"/>
                  </a:ext>
                </a:extLst>
              </a:tr>
            </a:tbl>
          </a:graphicData>
        </a:graphic>
      </p:graphicFrame>
      <p:pic>
        <p:nvPicPr>
          <p:cNvPr id="11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2505A9-C5AB-CC99-2F92-3D0B055E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93" y="1212942"/>
            <a:ext cx="6173376" cy="226878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5F3935-5279-E6B1-7745-180A059695A9}"/>
              </a:ext>
            </a:extLst>
          </p:cNvPr>
          <p:cNvSpPr/>
          <p:nvPr/>
        </p:nvSpPr>
        <p:spPr>
          <a:xfrm>
            <a:off x="5809406" y="3549853"/>
            <a:ext cx="6166563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1" u="sng" dirty="0"/>
              <a:t>Cross-Entropy Loss Function </a:t>
            </a:r>
            <a:r>
              <a:rPr lang="en-US" dirty="0"/>
              <a:t>is a Cost Minimization Function that penalizes the model when it estimates a low probability for a target class.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252008-5491-01FB-BFE3-D0683AC1BE28}"/>
              </a:ext>
            </a:extLst>
          </p:cNvPr>
          <p:cNvSpPr/>
          <p:nvPr/>
        </p:nvSpPr>
        <p:spPr>
          <a:xfrm>
            <a:off x="5802594" y="4553168"/>
            <a:ext cx="6166564" cy="113877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700" b="1" u="sng" dirty="0"/>
              <a:t>Learning rate </a:t>
            </a:r>
            <a:r>
              <a:rPr lang="en-US" sz="1700" dirty="0"/>
              <a:t>is a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Too high:  Quick for new data, but may forget old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Too low:  Learns too slow, insensitive to noise and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An alternative is a schedule for the learning rate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CCFE1A-6D8F-A83B-FB89-652E3A181B97}"/>
              </a:ext>
            </a:extLst>
          </p:cNvPr>
          <p:cNvSpPr txBox="1">
            <a:spLocks/>
          </p:cNvSpPr>
          <p:nvPr/>
        </p:nvSpPr>
        <p:spPr>
          <a:xfrm>
            <a:off x="5739068" y="5883320"/>
            <a:ext cx="5499238" cy="401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64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ResNet 18 with 10 classes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endParaRPr lang="en-US" sz="3100" b="1" dirty="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3100" b="1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25470-A74C-A931-D1A1-57671BE2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9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0E193-47D9-D6C6-9DD5-90CA1983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b="1"/>
              <a:t>3. Code Walkthrough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8E23FF5-1141-4809-0B90-BA9520A4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4250267" cy="30884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 0.976 level of accuracy overall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At least 0.958 or greater in each of the 10 classes</a:t>
            </a:r>
          </a:p>
        </p:txBody>
      </p:sp>
      <p:pic>
        <p:nvPicPr>
          <p:cNvPr id="14" name="Content Placeholder 13" descr="Table&#10;&#10;Description automatically generated">
            <a:extLst>
              <a:ext uri="{FF2B5EF4-FFF2-40B4-BE49-F238E27FC236}">
                <a16:creationId xmlns:a16="http://schemas.microsoft.com/office/drawing/2014/main" id="{54AAF163-F904-B8BE-E363-EED46E8A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69" y="956766"/>
            <a:ext cx="5799963" cy="4944466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180770D-FFC0-6E9E-AA92-EA43FFDD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BC28-B51E-FDAE-C6E5-75EBDA60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4.  Any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43B63-0B22-F4EC-A14F-786662E9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5D1D-2FB8-A7E2-45EF-DA3E2A7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 of Today’s Presentation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8BA0F0-6B3F-9B91-8A16-2696BADC2A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399" y="2853369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789E67-7DA3-7388-A3DA-3F28017C4B43}"/>
              </a:ext>
            </a:extLst>
          </p:cNvPr>
          <p:cNvSpPr txBox="1"/>
          <p:nvPr/>
        </p:nvSpPr>
        <p:spPr>
          <a:xfrm>
            <a:off x="1872343" y="3135086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6A001-1864-700A-9243-9998B6DB1214}"/>
              </a:ext>
            </a:extLst>
          </p:cNvPr>
          <p:cNvSpPr txBox="1"/>
          <p:nvPr/>
        </p:nvSpPr>
        <p:spPr>
          <a:xfrm>
            <a:off x="4489277" y="3130730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54E6F-B505-AAA7-B046-059DD19C6EB1}"/>
              </a:ext>
            </a:extLst>
          </p:cNvPr>
          <p:cNvSpPr txBox="1"/>
          <p:nvPr/>
        </p:nvSpPr>
        <p:spPr>
          <a:xfrm>
            <a:off x="7114920" y="3135085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837D0-38F6-125B-B308-D8F5926431FC}"/>
              </a:ext>
            </a:extLst>
          </p:cNvPr>
          <p:cNvSpPr txBox="1"/>
          <p:nvPr/>
        </p:nvSpPr>
        <p:spPr>
          <a:xfrm>
            <a:off x="9757976" y="3130728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8E47C-6265-77F6-A645-068D184C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D234D-A0E5-7120-1D7C-D0060EF6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b="1" dirty="0"/>
              <a:t>Introduction to Neural Networks</a:t>
            </a:r>
            <a:endParaRPr lang="en-US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76E7-9739-B94C-46B0-9879E4FC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/>
              <a:t>Neuron (Nodes), Layers, and a Neural Network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Activation Function, a Pass, an Epoch, and a Loss Function 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A6D269-11C2-D2ED-0B8B-6C4BC86F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69" y="1522262"/>
            <a:ext cx="5799963" cy="3813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51E36-68DF-D8C5-1AE8-9EB7DCC9F8E5}"/>
              </a:ext>
            </a:extLst>
          </p:cNvPr>
          <p:cNvSpPr txBox="1"/>
          <p:nvPr/>
        </p:nvSpPr>
        <p:spPr>
          <a:xfrm>
            <a:off x="6376862" y="1271451"/>
            <a:ext cx="443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Classical 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889B17-3FE2-6AD3-620F-C22520883161}"/>
              </a:ext>
            </a:extLst>
          </p:cNvPr>
          <p:cNvSpPr txBox="1"/>
          <p:nvPr/>
        </p:nvSpPr>
        <p:spPr>
          <a:xfrm>
            <a:off x="7793400" y="5319275"/>
            <a:ext cx="17103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ResNet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1F8774-CA5C-D464-8ACF-09BF3242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234D-A0E5-7120-1D7C-D0060EF6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b="1" dirty="0"/>
              <a:t>Introduction to Neural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51E36-68DF-D8C5-1AE8-9EB7DCC9F8E5}"/>
              </a:ext>
            </a:extLst>
          </p:cNvPr>
          <p:cNvSpPr txBox="1"/>
          <p:nvPr/>
        </p:nvSpPr>
        <p:spPr>
          <a:xfrm>
            <a:off x="2681307" y="2686043"/>
            <a:ext cx="42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Convolutional 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889B17-3FE2-6AD3-620F-C22520883161}"/>
              </a:ext>
            </a:extLst>
          </p:cNvPr>
          <p:cNvSpPr txBox="1"/>
          <p:nvPr/>
        </p:nvSpPr>
        <p:spPr>
          <a:xfrm>
            <a:off x="4059655" y="5777553"/>
            <a:ext cx="17103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ResNet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1F8774-CA5C-D464-8ACF-09BF3242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D9B9AB22-F6BC-F4FE-A033-848B52BB7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55" y="3033062"/>
            <a:ext cx="7565078" cy="26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9DC7-30FD-C078-C882-CC030B35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93" y="364332"/>
            <a:ext cx="10363200" cy="1314443"/>
          </a:xfrm>
        </p:spPr>
        <p:txBody>
          <a:bodyPr/>
          <a:lstStyle/>
          <a:p>
            <a:pPr algn="ctr"/>
            <a:r>
              <a:rPr lang="en-US" b="1" dirty="0"/>
              <a:t>2. Characteristics of ResNet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Based on the Original Research Paper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5365B-84F7-E206-E83C-FE23A1C84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902" y="2682306"/>
            <a:ext cx="8234195" cy="308927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6F27-62F9-0A84-8916-9A0DFBF5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45E43-D16D-9BA3-1D07-3390B70526B0}"/>
              </a:ext>
            </a:extLst>
          </p:cNvPr>
          <p:cNvSpPr txBox="1"/>
          <p:nvPr/>
        </p:nvSpPr>
        <p:spPr>
          <a:xfrm>
            <a:off x="978693" y="1857375"/>
            <a:ext cx="103631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Degradation</a:t>
            </a:r>
            <a:r>
              <a:rPr lang="en-US" dirty="0">
                <a:solidFill>
                  <a:srgbClr val="C00000"/>
                </a:solidFill>
              </a:rPr>
              <a:t>:  </a:t>
            </a:r>
          </a:p>
          <a:p>
            <a:r>
              <a:rPr lang="en-US" dirty="0"/>
              <a:t>Increasing the depth of the network also decreases the performance for both training and test data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5DBBC-E5FB-967C-BE61-971A7BB18F21}"/>
              </a:ext>
            </a:extLst>
          </p:cNvPr>
          <p:cNvSpPr txBox="1"/>
          <p:nvPr/>
        </p:nvSpPr>
        <p:spPr>
          <a:xfrm>
            <a:off x="6096000" y="5821024"/>
            <a:ext cx="524589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Deep Residual Learning Framework is the solution</a:t>
            </a:r>
            <a:r>
              <a:rPr lang="en-US" b="1" dirty="0">
                <a:solidFill>
                  <a:srgbClr val="0070C0"/>
                </a:solidFill>
                <a:effectLst/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2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5BE7-F7C7-EBE8-0825-EBE1DDAE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10363200" cy="1314443"/>
          </a:xfrm>
        </p:spPr>
        <p:txBody>
          <a:bodyPr/>
          <a:lstStyle/>
          <a:p>
            <a:pPr algn="ctr"/>
            <a:r>
              <a:rPr lang="en-US" b="1" dirty="0"/>
              <a:t>2. Characteristics of ResNet</a:t>
            </a:r>
            <a:br>
              <a:rPr lang="en-US" b="1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Based on the Original Research Paper</a:t>
            </a: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3F2B86-A93D-4F49-2EB1-9BCFA2FA0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599" y="2852738"/>
            <a:ext cx="8818802" cy="3089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A93B4-80BB-0EE6-5247-3A43F93E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A63CC-A00F-7CD1-B8DB-448AFAE26AC9}"/>
              </a:ext>
            </a:extLst>
          </p:cNvPr>
          <p:cNvSpPr txBox="1"/>
          <p:nvPr/>
        </p:nvSpPr>
        <p:spPr>
          <a:xfrm>
            <a:off x="1151068" y="1656678"/>
            <a:ext cx="1012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chose ResNet 18 . . . </a:t>
            </a:r>
          </a:p>
        </p:txBody>
      </p:sp>
    </p:spTree>
    <p:extLst>
      <p:ext uri="{BB962C8B-B14F-4D97-AF65-F5344CB8AC3E}">
        <p14:creationId xmlns:p14="http://schemas.microsoft.com/office/powerpoint/2010/main" val="166946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1D33-4F1C-AD7B-5447-C20DB70A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02" y="442912"/>
            <a:ext cx="10363200" cy="1314443"/>
          </a:xfrm>
        </p:spPr>
        <p:txBody>
          <a:bodyPr/>
          <a:lstStyle/>
          <a:p>
            <a:pPr algn="ctr"/>
            <a:r>
              <a:rPr lang="en-US" b="1" dirty="0"/>
              <a:t>2. Characteristics of ResNet</a:t>
            </a:r>
            <a:br>
              <a:rPr lang="en-US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Based on the Original 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95DA-7137-3981-6201-98A50A37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78" y="1688699"/>
            <a:ext cx="10956131" cy="4736307"/>
          </a:xfrm>
          <a:ln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One the most popular Neural Network designs with more than 124,000 citations, according to Google Scholar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Extremely deep CNN composed of 152 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Initializer created by one of the authors, Kaiming He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Deep Residual Learning Framework to address Degradation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Several Hyperparameter Configurations to Enhance Efficiency in Processing and Accuracy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Batch Size of 256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Learning Rate starts at 0.1, but as errors plateau, it is 0.01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Trained by 60 x 10</a:t>
            </a:r>
            <a:r>
              <a:rPr lang="en-US" baseline="30000" dirty="0">
                <a:solidFill>
                  <a:srgbClr val="0070C0"/>
                </a:solidFill>
              </a:rPr>
              <a:t>4</a:t>
            </a:r>
            <a:r>
              <a:rPr lang="en-US" dirty="0">
                <a:solidFill>
                  <a:srgbClr val="0070C0"/>
                </a:solidFill>
              </a:rPr>
              <a:t> iterations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Weight Decay of 0.0001 with a moment of 0.9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No Dropout so no removal of units in the NN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Ten Crop Testing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8C45-9265-86DD-F18B-4BC098AE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B8ECF-4D35-278D-8EB0-AD787D9B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156137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/>
              <a:t>2. Characteristics of ResNet</a:t>
            </a:r>
            <a:br>
              <a:rPr lang="en-US" sz="2500" b="1"/>
            </a:br>
            <a:r>
              <a:rPr lang="en-US" sz="2500" b="1"/>
              <a:t>Based on the Original Research Paper</a:t>
            </a:r>
            <a:endParaRPr lang="en-US" sz="25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8B8BD-D641-B70B-8883-24D73CF9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69038"/>
            <a:ext cx="4533900" cy="242563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4A995A-EE6A-3AFA-6796-D9590F36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10733"/>
            <a:ext cx="5435009" cy="4741334"/>
          </a:xfr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b="1" u="sng" dirty="0"/>
              <a:t>Residual Block</a:t>
            </a:r>
          </a:p>
          <a:p>
            <a:pPr marL="0" indent="0" algn="ctr">
              <a:buNone/>
            </a:pPr>
            <a:endParaRPr lang="en-US" sz="2400" b="1" u="sng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Adds Explicit Identity Connections to help learn the required identity mappings</a:t>
            </a:r>
          </a:p>
          <a:p>
            <a:pPr lvl="1"/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Network will decide how deep it needs to be so can deal with more complexity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Skip connections work with depth, otherwise impractical</a:t>
            </a:r>
          </a:p>
          <a:p>
            <a:pPr marL="880110" lvl="3" indent="-285750">
              <a:buFont typeface="Courier New" panose="02070309020205020404" pitchFamily="49" charset="0"/>
              <a:buChar char="o"/>
            </a:pPr>
            <a:r>
              <a:rPr lang="en-US" dirty="0"/>
              <a:t>Time Cost is difficult to reach optimality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“Do I need to learn more or am I good?”, says ResNet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No new parameter introduced by identity connections so less computational burden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D066-2FDF-DDE9-CE7D-F0FDB2F4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DDF8-8D98-6CC6-DB07-181EF2F7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94820"/>
            <a:ext cx="10363200" cy="1314443"/>
          </a:xfrm>
        </p:spPr>
        <p:txBody>
          <a:bodyPr/>
          <a:lstStyle/>
          <a:p>
            <a:pPr algn="ctr"/>
            <a:r>
              <a:rPr lang="en-US" b="1" dirty="0"/>
              <a:t>3. Code Walkthrough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4D9E-F603-0244-A953-6F3EE03D1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164418"/>
            <a:ext cx="10363200" cy="1791918"/>
          </a:xfrm>
        </p:spPr>
        <p:txBody>
          <a:bodyPr>
            <a:normAutofit/>
          </a:bodyPr>
          <a:lstStyle/>
          <a:p>
            <a:r>
              <a:rPr lang="en-US" dirty="0"/>
              <a:t>MNIST dataset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60,000 training samples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10,000 test samples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10 classes</a:t>
            </a:r>
          </a:p>
          <a:p>
            <a:pPr marL="320040" lvl="2" indent="0">
              <a:buNone/>
            </a:pPr>
            <a:endParaRPr lang="en-US" dirty="0"/>
          </a:p>
          <a:p>
            <a:pPr marL="320040" lvl="2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554CA-DB8F-6941-7975-F89659F2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BC366AA4-8780-AFBB-5EC5-372AAE8C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97" y="2624866"/>
            <a:ext cx="10827420" cy="37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177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37371F"/>
      </a:dk2>
      <a:lt2>
        <a:srgbClr val="E2E7E8"/>
      </a:lt2>
      <a:accent1>
        <a:srgbClr val="C3988F"/>
      </a:accent1>
      <a:accent2>
        <a:srgbClr val="B79D7A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613</Words>
  <Application>Microsoft Macintosh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Grandview Display</vt:lpstr>
      <vt:lpstr>Wingdings</vt:lpstr>
      <vt:lpstr>DashVTI</vt:lpstr>
      <vt:lpstr>ResNet Model Trained on MNIST Dataset with PyTorch</vt:lpstr>
      <vt:lpstr>Outline of Today’s Presentation</vt:lpstr>
      <vt:lpstr>Introduction to Neural Networks</vt:lpstr>
      <vt:lpstr>Introduction to Neural Networks</vt:lpstr>
      <vt:lpstr>2. Characteristics of ResNet Based on the Original Research Paper</vt:lpstr>
      <vt:lpstr>2. Characteristics of ResNet Based on the Original Research Paper</vt:lpstr>
      <vt:lpstr>2. Characteristics of ResNet Based on the Original Research Paper</vt:lpstr>
      <vt:lpstr>2. Characteristics of ResNet Based on the Original Research Paper</vt:lpstr>
      <vt:lpstr>3. Code Walkthrough </vt:lpstr>
      <vt:lpstr>3. Code Walkthrough </vt:lpstr>
      <vt:lpstr>3. Code Walkthrough </vt:lpstr>
      <vt:lpstr>4. 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 Model Trained on MNIST Dataset with PyTorch</dc:title>
  <dc:creator>John Foxworthy</dc:creator>
  <cp:lastModifiedBy>John Foxworthy</cp:lastModifiedBy>
  <cp:revision>25</cp:revision>
  <dcterms:created xsi:type="dcterms:W3CDTF">2022-06-28T16:04:40Z</dcterms:created>
  <dcterms:modified xsi:type="dcterms:W3CDTF">2022-06-30T16:15:47Z</dcterms:modified>
</cp:coreProperties>
</file>