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matic SC"/>
      <p:regular r:id="rId24"/>
      <p:bold r:id="rId25"/>
    </p:embeddedFont>
    <p:embeddedFont>
      <p:font typeface="Source Code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maticSC-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regular.fntdata"/><Relationship Id="rId25" Type="http://schemas.openxmlformats.org/officeDocument/2006/relationships/font" Target="fonts/AmaticSC-bold.fntdata"/><Relationship Id="rId27"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While as expected the extremely not interested in politics said they have interest whatsoever in the idea of knowing the </a:t>
            </a:r>
          </a:p>
          <a:p>
            <a:pPr lvl="0">
              <a:spcBef>
                <a:spcPts val="0"/>
              </a:spcBef>
              <a:buNone/>
            </a:pPr>
            <a:r>
              <a:rPr lang="en"/>
              <a:t>affiliation of a twitter user and same goes for the person who was extremely interested in it</a:t>
            </a:r>
          </a:p>
          <a:p>
            <a:pPr lvl="0">
              <a:spcBef>
                <a:spcPts val="0"/>
              </a:spcBef>
              <a:buNone/>
            </a:pPr>
            <a:r>
              <a:rPr lang="en"/>
              <a:t>But the mildly/slightly interested people were still interested in the idea. Mainly not because of politics but because it lets them take a peek into someone else’s views</a:t>
            </a:r>
          </a:p>
          <a:p>
            <a:pPr lvl="0">
              <a:spcBef>
                <a:spcPts val="0"/>
              </a:spcBef>
              <a:buNone/>
            </a:pPr>
            <a:r>
              <a:t/>
            </a:r>
            <a:endParaRPr/>
          </a:p>
          <a:p>
            <a:pPr lvl="0">
              <a:spcBef>
                <a:spcPts val="0"/>
              </a:spcBef>
              <a:buNone/>
            </a:pPr>
            <a:r>
              <a:rPr lang="en"/>
              <a:t>Some </a:t>
            </a:r>
            <a:r>
              <a:rPr lang="en"/>
              <a:t>participants were not interested in politics and while some wants to get insight about politics and showed interest in our project. </a:t>
            </a:r>
            <a:r>
              <a:rPr lang="en"/>
              <a:t> Although some of them were not interested in the politics but they appreciated our project. This tells us they are not deeply interested in politics but they thought that our project can be </a:t>
            </a:r>
            <a:r>
              <a:rPr lang="en"/>
              <a:t>beneficial</a:t>
            </a:r>
            <a:r>
              <a:rPr lang="en"/>
              <a:t> to others.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results from the interviews shows us that most of the young people are not interested in politics. That is why we are changing our target political affiliated parties and </a:t>
            </a:r>
            <a:r>
              <a:rPr lang="en"/>
              <a:t>personalities</a:t>
            </a:r>
            <a:r>
              <a:rPr lang="en"/>
              <a:t> for this project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Twitter is gaining rise in pakistan and many people use these outlets to share their views on different topics.</a:t>
            </a:r>
            <a:br>
              <a:rPr lang="en"/>
            </a:br>
            <a:r>
              <a:rPr lang="en"/>
              <a:t>Sometimes they are explicit and sometime not</a:t>
            </a:r>
          </a:p>
          <a:p>
            <a:pPr lvl="0">
              <a:spcBef>
                <a:spcPts val="0"/>
              </a:spcBef>
              <a:buNone/>
            </a:pPr>
            <a:r>
              <a:rPr lang="en"/>
              <a:t>What if we could predict what </a:t>
            </a:r>
            <a:r>
              <a:rPr lang="en"/>
              <a:t>their</a:t>
            </a:r>
            <a:r>
              <a:rPr lang="en"/>
              <a:t> political affiliation is using </a:t>
            </a:r>
            <a:r>
              <a:rPr lang="en"/>
              <a:t>subconscious patterns in their tweets</a:t>
            </a:r>
          </a:p>
          <a:p>
            <a:pPr lvl="0">
              <a:spcBef>
                <a:spcPts val="0"/>
              </a:spcBef>
              <a:buNone/>
            </a:pPr>
            <a:r>
              <a:rPr lang="en"/>
              <a:t>Sounds interesting lets see what other people have to say</a:t>
            </a:r>
            <a:r>
              <a:rPr lang="e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solidFill>
                  <a:srgbClr val="000000"/>
                </a:solidFill>
              </a:rPr>
              <a:t>Siasat </a:t>
            </a:r>
            <a:r>
              <a:rPr lang="en">
                <a:solidFill>
                  <a:srgbClr val="000000"/>
                </a:solidFill>
                <a:highlight>
                  <a:srgbClr val="FFFFFF"/>
                </a:highlight>
              </a:rPr>
              <a:t>اور Twitter</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265500" y="1081400"/>
            <a:ext cx="4045200" cy="1710300"/>
          </a:xfrm>
          <a:prstGeom prst="rect">
            <a:avLst/>
          </a:prstGeom>
        </p:spPr>
        <p:txBody>
          <a:bodyPr anchorCtr="0" anchor="b" bIns="91425" lIns="91425" rIns="91425" tIns="91425">
            <a:noAutofit/>
          </a:bodyPr>
          <a:lstStyle/>
          <a:p>
            <a:pPr lvl="0" rtl="0">
              <a:spcBef>
                <a:spcPts val="0"/>
              </a:spcBef>
              <a:buNone/>
            </a:pPr>
            <a:r>
              <a:rPr lang="en"/>
              <a:t>Interviewee 3</a:t>
            </a:r>
          </a:p>
        </p:txBody>
      </p:sp>
      <p:sp>
        <p:nvSpPr>
          <p:cNvPr id="128" name="Shape 128"/>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a:t>NAME: M Hamza Riaz</a:t>
            </a:r>
          </a:p>
          <a:p>
            <a:pPr lvl="0" rtl="0">
              <a:spcBef>
                <a:spcPts val="0"/>
              </a:spcBef>
              <a:buNone/>
            </a:pPr>
            <a:r>
              <a:rPr lang="en"/>
              <a:t>REASON FOR INTERVIEW: Extremely interested in politics</a:t>
            </a:r>
          </a:p>
          <a:p>
            <a:pPr lvl="0" rtl="0">
              <a:spcBef>
                <a:spcPts val="0"/>
              </a:spcBef>
              <a:buNone/>
            </a:pPr>
            <a:r>
              <a:rPr lang="en"/>
              <a:t>PLACE OF INTERVIEW: Through Skype</a:t>
            </a:r>
          </a:p>
          <a:p>
            <a:pPr lvl="0" rtl="0">
              <a:spcBef>
                <a:spcPts val="0"/>
              </a:spcBef>
              <a:buNone/>
            </a:pPr>
            <a:r>
              <a:rPr lang="en"/>
              <a:t>METHOD OF RECRUITMENT: Contacted by social media</a:t>
            </a:r>
          </a:p>
        </p:txBody>
      </p:sp>
      <p:sp>
        <p:nvSpPr>
          <p:cNvPr id="129" name="Shape 129"/>
          <p:cNvSpPr txBox="1"/>
          <p:nvPr>
            <p:ph idx="1" type="subTitle"/>
          </p:nvPr>
        </p:nvSpPr>
        <p:spPr>
          <a:xfrm>
            <a:off x="265500" y="2845222"/>
            <a:ext cx="4045200" cy="1345500"/>
          </a:xfrm>
          <a:prstGeom prst="rect">
            <a:avLst/>
          </a:prstGeom>
        </p:spPr>
        <p:txBody>
          <a:bodyPr anchorCtr="0" anchor="t" bIns="91425" lIns="91425" rIns="91425" tIns="91425">
            <a:noAutofit/>
          </a:bodyPr>
          <a:lstStyle/>
          <a:p>
            <a:pPr lvl="0" rtl="0">
              <a:spcBef>
                <a:spcPts val="0"/>
              </a:spcBef>
              <a:buNone/>
            </a:pPr>
            <a:r>
              <a:rPr lang="en"/>
              <a:t>A Political Science Major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cxnSp>
        <p:nvCxnSpPr>
          <p:cNvPr id="134" name="Shape 134"/>
          <p:cNvCxnSpPr/>
          <p:nvPr/>
        </p:nvCxnSpPr>
        <p:spPr>
          <a:xfrm>
            <a:off x="4565300" y="12050"/>
            <a:ext cx="0" cy="5119500"/>
          </a:xfrm>
          <a:prstGeom prst="straightConnector1">
            <a:avLst/>
          </a:prstGeom>
          <a:noFill/>
          <a:ln cap="flat" cmpd="sng" w="9525">
            <a:solidFill>
              <a:schemeClr val="dk2"/>
            </a:solidFill>
            <a:prstDash val="solid"/>
            <a:round/>
            <a:headEnd len="lg" w="lg" type="none"/>
            <a:tailEnd len="lg" w="lg" type="none"/>
          </a:ln>
        </p:spPr>
      </p:cxnSp>
      <p:cxnSp>
        <p:nvCxnSpPr>
          <p:cNvPr id="135" name="Shape 135"/>
          <p:cNvCxnSpPr/>
          <p:nvPr/>
        </p:nvCxnSpPr>
        <p:spPr>
          <a:xfrm>
            <a:off x="-23400" y="2650050"/>
            <a:ext cx="9190800" cy="12000"/>
          </a:xfrm>
          <a:prstGeom prst="straightConnector1">
            <a:avLst/>
          </a:prstGeom>
          <a:noFill/>
          <a:ln cap="flat" cmpd="sng" w="9525">
            <a:solidFill>
              <a:schemeClr val="dk2"/>
            </a:solidFill>
            <a:prstDash val="solid"/>
            <a:round/>
            <a:headEnd len="lg" w="lg" type="none"/>
            <a:tailEnd len="lg" w="lg" type="none"/>
          </a:ln>
        </p:spPr>
      </p:cxnSp>
      <p:sp>
        <p:nvSpPr>
          <p:cNvPr id="136" name="Shape 136"/>
          <p:cNvSpPr txBox="1"/>
          <p:nvPr/>
        </p:nvSpPr>
        <p:spPr>
          <a:xfrm>
            <a:off x="5902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Say</a:t>
            </a:r>
          </a:p>
        </p:txBody>
      </p:sp>
      <p:sp>
        <p:nvSpPr>
          <p:cNvPr id="137" name="Shape 137"/>
          <p:cNvSpPr txBox="1"/>
          <p:nvPr/>
        </p:nvSpPr>
        <p:spPr>
          <a:xfrm>
            <a:off x="601860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Feel</a:t>
            </a:r>
          </a:p>
        </p:txBody>
      </p:sp>
      <p:sp>
        <p:nvSpPr>
          <p:cNvPr id="138" name="Shape 138"/>
          <p:cNvSpPr txBox="1"/>
          <p:nvPr/>
        </p:nvSpPr>
        <p:spPr>
          <a:xfrm>
            <a:off x="49755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Do</a:t>
            </a:r>
          </a:p>
        </p:txBody>
      </p:sp>
      <p:sp>
        <p:nvSpPr>
          <p:cNvPr id="139" name="Shape 139"/>
          <p:cNvSpPr txBox="1"/>
          <p:nvPr/>
        </p:nvSpPr>
        <p:spPr>
          <a:xfrm>
            <a:off x="59259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Think</a:t>
            </a:r>
          </a:p>
        </p:txBody>
      </p:sp>
      <p:sp>
        <p:nvSpPr>
          <p:cNvPr id="140" name="Shape 140"/>
          <p:cNvSpPr txBox="1"/>
          <p:nvPr/>
        </p:nvSpPr>
        <p:spPr>
          <a:xfrm>
            <a:off x="180700" y="8191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I don’t use twitter much so i get much of my information from newspapers and television</a:t>
            </a:r>
          </a:p>
        </p:txBody>
      </p:sp>
      <p:sp>
        <p:nvSpPr>
          <p:cNvPr id="141" name="Shape 141"/>
          <p:cNvSpPr txBox="1"/>
          <p:nvPr/>
        </p:nvSpPr>
        <p:spPr>
          <a:xfrm>
            <a:off x="5118925" y="3657675"/>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Relaxed</a:t>
            </a:r>
          </a:p>
          <a:p>
            <a:pPr lvl="0" rtl="0">
              <a:spcBef>
                <a:spcPts val="0"/>
              </a:spcBef>
              <a:buNone/>
            </a:pPr>
            <a:r>
              <a:rPr lang="en" sz="2000"/>
              <a:t>Comfortable</a:t>
            </a:r>
          </a:p>
          <a:p>
            <a:pPr lvl="0" rtl="0">
              <a:spcBef>
                <a:spcPts val="0"/>
              </a:spcBef>
              <a:buNone/>
            </a:pPr>
            <a:r>
              <a:rPr lang="en" sz="2000"/>
              <a:t>Feeled bored when details were discussed </a:t>
            </a:r>
          </a:p>
        </p:txBody>
      </p:sp>
      <p:sp>
        <p:nvSpPr>
          <p:cNvPr id="142" name="Shape 142"/>
          <p:cNvSpPr txBox="1"/>
          <p:nvPr/>
        </p:nvSpPr>
        <p:spPr>
          <a:xfrm>
            <a:off x="180700" y="34162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Concerned while talking about current state of politics</a:t>
            </a:r>
          </a:p>
        </p:txBody>
      </p:sp>
      <p:sp>
        <p:nvSpPr>
          <p:cNvPr id="143" name="Shape 143"/>
          <p:cNvSpPr txBox="1"/>
          <p:nvPr/>
        </p:nvSpPr>
        <p:spPr>
          <a:xfrm>
            <a:off x="4745475" y="11239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Social media should not be connected with politics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265500" y="1081400"/>
            <a:ext cx="4045200" cy="1710300"/>
          </a:xfrm>
          <a:prstGeom prst="rect">
            <a:avLst/>
          </a:prstGeom>
        </p:spPr>
        <p:txBody>
          <a:bodyPr anchorCtr="0" anchor="b" bIns="91425" lIns="91425" rIns="91425" tIns="91425">
            <a:noAutofit/>
          </a:bodyPr>
          <a:lstStyle/>
          <a:p>
            <a:pPr lvl="0" rtl="0">
              <a:spcBef>
                <a:spcPts val="0"/>
              </a:spcBef>
              <a:buNone/>
            </a:pPr>
            <a:r>
              <a:rPr lang="en"/>
              <a:t>Interviewee 4</a:t>
            </a:r>
          </a:p>
        </p:txBody>
      </p:sp>
      <p:sp>
        <p:nvSpPr>
          <p:cNvPr id="149" name="Shape 149"/>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a:t>NAME: Usama Latif</a:t>
            </a:r>
          </a:p>
          <a:p>
            <a:pPr lvl="0" rtl="0">
              <a:spcBef>
                <a:spcPts val="0"/>
              </a:spcBef>
              <a:buNone/>
            </a:pPr>
            <a:r>
              <a:rPr lang="en"/>
              <a:t>REASON FOR INTERVIEW: Avoid social media user with slight interest in politics</a:t>
            </a:r>
          </a:p>
          <a:p>
            <a:pPr lvl="0" rtl="0">
              <a:spcBef>
                <a:spcPts val="0"/>
              </a:spcBef>
              <a:buNone/>
            </a:pPr>
            <a:r>
              <a:rPr lang="en"/>
              <a:t>PLACE OF INTERVIEW: ITU</a:t>
            </a:r>
          </a:p>
          <a:p>
            <a:pPr lvl="0" rtl="0">
              <a:spcBef>
                <a:spcPts val="0"/>
              </a:spcBef>
              <a:buNone/>
            </a:pPr>
            <a:r>
              <a:rPr lang="en"/>
              <a:t>METHOD OF RECRUITMENT: Contacted by Phone</a:t>
            </a:r>
          </a:p>
        </p:txBody>
      </p:sp>
      <p:sp>
        <p:nvSpPr>
          <p:cNvPr id="150" name="Shape 150"/>
          <p:cNvSpPr txBox="1"/>
          <p:nvPr>
            <p:ph idx="1" type="subTitle"/>
          </p:nvPr>
        </p:nvSpPr>
        <p:spPr>
          <a:xfrm>
            <a:off x="265500" y="2845222"/>
            <a:ext cx="4045200" cy="1345500"/>
          </a:xfrm>
          <a:prstGeom prst="rect">
            <a:avLst/>
          </a:prstGeom>
        </p:spPr>
        <p:txBody>
          <a:bodyPr anchorCtr="0" anchor="t" bIns="91425" lIns="91425" rIns="91425" tIns="91425">
            <a:noAutofit/>
          </a:bodyPr>
          <a:lstStyle/>
          <a:p>
            <a:pPr lvl="0">
              <a:spcBef>
                <a:spcPts val="0"/>
              </a:spcBef>
              <a:buNone/>
            </a:pPr>
            <a:r>
              <a:rPr lang="en"/>
              <a:t>CS major at ITU and CEO at</a:t>
            </a:r>
          </a:p>
          <a:p>
            <a:pPr lvl="0" rtl="0">
              <a:spcBef>
                <a:spcPts val="0"/>
              </a:spcBef>
              <a:buNone/>
            </a:pPr>
            <a:r>
              <a:rPr lang="en"/>
              <a:t>Media9.pk</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cxnSp>
        <p:nvCxnSpPr>
          <p:cNvPr id="155" name="Shape 155"/>
          <p:cNvCxnSpPr/>
          <p:nvPr/>
        </p:nvCxnSpPr>
        <p:spPr>
          <a:xfrm>
            <a:off x="4565300" y="12050"/>
            <a:ext cx="0" cy="5119500"/>
          </a:xfrm>
          <a:prstGeom prst="straightConnector1">
            <a:avLst/>
          </a:prstGeom>
          <a:noFill/>
          <a:ln cap="flat" cmpd="sng" w="9525">
            <a:solidFill>
              <a:schemeClr val="dk2"/>
            </a:solidFill>
            <a:prstDash val="solid"/>
            <a:round/>
            <a:headEnd len="lg" w="lg" type="none"/>
            <a:tailEnd len="lg" w="lg" type="none"/>
          </a:ln>
        </p:spPr>
      </p:cxnSp>
      <p:cxnSp>
        <p:nvCxnSpPr>
          <p:cNvPr id="156" name="Shape 156"/>
          <p:cNvCxnSpPr/>
          <p:nvPr/>
        </p:nvCxnSpPr>
        <p:spPr>
          <a:xfrm>
            <a:off x="-23400" y="2650050"/>
            <a:ext cx="9190800" cy="12000"/>
          </a:xfrm>
          <a:prstGeom prst="straightConnector1">
            <a:avLst/>
          </a:prstGeom>
          <a:noFill/>
          <a:ln cap="flat" cmpd="sng" w="9525">
            <a:solidFill>
              <a:schemeClr val="dk2"/>
            </a:solidFill>
            <a:prstDash val="solid"/>
            <a:round/>
            <a:headEnd len="lg" w="lg" type="none"/>
            <a:tailEnd len="lg" w="lg" type="none"/>
          </a:ln>
        </p:spPr>
      </p:cxnSp>
      <p:sp>
        <p:nvSpPr>
          <p:cNvPr id="157" name="Shape 157"/>
          <p:cNvSpPr txBox="1"/>
          <p:nvPr/>
        </p:nvSpPr>
        <p:spPr>
          <a:xfrm>
            <a:off x="5902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Say</a:t>
            </a:r>
          </a:p>
        </p:txBody>
      </p:sp>
      <p:sp>
        <p:nvSpPr>
          <p:cNvPr id="158" name="Shape 158"/>
          <p:cNvSpPr txBox="1"/>
          <p:nvPr/>
        </p:nvSpPr>
        <p:spPr>
          <a:xfrm>
            <a:off x="601860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Feel</a:t>
            </a:r>
          </a:p>
        </p:txBody>
      </p:sp>
      <p:sp>
        <p:nvSpPr>
          <p:cNvPr id="159" name="Shape 159"/>
          <p:cNvSpPr txBox="1"/>
          <p:nvPr/>
        </p:nvSpPr>
        <p:spPr>
          <a:xfrm>
            <a:off x="49755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Do</a:t>
            </a:r>
          </a:p>
        </p:txBody>
      </p:sp>
      <p:sp>
        <p:nvSpPr>
          <p:cNvPr id="160" name="Shape 160"/>
          <p:cNvSpPr txBox="1"/>
          <p:nvPr/>
        </p:nvSpPr>
        <p:spPr>
          <a:xfrm>
            <a:off x="59259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Think</a:t>
            </a:r>
          </a:p>
        </p:txBody>
      </p:sp>
      <p:sp>
        <p:nvSpPr>
          <p:cNvPr id="161" name="Shape 161"/>
          <p:cNvSpPr txBox="1"/>
          <p:nvPr/>
        </p:nvSpPr>
        <p:spPr>
          <a:xfrm>
            <a:off x="180700" y="8191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I don’t use twitter much so i get much of my information from newspapers and television</a:t>
            </a:r>
          </a:p>
        </p:txBody>
      </p:sp>
      <p:sp>
        <p:nvSpPr>
          <p:cNvPr id="162" name="Shape 162"/>
          <p:cNvSpPr txBox="1"/>
          <p:nvPr/>
        </p:nvSpPr>
        <p:spPr>
          <a:xfrm>
            <a:off x="5118925" y="3657675"/>
            <a:ext cx="3493200" cy="843300"/>
          </a:xfrm>
          <a:prstGeom prst="rect">
            <a:avLst/>
          </a:prstGeom>
          <a:noFill/>
          <a:ln>
            <a:noFill/>
          </a:ln>
        </p:spPr>
        <p:txBody>
          <a:bodyPr anchorCtr="0" anchor="t" bIns="91425" lIns="91425" rIns="91425" tIns="91425">
            <a:noAutofit/>
          </a:bodyPr>
          <a:lstStyle/>
          <a:p>
            <a:pPr lvl="0">
              <a:spcBef>
                <a:spcPts val="0"/>
              </a:spcBef>
              <a:buNone/>
            </a:pPr>
            <a:r>
              <a:rPr lang="en" sz="2000"/>
              <a:t>Relaxed</a:t>
            </a:r>
          </a:p>
          <a:p>
            <a:pPr lvl="0">
              <a:spcBef>
                <a:spcPts val="0"/>
              </a:spcBef>
              <a:buNone/>
            </a:pPr>
            <a:r>
              <a:rPr lang="en" sz="2000"/>
              <a:t>Comfortable</a:t>
            </a:r>
          </a:p>
          <a:p>
            <a:pPr lvl="0" rtl="0">
              <a:spcBef>
                <a:spcPts val="0"/>
              </a:spcBef>
              <a:buNone/>
            </a:pPr>
            <a:r>
              <a:rPr lang="en" sz="2000"/>
              <a:t>Feeled bored when details were discussed </a:t>
            </a:r>
          </a:p>
        </p:txBody>
      </p:sp>
      <p:sp>
        <p:nvSpPr>
          <p:cNvPr id="163" name="Shape 163"/>
          <p:cNvSpPr txBox="1"/>
          <p:nvPr/>
        </p:nvSpPr>
        <p:spPr>
          <a:xfrm>
            <a:off x="180700" y="34162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Smiled while interviewing </a:t>
            </a:r>
          </a:p>
          <a:p>
            <a:pPr lvl="0" rtl="0">
              <a:spcBef>
                <a:spcPts val="0"/>
              </a:spcBef>
              <a:buNone/>
            </a:pPr>
            <a:r>
              <a:t/>
            </a:r>
            <a:endParaRPr sz="2000"/>
          </a:p>
        </p:txBody>
      </p:sp>
      <p:sp>
        <p:nvSpPr>
          <p:cNvPr id="164" name="Shape 164"/>
          <p:cNvSpPr txBox="1"/>
          <p:nvPr/>
        </p:nvSpPr>
        <p:spPr>
          <a:xfrm>
            <a:off x="4745475" y="11239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Social media should not be connected with politics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265500" y="1081400"/>
            <a:ext cx="4045200" cy="1710300"/>
          </a:xfrm>
          <a:prstGeom prst="rect">
            <a:avLst/>
          </a:prstGeom>
        </p:spPr>
        <p:txBody>
          <a:bodyPr anchorCtr="0" anchor="b" bIns="91425" lIns="91425" rIns="91425" tIns="91425">
            <a:noAutofit/>
          </a:bodyPr>
          <a:lstStyle/>
          <a:p>
            <a:pPr lvl="0" rtl="0">
              <a:spcBef>
                <a:spcPts val="0"/>
              </a:spcBef>
              <a:buNone/>
            </a:pPr>
            <a:r>
              <a:rPr lang="en"/>
              <a:t>Interviewee 5</a:t>
            </a:r>
          </a:p>
        </p:txBody>
      </p:sp>
      <p:sp>
        <p:nvSpPr>
          <p:cNvPr id="170" name="Shape 170"/>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a:t>NAME: Ahmad Khan</a:t>
            </a:r>
          </a:p>
          <a:p>
            <a:pPr lvl="0">
              <a:spcBef>
                <a:spcPts val="0"/>
              </a:spcBef>
              <a:buNone/>
            </a:pPr>
            <a:r>
              <a:rPr lang="en"/>
              <a:t>REASON FOR INTERVIEW: Not interested in politics  </a:t>
            </a:r>
          </a:p>
          <a:p>
            <a:pPr lvl="0" rtl="0">
              <a:spcBef>
                <a:spcPts val="0"/>
              </a:spcBef>
              <a:buNone/>
            </a:pPr>
            <a:r>
              <a:rPr lang="en"/>
              <a:t>PLACE OF INTERVIEW: Skype</a:t>
            </a:r>
          </a:p>
          <a:p>
            <a:pPr lvl="0" rtl="0">
              <a:spcBef>
                <a:spcPts val="0"/>
              </a:spcBef>
              <a:buNone/>
            </a:pPr>
            <a:r>
              <a:rPr lang="en"/>
              <a:t>METHOD OF RECRUITMENT: Contacted by Phone</a:t>
            </a:r>
          </a:p>
        </p:txBody>
      </p:sp>
      <p:sp>
        <p:nvSpPr>
          <p:cNvPr id="171" name="Shape 171"/>
          <p:cNvSpPr txBox="1"/>
          <p:nvPr>
            <p:ph idx="1" type="subTitle"/>
          </p:nvPr>
        </p:nvSpPr>
        <p:spPr>
          <a:xfrm>
            <a:off x="265500" y="2845222"/>
            <a:ext cx="4045200" cy="1345500"/>
          </a:xfrm>
          <a:prstGeom prst="rect">
            <a:avLst/>
          </a:prstGeom>
        </p:spPr>
        <p:txBody>
          <a:bodyPr anchorCtr="0" anchor="t" bIns="91425" lIns="91425" rIns="91425" tIns="91425">
            <a:noAutofit/>
          </a:bodyPr>
          <a:lstStyle/>
          <a:p>
            <a:pPr lvl="0" rtl="0">
              <a:spcBef>
                <a:spcPts val="0"/>
              </a:spcBef>
              <a:buNone/>
            </a:pPr>
            <a:r>
              <a:rPr lang="en"/>
              <a:t>Software developer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cxnSp>
        <p:nvCxnSpPr>
          <p:cNvPr id="176" name="Shape 176"/>
          <p:cNvCxnSpPr/>
          <p:nvPr/>
        </p:nvCxnSpPr>
        <p:spPr>
          <a:xfrm>
            <a:off x="4565300" y="12050"/>
            <a:ext cx="0" cy="5119500"/>
          </a:xfrm>
          <a:prstGeom prst="straightConnector1">
            <a:avLst/>
          </a:prstGeom>
          <a:noFill/>
          <a:ln cap="flat" cmpd="sng" w="9525">
            <a:solidFill>
              <a:schemeClr val="dk2"/>
            </a:solidFill>
            <a:prstDash val="solid"/>
            <a:round/>
            <a:headEnd len="lg" w="lg" type="none"/>
            <a:tailEnd len="lg" w="lg" type="none"/>
          </a:ln>
        </p:spPr>
      </p:cxnSp>
      <p:cxnSp>
        <p:nvCxnSpPr>
          <p:cNvPr id="177" name="Shape 177"/>
          <p:cNvCxnSpPr/>
          <p:nvPr/>
        </p:nvCxnSpPr>
        <p:spPr>
          <a:xfrm>
            <a:off x="-23400" y="2650050"/>
            <a:ext cx="9190800" cy="12000"/>
          </a:xfrm>
          <a:prstGeom prst="straightConnector1">
            <a:avLst/>
          </a:prstGeom>
          <a:noFill/>
          <a:ln cap="flat" cmpd="sng" w="9525">
            <a:solidFill>
              <a:schemeClr val="dk2"/>
            </a:solidFill>
            <a:prstDash val="solid"/>
            <a:round/>
            <a:headEnd len="lg" w="lg" type="none"/>
            <a:tailEnd len="lg" w="lg" type="none"/>
          </a:ln>
        </p:spPr>
      </p:cxnSp>
      <p:sp>
        <p:nvSpPr>
          <p:cNvPr id="178" name="Shape 178"/>
          <p:cNvSpPr txBox="1"/>
          <p:nvPr/>
        </p:nvSpPr>
        <p:spPr>
          <a:xfrm>
            <a:off x="5902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Say</a:t>
            </a:r>
          </a:p>
        </p:txBody>
      </p:sp>
      <p:sp>
        <p:nvSpPr>
          <p:cNvPr id="179" name="Shape 179"/>
          <p:cNvSpPr txBox="1"/>
          <p:nvPr/>
        </p:nvSpPr>
        <p:spPr>
          <a:xfrm>
            <a:off x="601860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Feel</a:t>
            </a:r>
          </a:p>
        </p:txBody>
      </p:sp>
      <p:sp>
        <p:nvSpPr>
          <p:cNvPr id="180" name="Shape 180"/>
          <p:cNvSpPr txBox="1"/>
          <p:nvPr/>
        </p:nvSpPr>
        <p:spPr>
          <a:xfrm>
            <a:off x="49755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Do</a:t>
            </a:r>
          </a:p>
        </p:txBody>
      </p:sp>
      <p:sp>
        <p:nvSpPr>
          <p:cNvPr id="181" name="Shape 181"/>
          <p:cNvSpPr txBox="1"/>
          <p:nvPr/>
        </p:nvSpPr>
        <p:spPr>
          <a:xfrm>
            <a:off x="59259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Think</a:t>
            </a:r>
          </a:p>
        </p:txBody>
      </p:sp>
      <p:sp>
        <p:nvSpPr>
          <p:cNvPr id="182" name="Shape 182"/>
          <p:cNvSpPr txBox="1"/>
          <p:nvPr/>
        </p:nvSpPr>
        <p:spPr>
          <a:xfrm>
            <a:off x="180700" y="8191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Politicians lie and they have made a habit out of it. That’s why I am not interested</a:t>
            </a:r>
          </a:p>
        </p:txBody>
      </p:sp>
      <p:sp>
        <p:nvSpPr>
          <p:cNvPr id="183" name="Shape 183"/>
          <p:cNvSpPr txBox="1"/>
          <p:nvPr/>
        </p:nvSpPr>
        <p:spPr>
          <a:xfrm>
            <a:off x="5118925" y="3657675"/>
            <a:ext cx="3493200" cy="843300"/>
          </a:xfrm>
          <a:prstGeom prst="rect">
            <a:avLst/>
          </a:prstGeom>
          <a:noFill/>
          <a:ln>
            <a:noFill/>
          </a:ln>
        </p:spPr>
        <p:txBody>
          <a:bodyPr anchorCtr="0" anchor="t" bIns="91425" lIns="91425" rIns="91425" tIns="91425">
            <a:noAutofit/>
          </a:bodyPr>
          <a:lstStyle/>
          <a:p>
            <a:pPr lvl="0">
              <a:spcBef>
                <a:spcPts val="0"/>
              </a:spcBef>
              <a:buNone/>
            </a:pPr>
            <a:r>
              <a:rPr lang="en" sz="2000"/>
              <a:t>Sad</a:t>
            </a:r>
          </a:p>
          <a:p>
            <a:pPr lvl="0" rtl="0">
              <a:spcBef>
                <a:spcPts val="0"/>
              </a:spcBef>
              <a:buNone/>
            </a:pPr>
            <a:r>
              <a:rPr lang="en" sz="2000"/>
              <a:t>Thoughtful</a:t>
            </a:r>
          </a:p>
        </p:txBody>
      </p:sp>
      <p:sp>
        <p:nvSpPr>
          <p:cNvPr id="184" name="Shape 184"/>
          <p:cNvSpPr txBox="1"/>
          <p:nvPr/>
        </p:nvSpPr>
        <p:spPr>
          <a:xfrm>
            <a:off x="180700" y="34162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Using hand gestures</a:t>
            </a:r>
          </a:p>
        </p:txBody>
      </p:sp>
      <p:sp>
        <p:nvSpPr>
          <p:cNvPr id="185" name="Shape 185"/>
          <p:cNvSpPr txBox="1"/>
          <p:nvPr/>
        </p:nvSpPr>
        <p:spPr>
          <a:xfrm>
            <a:off x="4745475" y="11239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Sad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Interview Results</a:t>
            </a:r>
          </a:p>
        </p:txBody>
      </p:sp>
      <p:sp>
        <p:nvSpPr>
          <p:cNvPr id="191" name="Shape 191"/>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sz="2000"/>
              <a:t>Don't use twitter much</a:t>
            </a:r>
          </a:p>
          <a:p>
            <a:pPr lvl="0">
              <a:spcBef>
                <a:spcPts val="0"/>
              </a:spcBef>
              <a:buNone/>
            </a:pPr>
            <a:r>
              <a:rPr lang="en" sz="2000"/>
              <a:t>Not interested in politics because of all the lies</a:t>
            </a:r>
          </a:p>
          <a:p>
            <a:pPr lvl="0">
              <a:spcBef>
                <a:spcPts val="0"/>
              </a:spcBef>
              <a:buNone/>
            </a:pPr>
            <a:r>
              <a:rPr lang="en" sz="2000"/>
              <a:t>Interested in celebrities </a:t>
            </a:r>
          </a:p>
          <a:p>
            <a:pPr lvl="0">
              <a:spcBef>
                <a:spcPts val="0"/>
              </a:spcBef>
              <a:buNone/>
            </a:pPr>
            <a:r>
              <a:rPr lang="en" sz="2000"/>
              <a:t>Interested in knowing political affiliation of people,Just because it lets them get a peek into someone else’s life</a:t>
            </a:r>
          </a:p>
          <a:p>
            <a:pPr lvl="0">
              <a:spcBef>
                <a:spcPts val="0"/>
              </a:spcBef>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Summary</a:t>
            </a:r>
          </a:p>
        </p:txBody>
      </p:sp>
      <p:sp>
        <p:nvSpPr>
          <p:cNvPr id="197" name="Shape 197"/>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People are generally not interested in politics</a:t>
            </a:r>
          </a:p>
          <a:p>
            <a:pPr lvl="0">
              <a:spcBef>
                <a:spcPts val="0"/>
              </a:spcBef>
              <a:buNone/>
            </a:pPr>
            <a:r>
              <a:rPr lang="en"/>
              <a:t>People generally don’t use twitter</a:t>
            </a:r>
          </a:p>
          <a:p>
            <a:pPr lvl="0">
              <a:spcBef>
                <a:spcPts val="0"/>
              </a:spcBef>
              <a:buNone/>
            </a:pPr>
            <a:r>
              <a:rPr lang="en"/>
              <a:t>People don’t want to join politics with social media </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ctrTitle"/>
          </p:nvPr>
        </p:nvSpPr>
        <p:spPr>
          <a:xfrm>
            <a:off x="311700" y="392150"/>
            <a:ext cx="8520600" cy="2690400"/>
          </a:xfrm>
          <a:prstGeom prst="rect">
            <a:avLst/>
          </a:prstGeom>
        </p:spPr>
        <p:txBody>
          <a:bodyPr anchorCtr="0" anchor="ctr" bIns="91425" lIns="91425" rIns="91425" tIns="91425">
            <a:noAutofit/>
          </a:bodyPr>
          <a:lstStyle/>
          <a:p>
            <a:pPr lvl="0" rtl="0">
              <a:spcBef>
                <a:spcPts val="0"/>
              </a:spcBef>
              <a:buNone/>
            </a:pPr>
            <a:r>
              <a:rPr lang="en" sz="7200"/>
              <a:t>Changing our Target </a:t>
            </a:r>
            <a:r>
              <a:rPr lang="en" sz="7200"/>
              <a:t>Audience</a:t>
            </a:r>
            <a:r>
              <a:rPr lang="en" sz="7200"/>
              <a:t> </a:t>
            </a:r>
          </a:p>
        </p:txBody>
      </p:sp>
      <p:sp>
        <p:nvSpPr>
          <p:cNvPr id="203" name="Shape 203"/>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rtl="0">
              <a:spcBef>
                <a:spcPts val="0"/>
              </a:spcBef>
              <a:buNone/>
            </a:pPr>
            <a:r>
              <a:rPr lang="en"/>
              <a:t>From now onwards we will target political affiliated parties and personalities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1240275"/>
            <a:ext cx="8520600" cy="1981800"/>
          </a:xfrm>
          <a:prstGeom prst="rect">
            <a:avLst/>
          </a:prstGeom>
        </p:spPr>
        <p:txBody>
          <a:bodyPr anchorCtr="0" anchor="b" bIns="91425" lIns="91425" rIns="91425" tIns="91425">
            <a:noAutofit/>
          </a:bodyPr>
          <a:lstStyle/>
          <a:p>
            <a:pPr lvl="0">
              <a:spcBef>
                <a:spcPts val="0"/>
              </a:spcBef>
              <a:buNone/>
            </a:pPr>
            <a:r>
              <a:rPr lang="en"/>
              <a:t>Thank you!</a:t>
            </a:r>
          </a:p>
        </p:txBody>
      </p:sp>
      <p:sp>
        <p:nvSpPr>
          <p:cNvPr id="209" name="Shape 209"/>
          <p:cNvSpPr txBox="1"/>
          <p:nvPr>
            <p:ph idx="1" type="body"/>
          </p:nvPr>
        </p:nvSpPr>
        <p:spPr>
          <a:xfrm>
            <a:off x="311700" y="3304625"/>
            <a:ext cx="8520600" cy="1300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Who are we?</a:t>
            </a:r>
          </a:p>
        </p:txBody>
      </p:sp>
      <p:sp>
        <p:nvSpPr>
          <p:cNvPr id="63" name="Shape 63"/>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a:t>Sarim Zafar    (BSCS-13026)</a:t>
            </a:r>
          </a:p>
          <a:p>
            <a:pPr lvl="0">
              <a:spcBef>
                <a:spcPts val="0"/>
              </a:spcBef>
              <a:buNone/>
            </a:pPr>
            <a:r>
              <a:rPr lang="en"/>
              <a:t>Ammar Ahmed    (BSCS-13034)</a:t>
            </a:r>
          </a:p>
          <a:p>
            <a:pPr lvl="0">
              <a:spcBef>
                <a:spcPts val="0"/>
              </a:spcBef>
              <a:buNone/>
            </a:pPr>
            <a:r>
              <a:rPr lang="en"/>
              <a:t>Shahzaib Javed (BSCS-13053)</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Problem Domain</a:t>
            </a:r>
          </a:p>
        </p:txBody>
      </p:sp>
      <p:sp>
        <p:nvSpPr>
          <p:cNvPr id="69" name="Shape 69"/>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a:t>Finding political affiliation of people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Some of the Questions</a:t>
            </a:r>
          </a:p>
        </p:txBody>
      </p:sp>
      <p:sp>
        <p:nvSpPr>
          <p:cNvPr id="75" name="Shape 75"/>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600" cy="801000"/>
          </a:xfrm>
          <a:prstGeom prst="rect">
            <a:avLst/>
          </a:prstGeom>
        </p:spPr>
        <p:txBody>
          <a:bodyPr anchorCtr="0" anchor="t" bIns="91425" lIns="91425" rIns="91425" tIns="91425">
            <a:noAutofit/>
          </a:bodyPr>
          <a:lstStyle/>
          <a:p>
            <a:pPr indent="-228600" lvl="0" marL="457200" rtl="0">
              <a:spcBef>
                <a:spcPts val="0"/>
              </a:spcBef>
              <a:buChar char="●"/>
            </a:pPr>
            <a:r>
              <a:rPr lang="en"/>
              <a:t>Do you use internet regularly?</a:t>
            </a:r>
          </a:p>
          <a:p>
            <a:pPr indent="-228600" lvl="0" marL="457200" rtl="0">
              <a:spcBef>
                <a:spcPts val="0"/>
              </a:spcBef>
              <a:buChar char="●"/>
            </a:pPr>
            <a:r>
              <a:rPr lang="en"/>
              <a:t>Do you use social media?</a:t>
            </a:r>
          </a:p>
          <a:p>
            <a:pPr indent="-228600" lvl="0" marL="457200" rtl="0">
              <a:spcBef>
                <a:spcPts val="0"/>
              </a:spcBef>
              <a:buChar char="●"/>
            </a:pPr>
            <a:r>
              <a:rPr lang="en"/>
              <a:t>Do you use twitter?</a:t>
            </a:r>
          </a:p>
          <a:p>
            <a:pPr indent="-228600" lvl="0" marL="457200" rtl="0">
              <a:spcBef>
                <a:spcPts val="0"/>
              </a:spcBef>
              <a:buChar char="●"/>
            </a:pPr>
            <a:r>
              <a:rPr lang="en"/>
              <a:t>Are you interested in politics?</a:t>
            </a:r>
          </a:p>
          <a:p>
            <a:pPr indent="-228600" lvl="0" marL="457200" rtl="0">
              <a:spcBef>
                <a:spcPts val="0"/>
              </a:spcBef>
              <a:buChar char="●"/>
            </a:pPr>
            <a:r>
              <a:rPr lang="en"/>
              <a:t>How do you get update related on politics?</a:t>
            </a:r>
          </a:p>
          <a:p>
            <a:pPr indent="-228600" lvl="0" marL="457200" rtl="0">
              <a:spcBef>
                <a:spcPts val="0"/>
              </a:spcBef>
              <a:buChar char="●"/>
            </a:pPr>
            <a:r>
              <a:rPr lang="en"/>
              <a:t>Are you interested in knowing political affiliation of a person?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265500" y="1081400"/>
            <a:ext cx="4045200" cy="1710300"/>
          </a:xfrm>
          <a:prstGeom prst="rect">
            <a:avLst/>
          </a:prstGeom>
        </p:spPr>
        <p:txBody>
          <a:bodyPr anchorCtr="0" anchor="b" bIns="91425" lIns="91425" rIns="91425" tIns="91425">
            <a:noAutofit/>
          </a:bodyPr>
          <a:lstStyle/>
          <a:p>
            <a:pPr lvl="0">
              <a:spcBef>
                <a:spcPts val="0"/>
              </a:spcBef>
              <a:buNone/>
            </a:pPr>
            <a:r>
              <a:rPr lang="en"/>
              <a:t>Interviewee 1</a:t>
            </a:r>
          </a:p>
        </p:txBody>
      </p:sp>
      <p:sp>
        <p:nvSpPr>
          <p:cNvPr id="86" name="Shape 86"/>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NAME: Ali Jibran</a:t>
            </a:r>
          </a:p>
          <a:p>
            <a:pPr lvl="0">
              <a:spcBef>
                <a:spcPts val="0"/>
              </a:spcBef>
              <a:buNone/>
            </a:pPr>
            <a:r>
              <a:rPr lang="en"/>
              <a:t>REASON FOR INTERVIEW: Extremly not interested in politics to say the least!!!</a:t>
            </a:r>
          </a:p>
          <a:p>
            <a:pPr lvl="0">
              <a:spcBef>
                <a:spcPts val="0"/>
              </a:spcBef>
              <a:buNone/>
            </a:pPr>
            <a:r>
              <a:rPr lang="en"/>
              <a:t>PLACE OF INTERVIEW: UCP</a:t>
            </a:r>
          </a:p>
          <a:p>
            <a:pPr lvl="0">
              <a:spcBef>
                <a:spcPts val="0"/>
              </a:spcBef>
              <a:buNone/>
            </a:pPr>
            <a:r>
              <a:rPr lang="en"/>
              <a:t>METHOD OF RECRUITMENT: Contacted by phone</a:t>
            </a:r>
          </a:p>
        </p:txBody>
      </p:sp>
      <p:sp>
        <p:nvSpPr>
          <p:cNvPr id="87" name="Shape 87"/>
          <p:cNvSpPr txBox="1"/>
          <p:nvPr>
            <p:ph idx="1" type="subTitle"/>
          </p:nvPr>
        </p:nvSpPr>
        <p:spPr>
          <a:xfrm>
            <a:off x="265500" y="2845222"/>
            <a:ext cx="4045200" cy="1345500"/>
          </a:xfrm>
          <a:prstGeom prst="rect">
            <a:avLst/>
          </a:prstGeom>
        </p:spPr>
        <p:txBody>
          <a:bodyPr anchorCtr="0" anchor="t" bIns="91425" lIns="91425" rIns="91425" tIns="91425">
            <a:noAutofit/>
          </a:bodyPr>
          <a:lstStyle/>
          <a:p>
            <a:pPr lvl="0">
              <a:spcBef>
                <a:spcPts val="0"/>
              </a:spcBef>
              <a:buNone/>
            </a:pPr>
            <a:r>
              <a:rPr lang="en"/>
              <a:t>Student and part time software developer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cxnSp>
        <p:nvCxnSpPr>
          <p:cNvPr id="92" name="Shape 92"/>
          <p:cNvCxnSpPr/>
          <p:nvPr/>
        </p:nvCxnSpPr>
        <p:spPr>
          <a:xfrm>
            <a:off x="4565300" y="12050"/>
            <a:ext cx="0" cy="5119500"/>
          </a:xfrm>
          <a:prstGeom prst="straightConnector1">
            <a:avLst/>
          </a:prstGeom>
          <a:noFill/>
          <a:ln cap="flat" cmpd="sng" w="9525">
            <a:solidFill>
              <a:schemeClr val="dk2"/>
            </a:solidFill>
            <a:prstDash val="solid"/>
            <a:round/>
            <a:headEnd len="lg" w="lg" type="none"/>
            <a:tailEnd len="lg" w="lg" type="none"/>
          </a:ln>
        </p:spPr>
      </p:cxnSp>
      <p:cxnSp>
        <p:nvCxnSpPr>
          <p:cNvPr id="93" name="Shape 93"/>
          <p:cNvCxnSpPr/>
          <p:nvPr/>
        </p:nvCxnSpPr>
        <p:spPr>
          <a:xfrm>
            <a:off x="-23400" y="2650050"/>
            <a:ext cx="9190800" cy="12000"/>
          </a:xfrm>
          <a:prstGeom prst="straightConnector1">
            <a:avLst/>
          </a:prstGeom>
          <a:noFill/>
          <a:ln cap="flat" cmpd="sng" w="9525">
            <a:solidFill>
              <a:schemeClr val="dk2"/>
            </a:solidFill>
            <a:prstDash val="solid"/>
            <a:round/>
            <a:headEnd len="lg" w="lg" type="none"/>
            <a:tailEnd len="lg" w="lg" type="none"/>
          </a:ln>
        </p:spPr>
      </p:cxnSp>
      <p:sp>
        <p:nvSpPr>
          <p:cNvPr id="94" name="Shape 94"/>
          <p:cNvSpPr txBox="1"/>
          <p:nvPr/>
        </p:nvSpPr>
        <p:spPr>
          <a:xfrm>
            <a:off x="0" y="12050"/>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Say</a:t>
            </a:r>
          </a:p>
        </p:txBody>
      </p:sp>
      <p:sp>
        <p:nvSpPr>
          <p:cNvPr id="95" name="Shape 95"/>
          <p:cNvSpPr txBox="1"/>
          <p:nvPr/>
        </p:nvSpPr>
        <p:spPr>
          <a:xfrm>
            <a:off x="601860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Feel</a:t>
            </a:r>
          </a:p>
        </p:txBody>
      </p:sp>
      <p:sp>
        <p:nvSpPr>
          <p:cNvPr id="96" name="Shape 96"/>
          <p:cNvSpPr txBox="1"/>
          <p:nvPr/>
        </p:nvSpPr>
        <p:spPr>
          <a:xfrm>
            <a:off x="49755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Do</a:t>
            </a:r>
          </a:p>
        </p:txBody>
      </p:sp>
      <p:sp>
        <p:nvSpPr>
          <p:cNvPr id="97" name="Shape 97"/>
          <p:cNvSpPr txBox="1"/>
          <p:nvPr/>
        </p:nvSpPr>
        <p:spPr>
          <a:xfrm>
            <a:off x="4745475" y="12050"/>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Think</a:t>
            </a:r>
          </a:p>
        </p:txBody>
      </p:sp>
      <p:sp>
        <p:nvSpPr>
          <p:cNvPr id="98" name="Shape 98"/>
          <p:cNvSpPr txBox="1"/>
          <p:nvPr/>
        </p:nvSpPr>
        <p:spPr>
          <a:xfrm>
            <a:off x="180625" y="590150"/>
            <a:ext cx="4204500" cy="18189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a:t>
            </a:r>
            <a:r>
              <a:rPr lang="en" sz="2000"/>
              <a:t>I am interested in politics because rich keep getting richer and poor keep getting kids”</a:t>
            </a:r>
          </a:p>
        </p:txBody>
      </p:sp>
      <p:sp>
        <p:nvSpPr>
          <p:cNvPr id="99" name="Shape 99"/>
          <p:cNvSpPr txBox="1"/>
          <p:nvPr/>
        </p:nvSpPr>
        <p:spPr>
          <a:xfrm>
            <a:off x="5118925" y="3657675"/>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Cynical</a:t>
            </a:r>
          </a:p>
        </p:txBody>
      </p:sp>
      <p:sp>
        <p:nvSpPr>
          <p:cNvPr id="100" name="Shape 100"/>
          <p:cNvSpPr txBox="1"/>
          <p:nvPr/>
        </p:nvSpPr>
        <p:spPr>
          <a:xfrm>
            <a:off x="180700" y="3416200"/>
            <a:ext cx="3493200" cy="1245600"/>
          </a:xfrm>
          <a:prstGeom prst="rect">
            <a:avLst/>
          </a:prstGeom>
          <a:noFill/>
          <a:ln>
            <a:noFill/>
          </a:ln>
        </p:spPr>
        <p:txBody>
          <a:bodyPr anchorCtr="0" anchor="t" bIns="91425" lIns="91425" rIns="91425" tIns="91425">
            <a:noAutofit/>
          </a:bodyPr>
          <a:lstStyle/>
          <a:p>
            <a:pPr lvl="0">
              <a:spcBef>
                <a:spcPts val="0"/>
              </a:spcBef>
              <a:buNone/>
            </a:pPr>
            <a:r>
              <a:rPr lang="en" sz="2000"/>
              <a:t>Happy Expression</a:t>
            </a:r>
          </a:p>
          <a:p>
            <a:pPr lvl="0" rtl="0">
              <a:spcBef>
                <a:spcPts val="0"/>
              </a:spcBef>
              <a:buNone/>
            </a:pPr>
            <a:r>
              <a:t/>
            </a:r>
            <a:endParaRPr sz="2000"/>
          </a:p>
        </p:txBody>
      </p:sp>
      <p:sp>
        <p:nvSpPr>
          <p:cNvPr id="101" name="Shape 101"/>
          <p:cNvSpPr txBox="1"/>
          <p:nvPr/>
        </p:nvSpPr>
        <p:spPr>
          <a:xfrm>
            <a:off x="4745475" y="774575"/>
            <a:ext cx="3493200" cy="12456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Politics is full of lies</a:t>
            </a:r>
          </a:p>
          <a:p>
            <a:pPr indent="-355600" lvl="0" marL="457200" rtl="0">
              <a:spcBef>
                <a:spcPts val="0"/>
              </a:spcBef>
              <a:buSzPct val="100000"/>
              <a:buChar char="●"/>
            </a:pPr>
            <a:r>
              <a:rPr lang="en" sz="2000"/>
              <a:t>Deceitful people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265500" y="1081400"/>
            <a:ext cx="4045200" cy="1710300"/>
          </a:xfrm>
          <a:prstGeom prst="rect">
            <a:avLst/>
          </a:prstGeom>
        </p:spPr>
        <p:txBody>
          <a:bodyPr anchorCtr="0" anchor="b" bIns="91425" lIns="91425" rIns="91425" tIns="91425">
            <a:noAutofit/>
          </a:bodyPr>
          <a:lstStyle/>
          <a:p>
            <a:pPr lvl="0" rtl="0">
              <a:spcBef>
                <a:spcPts val="0"/>
              </a:spcBef>
              <a:buNone/>
            </a:pPr>
            <a:r>
              <a:rPr lang="en"/>
              <a:t>Interviewee 2</a:t>
            </a:r>
          </a:p>
        </p:txBody>
      </p:sp>
      <p:sp>
        <p:nvSpPr>
          <p:cNvPr id="107" name="Shape 107"/>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sz="2000"/>
              <a:t>NAME: Bilal Hanif</a:t>
            </a:r>
          </a:p>
          <a:p>
            <a:pPr lvl="0" rtl="0">
              <a:spcBef>
                <a:spcPts val="0"/>
              </a:spcBef>
              <a:buNone/>
            </a:pPr>
            <a:r>
              <a:rPr lang="en" sz="2000"/>
              <a:t>REASON FOR INTERVIEW: Slightly interested in politics</a:t>
            </a:r>
          </a:p>
          <a:p>
            <a:pPr lvl="0" rtl="0">
              <a:spcBef>
                <a:spcPts val="0"/>
              </a:spcBef>
              <a:buNone/>
            </a:pPr>
            <a:r>
              <a:rPr lang="en" sz="2000"/>
              <a:t>PLACE OF INTERVIEW: At his </a:t>
            </a:r>
            <a:r>
              <a:rPr lang="en" sz="2000"/>
              <a:t>office</a:t>
            </a:r>
          </a:p>
          <a:p>
            <a:pPr lvl="0" rtl="0">
              <a:spcBef>
                <a:spcPts val="0"/>
              </a:spcBef>
              <a:buNone/>
            </a:pPr>
            <a:r>
              <a:rPr lang="en" sz="2000"/>
              <a:t>METHOD OF RECRUITMENT: Contacted by phone</a:t>
            </a:r>
          </a:p>
        </p:txBody>
      </p:sp>
      <p:sp>
        <p:nvSpPr>
          <p:cNvPr id="108" name="Shape 108"/>
          <p:cNvSpPr txBox="1"/>
          <p:nvPr>
            <p:ph idx="1" type="subTitle"/>
          </p:nvPr>
        </p:nvSpPr>
        <p:spPr>
          <a:xfrm>
            <a:off x="265500" y="2845222"/>
            <a:ext cx="4045200" cy="1345500"/>
          </a:xfrm>
          <a:prstGeom prst="rect">
            <a:avLst/>
          </a:prstGeom>
        </p:spPr>
        <p:txBody>
          <a:bodyPr anchorCtr="0" anchor="t" bIns="91425" lIns="91425" rIns="91425" tIns="91425">
            <a:noAutofit/>
          </a:bodyPr>
          <a:lstStyle/>
          <a:p>
            <a:pPr lvl="0" rtl="0">
              <a:spcBef>
                <a:spcPts val="0"/>
              </a:spcBef>
              <a:buNone/>
            </a:pPr>
            <a:r>
              <a:rPr lang="en" sz="2000"/>
              <a:t>Project Manager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cxnSp>
        <p:nvCxnSpPr>
          <p:cNvPr id="113" name="Shape 113"/>
          <p:cNvCxnSpPr/>
          <p:nvPr/>
        </p:nvCxnSpPr>
        <p:spPr>
          <a:xfrm>
            <a:off x="4565300" y="12050"/>
            <a:ext cx="0" cy="5119500"/>
          </a:xfrm>
          <a:prstGeom prst="straightConnector1">
            <a:avLst/>
          </a:prstGeom>
          <a:noFill/>
          <a:ln cap="flat" cmpd="sng" w="9525">
            <a:solidFill>
              <a:schemeClr val="dk2"/>
            </a:solidFill>
            <a:prstDash val="solid"/>
            <a:round/>
            <a:headEnd len="lg" w="lg" type="none"/>
            <a:tailEnd len="lg" w="lg" type="none"/>
          </a:ln>
        </p:spPr>
      </p:cxnSp>
      <p:cxnSp>
        <p:nvCxnSpPr>
          <p:cNvPr id="114" name="Shape 114"/>
          <p:cNvCxnSpPr/>
          <p:nvPr/>
        </p:nvCxnSpPr>
        <p:spPr>
          <a:xfrm>
            <a:off x="-23400" y="2650050"/>
            <a:ext cx="9190800" cy="12000"/>
          </a:xfrm>
          <a:prstGeom prst="straightConnector1">
            <a:avLst/>
          </a:prstGeom>
          <a:noFill/>
          <a:ln cap="flat" cmpd="sng" w="9525">
            <a:solidFill>
              <a:schemeClr val="dk2"/>
            </a:solidFill>
            <a:prstDash val="solid"/>
            <a:round/>
            <a:headEnd len="lg" w="lg" type="none"/>
            <a:tailEnd len="lg" w="lg" type="none"/>
          </a:ln>
        </p:spPr>
      </p:cxnSp>
      <p:sp>
        <p:nvSpPr>
          <p:cNvPr id="115" name="Shape 115"/>
          <p:cNvSpPr txBox="1"/>
          <p:nvPr/>
        </p:nvSpPr>
        <p:spPr>
          <a:xfrm>
            <a:off x="5902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Say</a:t>
            </a:r>
          </a:p>
        </p:txBody>
      </p:sp>
      <p:sp>
        <p:nvSpPr>
          <p:cNvPr id="116" name="Shape 116"/>
          <p:cNvSpPr txBox="1"/>
          <p:nvPr/>
        </p:nvSpPr>
        <p:spPr>
          <a:xfrm>
            <a:off x="601860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Feel</a:t>
            </a:r>
          </a:p>
        </p:txBody>
      </p:sp>
      <p:sp>
        <p:nvSpPr>
          <p:cNvPr id="117" name="Shape 117"/>
          <p:cNvSpPr txBox="1"/>
          <p:nvPr/>
        </p:nvSpPr>
        <p:spPr>
          <a:xfrm>
            <a:off x="497550" y="27500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Do</a:t>
            </a:r>
          </a:p>
        </p:txBody>
      </p:sp>
      <p:sp>
        <p:nvSpPr>
          <p:cNvPr id="118" name="Shape 118"/>
          <p:cNvSpPr txBox="1"/>
          <p:nvPr/>
        </p:nvSpPr>
        <p:spPr>
          <a:xfrm>
            <a:off x="5925925" y="72275"/>
            <a:ext cx="1879200" cy="57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chemeClr val="accent1"/>
                </a:solidFill>
                <a:latin typeface="Amatic SC"/>
                <a:ea typeface="Amatic SC"/>
                <a:cs typeface="Amatic SC"/>
                <a:sym typeface="Amatic SC"/>
              </a:rPr>
              <a:t>Think</a:t>
            </a:r>
          </a:p>
        </p:txBody>
      </p:sp>
      <p:sp>
        <p:nvSpPr>
          <p:cNvPr id="119" name="Shape 119"/>
          <p:cNvSpPr txBox="1"/>
          <p:nvPr/>
        </p:nvSpPr>
        <p:spPr>
          <a:xfrm>
            <a:off x="180700" y="702475"/>
            <a:ext cx="3493200" cy="843300"/>
          </a:xfrm>
          <a:prstGeom prst="rect">
            <a:avLst/>
          </a:prstGeom>
          <a:noFill/>
          <a:ln>
            <a:noFill/>
          </a:ln>
        </p:spPr>
        <p:txBody>
          <a:bodyPr anchorCtr="0" anchor="t" bIns="91425" lIns="91425" rIns="91425" tIns="91425">
            <a:noAutofit/>
          </a:bodyPr>
          <a:lstStyle/>
          <a:p>
            <a:pPr lvl="0">
              <a:spcBef>
                <a:spcPts val="0"/>
              </a:spcBef>
              <a:buNone/>
            </a:pPr>
            <a:r>
              <a:rPr lang="en" sz="2000"/>
              <a:t>He is interested in politics because how it can </a:t>
            </a:r>
            <a:r>
              <a:rPr lang="en" sz="2000"/>
              <a:t>affect</a:t>
            </a:r>
            <a:r>
              <a:rPr lang="en" sz="2000"/>
              <a:t> </a:t>
            </a:r>
            <a:r>
              <a:rPr lang="en" sz="2000"/>
              <a:t>business</a:t>
            </a:r>
            <a:r>
              <a:rPr lang="en" sz="2000"/>
              <a:t>’</a:t>
            </a:r>
          </a:p>
          <a:p>
            <a:pPr lvl="0">
              <a:spcBef>
                <a:spcPts val="0"/>
              </a:spcBef>
              <a:buNone/>
            </a:pPr>
            <a:r>
              <a:rPr lang="en" sz="2000"/>
              <a:t>‘Knowing political affiliation can help a person in many ways’</a:t>
            </a:r>
          </a:p>
          <a:p>
            <a:pPr lvl="0" rtl="0">
              <a:spcBef>
                <a:spcPts val="0"/>
              </a:spcBef>
              <a:buNone/>
            </a:pPr>
            <a:r>
              <a:t/>
            </a:r>
            <a:endParaRPr sz="2000"/>
          </a:p>
        </p:txBody>
      </p:sp>
      <p:sp>
        <p:nvSpPr>
          <p:cNvPr id="120" name="Shape 120"/>
          <p:cNvSpPr txBox="1"/>
          <p:nvPr/>
        </p:nvSpPr>
        <p:spPr>
          <a:xfrm>
            <a:off x="5118925" y="3657675"/>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Ambitious</a:t>
            </a:r>
          </a:p>
        </p:txBody>
      </p:sp>
      <p:sp>
        <p:nvSpPr>
          <p:cNvPr id="121" name="Shape 121"/>
          <p:cNvSpPr txBox="1"/>
          <p:nvPr/>
        </p:nvSpPr>
        <p:spPr>
          <a:xfrm>
            <a:off x="180700" y="341620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Excited tone</a:t>
            </a:r>
          </a:p>
        </p:txBody>
      </p:sp>
      <p:sp>
        <p:nvSpPr>
          <p:cNvPr id="122" name="Shape 122"/>
          <p:cNvSpPr txBox="1"/>
          <p:nvPr/>
        </p:nvSpPr>
        <p:spPr>
          <a:xfrm>
            <a:off x="4780450" y="913950"/>
            <a:ext cx="3493200" cy="843300"/>
          </a:xfrm>
          <a:prstGeom prst="rect">
            <a:avLst/>
          </a:prstGeom>
          <a:noFill/>
          <a:ln>
            <a:noFill/>
          </a:ln>
        </p:spPr>
        <p:txBody>
          <a:bodyPr anchorCtr="0" anchor="t" bIns="91425" lIns="91425" rIns="91425" tIns="91425">
            <a:noAutofit/>
          </a:bodyPr>
          <a:lstStyle/>
          <a:p>
            <a:pPr lvl="0" rtl="0">
              <a:spcBef>
                <a:spcPts val="0"/>
              </a:spcBef>
              <a:buNone/>
            </a:pPr>
            <a:r>
              <a:rPr lang="en" sz="2000"/>
              <a:t>Opportunities arising from politics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