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5143500" type="screen16x9"/>
  <p:notesSz cx="6858000" cy="9144000"/>
  <p:embeddedFontLst>
    <p:embeddedFont>
      <p:font typeface="Source Code Pro" panose="020B0604020202020204" charset="0"/>
      <p:regular r:id="rId31"/>
      <p:bold r:id="rId32"/>
    </p:embeddedFont>
    <p:embeddedFont>
      <p:font typeface="Economica" panose="020B0604020202020204" charset="0"/>
      <p:regular r:id="rId33"/>
      <p:bold r:id="rId34"/>
      <p:italic r:id="rId35"/>
      <p:boldItalic r:id="rId36"/>
    </p:embeddedFont>
    <p:embeddedFont>
      <p:font typeface="Open Sans" panose="020B0604020202020204" charset="0"/>
      <p:regular r:id="rId37"/>
      <p:bold r:id="rId38"/>
      <p:italic r:id="rId39"/>
      <p:boldItalic r:id="rId40"/>
    </p:embeddedFont>
    <p:embeddedFont>
      <p:font typeface="Amatic SC" panose="020B0604020202020204" charset="-79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were amazed perspective matters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 online platform perhaps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 rot="10800000">
            <a:off x="7697100" y="-25"/>
            <a:ext cx="962400" cy="1741500"/>
          </a:xfrm>
          <a:prstGeom prst="rect">
            <a:avLst/>
          </a:prstGeom>
          <a:solidFill>
            <a:srgbClr val="57BB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 rot="10800000">
            <a:off x="5750475" y="-25"/>
            <a:ext cx="1946700" cy="1741500"/>
          </a:xfrm>
          <a:prstGeom prst="rect">
            <a:avLst/>
          </a:prstGeom>
          <a:solidFill>
            <a:srgbClr val="33AC7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 rot="10800000" flipH="1">
            <a:off x="8659499" y="-25"/>
            <a:ext cx="484500" cy="1741500"/>
          </a:xfrm>
          <a:prstGeom prst="rect">
            <a:avLst/>
          </a:prstGeom>
          <a:solidFill>
            <a:srgbClr val="87CEA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  <a:endParaRPr lang="en" sz="1000">
              <a:solidFill>
                <a:srgbClr val="61616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bg>
      <p:bgPr>
        <a:solidFill>
          <a:srgbClr val="FFFFF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 rot="10800000">
            <a:off x="7697100" y="-25"/>
            <a:ext cx="962400" cy="1741500"/>
          </a:xfrm>
          <a:prstGeom prst="rect">
            <a:avLst/>
          </a:prstGeom>
          <a:solidFill>
            <a:srgbClr val="57BB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 rot="10800000">
            <a:off x="5750475" y="-25"/>
            <a:ext cx="1946700" cy="1741500"/>
          </a:xfrm>
          <a:prstGeom prst="rect">
            <a:avLst/>
          </a:prstGeom>
          <a:solidFill>
            <a:srgbClr val="33AC7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 rot="10800000" flipH="1">
            <a:off x="8659499" y="-25"/>
            <a:ext cx="484500" cy="1741500"/>
          </a:xfrm>
          <a:prstGeom prst="rect">
            <a:avLst/>
          </a:prstGeom>
          <a:solidFill>
            <a:srgbClr val="87CEA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  <a:endParaRPr lang="en" sz="1000">
              <a:solidFill>
                <a:srgbClr val="61616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2"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 rot="10800000">
            <a:off x="7697100" y="-25"/>
            <a:ext cx="962400" cy="1741500"/>
          </a:xfrm>
          <a:prstGeom prst="rect">
            <a:avLst/>
          </a:prstGeom>
          <a:solidFill>
            <a:srgbClr val="57BB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 rot="10800000">
            <a:off x="5750475" y="-25"/>
            <a:ext cx="1946700" cy="1741500"/>
          </a:xfrm>
          <a:prstGeom prst="rect">
            <a:avLst/>
          </a:prstGeom>
          <a:solidFill>
            <a:srgbClr val="33AC7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 rot="10800000" flipH="1">
            <a:off x="8659499" y="-25"/>
            <a:ext cx="484500" cy="1741500"/>
          </a:xfrm>
          <a:prstGeom prst="rect">
            <a:avLst/>
          </a:prstGeom>
          <a:solidFill>
            <a:srgbClr val="87CEA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  <a:endParaRPr lang="en" sz="1000">
              <a:solidFill>
                <a:srgbClr val="61616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8000"/>
            </a:lvl1pPr>
            <a:lvl2pPr lvl="1" algn="ctr" rtl="0">
              <a:spcBef>
                <a:spcPts val="0"/>
              </a:spcBef>
              <a:buSzPct val="100000"/>
              <a:defRPr sz="8000"/>
            </a:lvl2pPr>
            <a:lvl3pPr lvl="2" algn="ctr" rtl="0">
              <a:spcBef>
                <a:spcPts val="0"/>
              </a:spcBef>
              <a:buSzPct val="100000"/>
              <a:defRPr sz="8000"/>
            </a:lvl3pPr>
            <a:lvl4pPr lvl="3" algn="ctr" rtl="0">
              <a:spcBef>
                <a:spcPts val="0"/>
              </a:spcBef>
              <a:buSzPct val="100000"/>
              <a:defRPr sz="8000"/>
            </a:lvl4pPr>
            <a:lvl5pPr lvl="4" algn="ctr" rtl="0">
              <a:spcBef>
                <a:spcPts val="0"/>
              </a:spcBef>
              <a:buSzPct val="100000"/>
              <a:defRPr sz="8000"/>
            </a:lvl5pPr>
            <a:lvl6pPr lvl="5" algn="ctr" rtl="0">
              <a:spcBef>
                <a:spcPts val="0"/>
              </a:spcBef>
              <a:buSzPct val="100000"/>
              <a:defRPr sz="8000"/>
            </a:lvl6pPr>
            <a:lvl7pPr lvl="6" algn="ctr" rtl="0">
              <a:spcBef>
                <a:spcPts val="0"/>
              </a:spcBef>
              <a:buSzPct val="100000"/>
              <a:defRPr sz="8000"/>
            </a:lvl7pPr>
            <a:lvl8pPr lvl="7" algn="ctr" rtl="0">
              <a:spcBef>
                <a:spcPts val="0"/>
              </a:spcBef>
              <a:buSzPct val="100000"/>
              <a:defRPr sz="8000"/>
            </a:lvl8pPr>
            <a:lvl9pPr lvl="8" algn="ctr" rtl="0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" name="Shape 17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8" name="Shape 11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400"/>
            </a:lvl1pPr>
            <a:lvl2pPr lvl="1" algn="ctr" rtl="0">
              <a:spcBef>
                <a:spcPts val="0"/>
              </a:spcBef>
              <a:buSzPct val="100000"/>
              <a:defRPr sz="5400"/>
            </a:lvl2pPr>
            <a:lvl3pPr lvl="2" algn="ctr" rtl="0">
              <a:spcBef>
                <a:spcPts val="0"/>
              </a:spcBef>
              <a:buSzPct val="100000"/>
              <a:defRPr sz="5400"/>
            </a:lvl3pPr>
            <a:lvl4pPr lvl="3" algn="ctr" rtl="0">
              <a:spcBef>
                <a:spcPts val="0"/>
              </a:spcBef>
              <a:buSzPct val="100000"/>
              <a:defRPr sz="5400"/>
            </a:lvl4pPr>
            <a:lvl5pPr lvl="4" algn="ctr" rtl="0">
              <a:spcBef>
                <a:spcPts val="0"/>
              </a:spcBef>
              <a:buSzPct val="100000"/>
              <a:defRPr sz="5400"/>
            </a:lvl5pPr>
            <a:lvl6pPr lvl="5" algn="ctr" rtl="0">
              <a:spcBef>
                <a:spcPts val="0"/>
              </a:spcBef>
              <a:buSzPct val="100000"/>
              <a:defRPr sz="5400"/>
            </a:lvl6pPr>
            <a:lvl7pPr lvl="6" algn="ctr" rtl="0">
              <a:spcBef>
                <a:spcPts val="0"/>
              </a:spcBef>
              <a:buSzPct val="100000"/>
              <a:defRPr sz="5400"/>
            </a:lvl7pPr>
            <a:lvl8pPr lvl="7" algn="ctr" rtl="0">
              <a:spcBef>
                <a:spcPts val="0"/>
              </a:spcBef>
              <a:buSzPct val="100000"/>
              <a:defRPr sz="5400"/>
            </a:lvl8pPr>
            <a:lvl9pPr lvl="8" algn="ctr" rtl="0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 b="1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ctrTitle"/>
          </p:nvPr>
        </p:nvSpPr>
        <p:spPr>
          <a:xfrm>
            <a:off x="2645875" y="1524100"/>
            <a:ext cx="4311000" cy="1537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Psychometric Test for Pakistan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Shape 211"/>
          <p:cNvCxnSpPr/>
          <p:nvPr/>
        </p:nvCxnSpPr>
        <p:spPr>
          <a:xfrm>
            <a:off x="4565300" y="12050"/>
            <a:ext cx="0" cy="51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2" name="Shape 212"/>
          <p:cNvCxnSpPr/>
          <p:nvPr/>
        </p:nvCxnSpPr>
        <p:spPr>
          <a:xfrm>
            <a:off x="-23400" y="2650050"/>
            <a:ext cx="9190800" cy="1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13" name="Shape 213"/>
          <p:cNvSpPr txBox="1"/>
          <p:nvPr/>
        </p:nvSpPr>
        <p:spPr>
          <a:xfrm>
            <a:off x="0" y="12050"/>
            <a:ext cx="1879200" cy="57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>
                <a:solidFill>
                  <a:schemeClr val="accent1"/>
                </a:solidFill>
                <a:latin typeface="Economica"/>
                <a:ea typeface="Economica"/>
                <a:cs typeface="Economica"/>
                <a:sym typeface="Economica"/>
              </a:rPr>
              <a:t>Say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6018600" y="2750075"/>
            <a:ext cx="1879200" cy="57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>
                <a:solidFill>
                  <a:schemeClr val="accent1"/>
                </a:solidFill>
                <a:latin typeface="Economica"/>
                <a:ea typeface="Economica"/>
                <a:cs typeface="Economica"/>
                <a:sym typeface="Economica"/>
              </a:rPr>
              <a:t>Feel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497550" y="2750075"/>
            <a:ext cx="1879200" cy="57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>
                <a:solidFill>
                  <a:schemeClr val="accent1"/>
                </a:solidFill>
                <a:latin typeface="Economica"/>
                <a:ea typeface="Economica"/>
                <a:cs typeface="Economica"/>
                <a:sym typeface="Economica"/>
              </a:rPr>
              <a:t>Do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4745475" y="12050"/>
            <a:ext cx="1879200" cy="57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>
                <a:solidFill>
                  <a:schemeClr val="accent1"/>
                </a:solidFill>
                <a:latin typeface="Economica"/>
                <a:ea typeface="Economica"/>
                <a:cs typeface="Economica"/>
                <a:sym typeface="Economica"/>
              </a:rPr>
              <a:t>Think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80625" y="590150"/>
            <a:ext cx="4204500" cy="181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lang="en" sz="2000" b="1">
                <a:latin typeface="Economica"/>
                <a:ea typeface="Economica"/>
                <a:cs typeface="Economica"/>
                <a:sym typeface="Economica"/>
              </a:rPr>
              <a:t>It depends on which tests you are talking about. For example, I think GRE is a good representative because you get to choose a specific subject in which you will pursue a degree</a:t>
            </a:r>
          </a:p>
          <a:p>
            <a:pPr marL="457200" lvl="0" indent="-3556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lang="en" sz="2000" b="1">
                <a:latin typeface="Economica"/>
                <a:ea typeface="Economica"/>
                <a:cs typeface="Economica"/>
                <a:sym typeface="Economica"/>
              </a:rPr>
              <a:t>No I did not change my field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5118925" y="3657675"/>
            <a:ext cx="3493200" cy="84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lang="en" sz="2000" b="1">
                <a:latin typeface="Economica"/>
                <a:ea typeface="Economica"/>
                <a:cs typeface="Economica"/>
                <a:sym typeface="Economica"/>
              </a:rPr>
              <a:t>Why not start by using successful models used internationally and then fine tune it according to Pakistan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180700" y="3416200"/>
            <a:ext cx="3493200" cy="124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lang="en" sz="2000" b="1">
                <a:latin typeface="Economica"/>
                <a:ea typeface="Economica"/>
                <a:cs typeface="Economica"/>
                <a:sym typeface="Economica"/>
              </a:rPr>
              <a:t>Showed his recent GRE and IELTS score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4745475" y="774575"/>
            <a:ext cx="3493200" cy="124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lang="en" sz="2000" b="1">
                <a:latin typeface="Economica"/>
                <a:ea typeface="Economica"/>
                <a:cs typeface="Economica"/>
                <a:sym typeface="Economica"/>
              </a:rPr>
              <a:t>The test is good enough at least in LUMS</a:t>
            </a:r>
          </a:p>
          <a:p>
            <a:pPr marL="457200" lvl="0" indent="-3556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lang="en" sz="2000" b="1">
                <a:latin typeface="Economica"/>
                <a:ea typeface="Economica"/>
                <a:cs typeface="Economica"/>
                <a:sym typeface="Economica"/>
              </a:rPr>
              <a:t>Maybe try replicating the testing procedure of LUMS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1190525" y="1806450"/>
            <a:ext cx="6762959" cy="2125818"/>
          </a:xfrm>
          <a:prstGeom prst="flowChart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latin typeface="Economica"/>
                <a:ea typeface="Economica"/>
                <a:cs typeface="Economica"/>
                <a:sym typeface="Economica"/>
              </a:rPr>
              <a:t>POV’s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latin typeface="Economica"/>
                <a:ea typeface="Economica"/>
                <a:cs typeface="Economica"/>
                <a:sym typeface="Economica"/>
              </a:rPr>
              <a:t>&amp;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latin typeface="Economica"/>
                <a:ea typeface="Economica"/>
                <a:cs typeface="Economica"/>
                <a:sym typeface="Economica"/>
              </a:rPr>
              <a:t>HMV’s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200"/>
              <a:t>POV # 1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b="1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We met: </a:t>
            </a:r>
            <a:r>
              <a:rPr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Ali Jibran is a student and a part time software who wants to have strict regulations for current evaluation platforms </a:t>
            </a:r>
          </a:p>
          <a:p>
            <a:pPr lvl="0">
              <a:spcBef>
                <a:spcPts val="0"/>
              </a:spcBef>
              <a:buNone/>
            </a:pPr>
            <a:r>
              <a:rPr lang="en" sz="2000" b="1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We were amazed: </a:t>
            </a:r>
            <a:r>
              <a:rPr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Even though he performed well in the test but he was not satisfied with the system</a:t>
            </a:r>
          </a:p>
          <a:p>
            <a:pPr lvl="0">
              <a:spcBef>
                <a:spcPts val="0"/>
              </a:spcBef>
              <a:buNone/>
            </a:pPr>
            <a:r>
              <a:rPr lang="en" sz="2000" b="1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It would be game changing to: </a:t>
            </a:r>
            <a:r>
              <a:rPr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somehow oversee all the testing bodies across Pakistan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200"/>
              <a:t>POV # 2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90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b="1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We met: </a:t>
            </a:r>
            <a:r>
              <a:rPr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Bilal Hanif who is a programmer by hobby and he believes that there should be specific tests to measure the capabilities of an individual</a:t>
            </a:r>
          </a:p>
          <a:p>
            <a:pPr lvl="0">
              <a:spcBef>
                <a:spcPts val="0"/>
              </a:spcBef>
              <a:buNone/>
            </a:pPr>
            <a:r>
              <a:rPr lang="en" sz="2000" b="1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We were amazed: </a:t>
            </a:r>
            <a:r>
              <a:rPr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that he did well in a field that according to the test he was not eligible for</a:t>
            </a:r>
          </a:p>
          <a:p>
            <a:pPr lvl="0">
              <a:spcBef>
                <a:spcPts val="0"/>
              </a:spcBef>
              <a:buNone/>
            </a:pPr>
            <a:r>
              <a:rPr lang="en" sz="2000" b="1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It would be game changing to: </a:t>
            </a:r>
            <a:r>
              <a:rPr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provide a service that can help them to:</a:t>
            </a:r>
          </a:p>
          <a:p>
            <a:pPr marL="457200" lvl="0" indent="-35560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Evaluate their skills</a:t>
            </a:r>
          </a:p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Choose a field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200"/>
              <a:t>POV # 3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324600" y="1908800"/>
            <a:ext cx="8494800" cy="301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b="1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We met: </a:t>
            </a:r>
            <a:r>
              <a:rPr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Babar Sarfraz, a recent graduate from LUMS. He told us that international aptitude tests can be used as a basis for new evaluation system in Pakistan</a:t>
            </a:r>
          </a:p>
          <a:p>
            <a:pPr lvl="0">
              <a:spcBef>
                <a:spcPts val="0"/>
              </a:spcBef>
              <a:buNone/>
            </a:pPr>
            <a:r>
              <a:rPr lang="en" sz="2000" b="1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We were amazed: </a:t>
            </a:r>
            <a:r>
              <a:rPr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That he thought nothing was wrong with the system</a:t>
            </a:r>
          </a:p>
          <a:p>
            <a:pPr lvl="0">
              <a:spcBef>
                <a:spcPts val="0"/>
              </a:spcBef>
              <a:buNone/>
            </a:pPr>
            <a:r>
              <a:rPr lang="en" sz="2000" b="1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It would be game changing to:</a:t>
            </a:r>
          </a:p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Evaluate new systems quickly</a:t>
            </a:r>
          </a:p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Make alterations if necessary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HMW # 1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50" name="Shape 250"/>
          <p:cNvSpPr/>
          <p:nvPr/>
        </p:nvSpPr>
        <p:spPr>
          <a:xfrm>
            <a:off x="923625" y="1505425"/>
            <a:ext cx="7244700" cy="14040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FFFFFF"/>
          </a:solidFill>
          <a:ln w="38100" cap="flat" cmpd="sng">
            <a:solidFill>
              <a:srgbClr val="6FA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b="1">
                <a:latin typeface="Economica"/>
                <a:ea typeface="Economica"/>
                <a:cs typeface="Economica"/>
                <a:sym typeface="Economica"/>
              </a:rPr>
              <a:t>It would be game changing to: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somehow oversee all the testing bodies across Pakistan</a:t>
            </a:r>
          </a:p>
        </p:txBody>
      </p:sp>
      <p:sp>
        <p:nvSpPr>
          <p:cNvPr id="251" name="Shape 251"/>
          <p:cNvSpPr/>
          <p:nvPr/>
        </p:nvSpPr>
        <p:spPr>
          <a:xfrm>
            <a:off x="1021800" y="3094175"/>
            <a:ext cx="7192800" cy="10623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b="1">
                <a:latin typeface="Economica"/>
                <a:ea typeface="Economica"/>
                <a:cs typeface="Economica"/>
                <a:sym typeface="Economica"/>
              </a:rPr>
              <a:t>HMW: </a:t>
            </a: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Provide a platform that rates the testing bodies across Pakistan?</a:t>
            </a:r>
          </a:p>
          <a:p>
            <a:pPr lvl="0">
              <a:spcBef>
                <a:spcPts val="0"/>
              </a:spcBef>
              <a:buNone/>
            </a:pPr>
            <a:r>
              <a:rPr lang="en" sz="2000" b="1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HMW: </a:t>
            </a: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Compare the testing bodies with each other?</a:t>
            </a:r>
          </a:p>
          <a:p>
            <a:pPr lvl="0">
              <a:spcBef>
                <a:spcPts val="0"/>
              </a:spcBef>
              <a:buNone/>
            </a:pPr>
            <a:r>
              <a:rPr lang="en" sz="2000" b="1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HMW: </a:t>
            </a: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Identify and distinguish good platforms and bad ones?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HMW # 2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58" name="Shape 258"/>
          <p:cNvSpPr/>
          <p:nvPr/>
        </p:nvSpPr>
        <p:spPr>
          <a:xfrm>
            <a:off x="949650" y="1494000"/>
            <a:ext cx="7244700" cy="14955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FFFFFF"/>
          </a:solidFill>
          <a:ln w="38100" cap="flat" cmpd="sng">
            <a:solidFill>
              <a:srgbClr val="6FA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 b="1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2000" b="1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It would be game changing to: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provide a service that can help in evaluating the skills of an individual and choose a field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1021800" y="3094175"/>
            <a:ext cx="7192800" cy="10623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HMW: </a:t>
            </a: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Assess the skills of person accurately?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HMW: </a:t>
            </a: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Help a person in choosing the right field?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HMW: </a:t>
            </a: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Provide the service that caters to his needs?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HMW # 3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66" name="Shape 266"/>
          <p:cNvSpPr/>
          <p:nvPr/>
        </p:nvSpPr>
        <p:spPr>
          <a:xfrm>
            <a:off x="923625" y="1425575"/>
            <a:ext cx="7244700" cy="14841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FFFFFF"/>
          </a:solidFill>
          <a:ln w="38100" cap="flat" cmpd="sng">
            <a:solidFill>
              <a:srgbClr val="6FA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It would be game changing to: </a:t>
            </a: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evaluate new systems or make alterations in existing testing services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1">
              <a:solidFill>
                <a:schemeClr val="dk1"/>
              </a:solidFill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1021800" y="3094175"/>
            <a:ext cx="7192800" cy="10623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HMW: </a:t>
            </a: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Evaluate new systems quickly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HMW: </a:t>
            </a: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Find appropriate systems that can be used to as a replacement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HMW: </a:t>
            </a: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Allow to make changes quickly to the system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/>
              <a:t>Prototypes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Prototype # 1 Crowdsourced Platform Testing 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000"/>
              <a:t>A platform where public</a:t>
            </a:r>
            <a:br>
              <a:rPr lang="en" sz="2000"/>
            </a:br>
            <a:r>
              <a:rPr lang="en" sz="2000"/>
              <a:t>can rate different tests</a:t>
            </a:r>
          </a:p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000"/>
              <a:t>You can take tests to get</a:t>
            </a:r>
            <a:br>
              <a:rPr lang="en" sz="2000"/>
            </a:br>
            <a:r>
              <a:rPr lang="en" sz="2000"/>
              <a:t> recommendations</a:t>
            </a:r>
          </a:p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000"/>
              <a:t>You can get help and </a:t>
            </a:r>
            <a:br>
              <a:rPr lang="en" sz="2000"/>
            </a:br>
            <a:r>
              <a:rPr lang="en" sz="2000"/>
              <a:t>description of tests</a:t>
            </a:r>
          </a:p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000"/>
              <a:t>User will be able to </a:t>
            </a:r>
            <a:br>
              <a:rPr lang="en" sz="2000"/>
            </a:br>
            <a:r>
              <a:rPr lang="en" sz="2000"/>
              <a:t>Propose changes to </a:t>
            </a:r>
            <a:br>
              <a:rPr lang="en" sz="2000"/>
            </a:br>
            <a:r>
              <a:rPr lang="en" sz="2000"/>
              <a:t>existing tests</a:t>
            </a:r>
          </a:p>
        </p:txBody>
      </p:sp>
      <p:pic>
        <p:nvPicPr>
          <p:cNvPr id="280" name="Shape 280" descr="20170320_115836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175" y="1147224"/>
            <a:ext cx="3938000" cy="3825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/>
              <a:t>Who Are We?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11700" y="2402625"/>
            <a:ext cx="8520600" cy="217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 b="1" dirty="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Sarim Zafar    (Geek would be an understatement)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 b="1" dirty="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Ammar Ahmed    (MetalHead would be an understatement)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 b="1" dirty="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Shahzaib Javed (</a:t>
            </a:r>
            <a:r>
              <a:rPr lang="en-US" sz="2100" b="1" dirty="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Adventurer</a:t>
            </a:r>
            <a:r>
              <a:rPr lang="en" sz="2100" b="1" dirty="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-US" sz="2100" b="1" dirty="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would be an understatement</a:t>
            </a:r>
            <a:r>
              <a:rPr lang="en" sz="2100" b="1" dirty="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)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endParaRPr sz="2100" b="1" dirty="0">
              <a:solidFill>
                <a:srgbClr val="21212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lvl="0">
              <a:spcBef>
                <a:spcPts val="0"/>
              </a:spcBef>
              <a:buNone/>
            </a:pPr>
            <a:endParaRPr dirty="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91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Testing method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200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Assumption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User wants to test his abilities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User has access to internet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The user will feel that he has made some kind of contribution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Designers will get feedback quickly</a:t>
            </a:r>
          </a:p>
        </p:txBody>
      </p:sp>
      <p:sp>
        <p:nvSpPr>
          <p:cNvPr id="287" name="Shape 287"/>
          <p:cNvSpPr txBox="1">
            <a:spLocks noGrp="1"/>
          </p:cNvSpPr>
          <p:nvPr>
            <p:ph type="subTitle" idx="1"/>
          </p:nvPr>
        </p:nvSpPr>
        <p:spPr>
          <a:xfrm>
            <a:off x="265500" y="1842774"/>
            <a:ext cx="4045200" cy="218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b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Give a brief intro to user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b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Give a very rough draft of the site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b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let them explore, what they can explore, unaided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b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Let them question design choices and features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endParaRPr sz="1800" b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Bef>
                <a:spcPts val="0"/>
              </a:spcBef>
              <a:buNone/>
            </a:pPr>
            <a:endParaRPr sz="1800" b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Prototype # 2 App for aptitude testing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Customised tests for predicting performance 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Various Fields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Skill sets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Gives you recommendation of different</a:t>
            </a:r>
            <a:br>
              <a:rPr lang="en"/>
            </a:br>
            <a:r>
              <a:rPr lang="en"/>
              <a:t>jobs and different based on score of the </a:t>
            </a:r>
            <a:br>
              <a:rPr lang="en"/>
            </a:br>
            <a:r>
              <a:rPr lang="en"/>
              <a:t>test.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94" name="Shape 294" descr="20170320_11550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275" y="233800"/>
            <a:ext cx="3292873" cy="467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91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Testing method</a:t>
            </a:r>
          </a:p>
        </p:txBody>
      </p:sp>
      <p:sp>
        <p:nvSpPr>
          <p:cNvPr id="300" name="Shape 300"/>
          <p:cNvSpPr txBox="1">
            <a:spLocks noGrp="1"/>
          </p:cNvSpPr>
          <p:nvPr>
            <p:ph type="body" idx="2"/>
          </p:nvPr>
        </p:nvSpPr>
        <p:spPr>
          <a:xfrm>
            <a:off x="4997800" y="65422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200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Assumption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User wants to test his abilities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The user will find appropriate field after giving the exams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Users have smartphone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Test taking experience will be friendly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The app will give a good assesment of his abilities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subTitle" idx="1"/>
          </p:nvPr>
        </p:nvSpPr>
        <p:spPr>
          <a:xfrm>
            <a:off x="265500" y="1842774"/>
            <a:ext cx="4045200" cy="218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Arial"/>
              <a:buChar char="●"/>
            </a:pPr>
            <a:r>
              <a:rPr lang="en" sz="1800" b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Give a brief intro to user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Arial"/>
              <a:buChar char="●"/>
            </a:pPr>
            <a:r>
              <a:rPr lang="en" sz="1800" b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Give a very rough draft of the App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Arial"/>
              <a:buChar char="●"/>
            </a:pPr>
            <a:r>
              <a:rPr lang="en" sz="1800" b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Let them question design choices and features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Arial"/>
              <a:buChar char="●"/>
            </a:pPr>
            <a:r>
              <a:rPr lang="en" sz="1800" b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asked them what they have learned or what they can do from this app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endParaRPr sz="1800" b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sz="1800" b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Prototype # 3 An online portal for test taking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The test will be based on GRE/LSAT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Use existing tests for </a:t>
            </a:r>
            <a:br>
              <a:rPr lang="en"/>
            </a:br>
            <a:r>
              <a:rPr lang="en"/>
              <a:t>evaluating capabilities and </a:t>
            </a:r>
            <a:br>
              <a:rPr lang="en"/>
            </a:br>
            <a:r>
              <a:rPr lang="en"/>
              <a:t>skills. </a:t>
            </a:r>
          </a:p>
        </p:txBody>
      </p:sp>
      <p:pic>
        <p:nvPicPr>
          <p:cNvPr id="308" name="Shape 308" descr="20170320_115910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8750" y="1744900"/>
            <a:ext cx="4603552" cy="3193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91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Testing method</a:t>
            </a:r>
          </a:p>
        </p:txBody>
      </p:sp>
      <p:sp>
        <p:nvSpPr>
          <p:cNvPr id="314" name="Shape 314"/>
          <p:cNvSpPr txBox="1">
            <a:spLocks noGrp="1"/>
          </p:cNvSpPr>
          <p:nvPr>
            <p:ph type="body" idx="2"/>
          </p:nvPr>
        </p:nvSpPr>
        <p:spPr>
          <a:xfrm>
            <a:off x="4939500" y="50362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200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Assumption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The users have access to material for test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The users can afford the test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The users will get result instantly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subTitle" idx="1"/>
          </p:nvPr>
        </p:nvSpPr>
        <p:spPr>
          <a:xfrm>
            <a:off x="265500" y="1842774"/>
            <a:ext cx="4045200" cy="218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Arial"/>
              <a:buChar char="●"/>
            </a:pPr>
            <a:r>
              <a:rPr lang="en" sz="1800" b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Give a brief intro to user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Arial"/>
              <a:buChar char="●"/>
            </a:pPr>
            <a:r>
              <a:rPr lang="en" sz="1800" b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Give a very rough draft of the Site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Arial"/>
              <a:buChar char="●"/>
            </a:pPr>
            <a:r>
              <a:rPr lang="en" sz="1800" b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Let them question design choices and features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endParaRPr sz="1800" b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sz="1800" b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Surprises and New Learnings</a:t>
            </a:r>
          </a:p>
        </p:txBody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311700" y="1147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+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We can design an informative app for the mobile phone that can give real time notification about other test because users use the phone to stay connected and to remain updated.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-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User was hindered by the option for soo many features hence creating a lack of focus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+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User were able to extract information about the test by navigating through the website.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-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It can be used to prepare the user for the test but not a good medium for conducting test.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+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The UI was easy and user was able to carry out the procedure by itself.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-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There are many distractions when you try to give a test online by sitting at home or at workplace.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Derived Conclusions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Best Prototype : #1 with slight modification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Reasoning: This is the most productive option out of all the proposed prototypes as it is not severely affected by distractions as others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Why others were not chosen: Mostly because of lack of focus and disturbances that might affect the judgment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Takeaways: Create  focused platforms where people can propose and evaluate tests without any test taking features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>
                <a:solidFill>
                  <a:srgbClr val="212121"/>
                </a:solidFill>
              </a:rPr>
              <a:t>Problem Domain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Measure and validate the mental capabilities of an individual. In context and culture of Pakistan, what are the ways to identify the cognitive abilities of a person that match the requirements of a specific role?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1700" y="152650"/>
            <a:ext cx="8520600" cy="131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212121"/>
                </a:solidFill>
              </a:rPr>
              <a:t>Some of the Questions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11700" y="1630875"/>
            <a:ext cx="8520600" cy="294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When was the last time you gave a test?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How did it go?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Were you able to succeed?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Did you switch your field after the test?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Can you summarize your journey from that test and onward?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What do you do now?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Do you think these tests are good representative of a person abilities?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What do you think about NTS and entry tests for universities across Pakistan?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>
                <a:solidFill>
                  <a:srgbClr val="212121"/>
                </a:solidFill>
              </a:rPr>
              <a:t>Interviewee 1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Student and part time software developer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2"/>
          </p:nvPr>
        </p:nvSpPr>
        <p:spPr>
          <a:xfrm>
            <a:off x="4939500" y="9292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b="1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NAME: </a:t>
            </a:r>
            <a:r>
              <a:rPr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Ali Jibran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b="1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REASON FOR INTERVIEW: </a:t>
            </a:r>
            <a:r>
              <a:rPr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Performed good in the tests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b="1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PLACE OF INTERVIEW: </a:t>
            </a:r>
            <a:r>
              <a:rPr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Skype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b="1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METHOD OF RECRUITMENT: </a:t>
            </a:r>
            <a:r>
              <a:rPr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Contacted by phone</a:t>
            </a:r>
          </a:p>
          <a:p>
            <a:pPr lvl="0">
              <a:spcBef>
                <a:spcPts val="0"/>
              </a:spcBef>
              <a:buNone/>
            </a:pPr>
            <a:endParaRPr sz="2400" b="1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-900975" y="1083450"/>
            <a:ext cx="6569100" cy="76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Shape 169"/>
          <p:cNvCxnSpPr/>
          <p:nvPr/>
        </p:nvCxnSpPr>
        <p:spPr>
          <a:xfrm>
            <a:off x="4565300" y="12050"/>
            <a:ext cx="0" cy="51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0" name="Shape 170"/>
          <p:cNvCxnSpPr/>
          <p:nvPr/>
        </p:nvCxnSpPr>
        <p:spPr>
          <a:xfrm>
            <a:off x="-23400" y="2650050"/>
            <a:ext cx="9190800" cy="1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1" name="Shape 171"/>
          <p:cNvSpPr txBox="1"/>
          <p:nvPr/>
        </p:nvSpPr>
        <p:spPr>
          <a:xfrm>
            <a:off x="0" y="12050"/>
            <a:ext cx="1879200" cy="57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>
                <a:solidFill>
                  <a:schemeClr val="accent1"/>
                </a:solidFill>
                <a:latin typeface="Economica"/>
                <a:ea typeface="Economica"/>
                <a:cs typeface="Economica"/>
                <a:sym typeface="Economica"/>
              </a:rPr>
              <a:t>Say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6018600" y="2750075"/>
            <a:ext cx="1879200" cy="57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>
                <a:solidFill>
                  <a:schemeClr val="accent1"/>
                </a:solidFill>
                <a:latin typeface="Economica"/>
                <a:ea typeface="Economica"/>
                <a:cs typeface="Economica"/>
                <a:sym typeface="Economica"/>
              </a:rPr>
              <a:t>Feel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497550" y="2750075"/>
            <a:ext cx="1879200" cy="57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>
                <a:solidFill>
                  <a:schemeClr val="accent1"/>
                </a:solidFill>
                <a:latin typeface="Economica"/>
                <a:ea typeface="Economica"/>
                <a:cs typeface="Economica"/>
                <a:sym typeface="Economica"/>
              </a:rPr>
              <a:t>Do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4745475" y="12050"/>
            <a:ext cx="1879200" cy="57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>
                <a:solidFill>
                  <a:schemeClr val="accent1"/>
                </a:solidFill>
                <a:latin typeface="Economica"/>
                <a:ea typeface="Economica"/>
                <a:cs typeface="Economica"/>
                <a:sym typeface="Economica"/>
              </a:rPr>
              <a:t>Think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180625" y="590150"/>
            <a:ext cx="4204500" cy="181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lang="en" sz="2000" b="1">
                <a:latin typeface="Economica"/>
                <a:ea typeface="Economica"/>
                <a:cs typeface="Economica"/>
                <a:sym typeface="Economica"/>
              </a:rPr>
              <a:t>Entry tests are a good representative but of a very small number of fields and skill sets</a:t>
            </a:r>
          </a:p>
          <a:p>
            <a:pPr marL="457200" lvl="0" indent="-3556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lang="en" sz="2000" b="1">
                <a:latin typeface="Economica"/>
                <a:ea typeface="Economica"/>
                <a:cs typeface="Economica"/>
                <a:sym typeface="Economica"/>
              </a:rPr>
              <a:t>NTS is a big shame and I am grateful that its operations have halted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5118925" y="3657675"/>
            <a:ext cx="3493200" cy="84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lang="en" sz="2000" b="1">
                <a:latin typeface="Economica"/>
                <a:ea typeface="Economica"/>
                <a:cs typeface="Economica"/>
                <a:sym typeface="Economica"/>
              </a:rPr>
              <a:t>Disappointed in current evaluation system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80700" y="3416200"/>
            <a:ext cx="3493200" cy="124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>
              <a:spcBef>
                <a:spcPts val="0"/>
              </a:spcBef>
              <a:buSzPct val="100000"/>
              <a:buFont typeface="Economica"/>
              <a:buChar char="●"/>
            </a:pPr>
            <a:r>
              <a:rPr lang="en" sz="2000" b="1">
                <a:latin typeface="Economica"/>
                <a:ea typeface="Economica"/>
                <a:cs typeface="Economica"/>
                <a:sym typeface="Economica"/>
              </a:rPr>
              <a:t>Sarcastic, against the evaluation system in Pakistan</a:t>
            </a:r>
          </a:p>
          <a:p>
            <a:pPr marL="457200" lvl="0" indent="-3556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lang="en" sz="2000" b="1">
                <a:latin typeface="Economica"/>
                <a:ea typeface="Economica"/>
                <a:cs typeface="Economica"/>
                <a:sym typeface="Economica"/>
              </a:rPr>
              <a:t>Was looking forward to a major overhaul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4745475" y="774575"/>
            <a:ext cx="3493200" cy="124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lang="en" sz="2000" b="1">
                <a:latin typeface="Economica"/>
                <a:ea typeface="Economica"/>
                <a:cs typeface="Economica"/>
                <a:sym typeface="Economica"/>
              </a:rPr>
              <a:t>There should be a functioning authority that prevents anything like NTS.</a:t>
            </a:r>
          </a:p>
          <a:p>
            <a:pPr marL="457200" lvl="0" indent="-3556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lang="en" sz="2000" b="1">
                <a:latin typeface="Economica"/>
                <a:ea typeface="Economica"/>
                <a:cs typeface="Economica"/>
                <a:sym typeface="Economica"/>
              </a:rPr>
              <a:t>Regulations for testing exams relevant to the field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>
                <a:solidFill>
                  <a:srgbClr val="212121"/>
                </a:solidFill>
              </a:rPr>
              <a:t>Interviewee 2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Manager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2"/>
          </p:nvPr>
        </p:nvSpPr>
        <p:spPr>
          <a:xfrm>
            <a:off x="4939500" y="9292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b="1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NAME: </a:t>
            </a:r>
            <a:r>
              <a:rPr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Bilal Hanif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b="1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REASON FOR INTERVIEW: </a:t>
            </a:r>
            <a:r>
              <a:rPr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Performed bad in the tests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b="1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PLACE OF INTERVIEW: </a:t>
            </a:r>
            <a:r>
              <a:rPr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Skype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METHOD OF RECRUITMENT: </a:t>
            </a:r>
            <a:r>
              <a:rPr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Contacted by phone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Shape 190"/>
          <p:cNvCxnSpPr/>
          <p:nvPr/>
        </p:nvCxnSpPr>
        <p:spPr>
          <a:xfrm>
            <a:off x="4565300" y="12050"/>
            <a:ext cx="0" cy="51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1" name="Shape 191"/>
          <p:cNvCxnSpPr/>
          <p:nvPr/>
        </p:nvCxnSpPr>
        <p:spPr>
          <a:xfrm>
            <a:off x="-23400" y="2650050"/>
            <a:ext cx="9190800" cy="1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2" name="Shape 192"/>
          <p:cNvSpPr txBox="1"/>
          <p:nvPr/>
        </p:nvSpPr>
        <p:spPr>
          <a:xfrm>
            <a:off x="0" y="12050"/>
            <a:ext cx="1879200" cy="57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>
                <a:solidFill>
                  <a:schemeClr val="accent1"/>
                </a:solidFill>
                <a:latin typeface="Economica"/>
                <a:ea typeface="Economica"/>
                <a:cs typeface="Economica"/>
                <a:sym typeface="Economica"/>
              </a:rPr>
              <a:t>Say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6018600" y="2750075"/>
            <a:ext cx="1879200" cy="57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>
                <a:solidFill>
                  <a:schemeClr val="accent1"/>
                </a:solidFill>
                <a:latin typeface="Economica"/>
                <a:ea typeface="Economica"/>
                <a:cs typeface="Economica"/>
                <a:sym typeface="Economica"/>
              </a:rPr>
              <a:t>Feel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497550" y="2750075"/>
            <a:ext cx="1879200" cy="57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>
                <a:solidFill>
                  <a:schemeClr val="accent1"/>
                </a:solidFill>
                <a:latin typeface="Economica"/>
                <a:ea typeface="Economica"/>
                <a:cs typeface="Economica"/>
                <a:sym typeface="Economica"/>
              </a:rPr>
              <a:t>Do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4745475" y="12050"/>
            <a:ext cx="1879200" cy="57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>
                <a:solidFill>
                  <a:schemeClr val="accent1"/>
                </a:solidFill>
                <a:latin typeface="Economica"/>
                <a:ea typeface="Economica"/>
                <a:cs typeface="Economica"/>
                <a:sym typeface="Economica"/>
              </a:rPr>
              <a:t>Think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180625" y="590150"/>
            <a:ext cx="4204500" cy="181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lang="en" sz="2000" b="1">
                <a:latin typeface="Economica"/>
                <a:ea typeface="Economica"/>
                <a:cs typeface="Economica"/>
                <a:sym typeface="Economica"/>
              </a:rPr>
              <a:t>NO!... Not at all. Come on look at me, I was terrible in the exams but i think I turned out alright</a:t>
            </a:r>
          </a:p>
          <a:p>
            <a:pPr marL="457200" lvl="0" indent="-3556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lang="en" sz="2000" b="1">
                <a:latin typeface="Economica"/>
                <a:ea typeface="Economica"/>
                <a:cs typeface="Economica"/>
                <a:sym typeface="Economica"/>
              </a:rPr>
              <a:t>I have </a:t>
            </a:r>
            <a:r>
              <a:rPr lang="en" sz="2000" b="1">
                <a:solidFill>
                  <a:srgbClr val="222222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dyslexia</a:t>
            </a:r>
          </a:p>
          <a:p>
            <a:pPr marL="457200" lvl="0" indent="-3556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lang="en" sz="2000" b="1">
                <a:latin typeface="Economica"/>
                <a:ea typeface="Economica"/>
                <a:cs typeface="Economica"/>
                <a:sym typeface="Economica"/>
              </a:rPr>
              <a:t>Yes I switched my field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5118925" y="3657675"/>
            <a:ext cx="3493200" cy="84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lang="en" sz="2000" b="1">
                <a:latin typeface="Economica"/>
                <a:ea typeface="Economica"/>
                <a:cs typeface="Economica"/>
                <a:sym typeface="Economica"/>
              </a:rPr>
              <a:t>With a little bit of initiative it can be improved by a huge margin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80700" y="3416200"/>
            <a:ext cx="3493200" cy="124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>
                <a:latin typeface="Economica"/>
                <a:ea typeface="Economica"/>
                <a:cs typeface="Economica"/>
                <a:sym typeface="Economica"/>
              </a:rPr>
              <a:t>Interested, while having a conversation about evaluation system in Pakistan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4745475" y="774575"/>
            <a:ext cx="3493200" cy="124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lang="en" sz="2000" b="1">
                <a:latin typeface="Economica"/>
                <a:ea typeface="Economica"/>
                <a:cs typeface="Economica"/>
                <a:sym typeface="Economica"/>
              </a:rPr>
              <a:t>A specific rather than generic test should be taken according to candidate's choice of field</a:t>
            </a:r>
          </a:p>
          <a:p>
            <a:pPr marL="457200" lvl="0" indent="-3556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lang="en" sz="2000" b="1">
                <a:latin typeface="Economica"/>
                <a:ea typeface="Economica"/>
                <a:cs typeface="Economica"/>
                <a:sym typeface="Economica"/>
              </a:rPr>
              <a:t>Do Not provide handicap it makes us feel bad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>
                <a:solidFill>
                  <a:srgbClr val="212121"/>
                </a:solidFill>
              </a:rPr>
              <a:t>Interviewee 3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461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CTO Human Resources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2"/>
          </p:nvPr>
        </p:nvSpPr>
        <p:spPr>
          <a:xfrm>
            <a:off x="4939500" y="9292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NAME: </a:t>
            </a:r>
            <a:r>
              <a:rPr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Babar Sarfraz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REASON FOR INTERVIEW: </a:t>
            </a:r>
            <a:r>
              <a:rPr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Very good in tests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PLACE OF INTERVIEW:</a:t>
            </a:r>
            <a:r>
              <a:rPr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 Skype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METHOD OF RECRUITMENT: </a:t>
            </a:r>
            <a:r>
              <a:rPr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Contacted by phone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1300</Words>
  <Application>Microsoft Office PowerPoint</Application>
  <PresentationFormat>On-screen Show (16:9)</PresentationFormat>
  <Paragraphs>164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Source Code Pro</vt:lpstr>
      <vt:lpstr>Economica</vt:lpstr>
      <vt:lpstr>Open Sans</vt:lpstr>
      <vt:lpstr>Arial</vt:lpstr>
      <vt:lpstr>Amatic SC</vt:lpstr>
      <vt:lpstr>luxe</vt:lpstr>
      <vt:lpstr>beach-day</vt:lpstr>
      <vt:lpstr>Psychometric Test for Pakistan</vt:lpstr>
      <vt:lpstr>Who Are We?</vt:lpstr>
      <vt:lpstr>Problem Domain</vt:lpstr>
      <vt:lpstr>Some of the Questions</vt:lpstr>
      <vt:lpstr>Interviewee 1</vt:lpstr>
      <vt:lpstr>PowerPoint Presentation</vt:lpstr>
      <vt:lpstr>Interviewee 2</vt:lpstr>
      <vt:lpstr>PowerPoint Presentation</vt:lpstr>
      <vt:lpstr>Interviewee 3</vt:lpstr>
      <vt:lpstr>PowerPoint Presentation</vt:lpstr>
      <vt:lpstr>PowerPoint Presentation</vt:lpstr>
      <vt:lpstr>POV # 1</vt:lpstr>
      <vt:lpstr>POV # 2</vt:lpstr>
      <vt:lpstr>POV # 3</vt:lpstr>
      <vt:lpstr>HMW # 1</vt:lpstr>
      <vt:lpstr>HMW # 2</vt:lpstr>
      <vt:lpstr>HMW # 3</vt:lpstr>
      <vt:lpstr>Prototypes</vt:lpstr>
      <vt:lpstr>Prototype # 1 Crowdsourced Platform Testing </vt:lpstr>
      <vt:lpstr>Testing method</vt:lpstr>
      <vt:lpstr>Prototype # 2 App for aptitude testing</vt:lpstr>
      <vt:lpstr>Testing method</vt:lpstr>
      <vt:lpstr>Prototype # 3 An online portal for test taking</vt:lpstr>
      <vt:lpstr>Testing method</vt:lpstr>
      <vt:lpstr>Surprises and New Learnings</vt:lpstr>
      <vt:lpstr>Derived Conclusions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Psychometric Test for Pakistan</dc:title>
  <cp:lastModifiedBy>Sarim Zafar</cp:lastModifiedBy>
  <cp:revision>2</cp:revision>
  <dcterms:modified xsi:type="dcterms:W3CDTF">2017-04-11T05:45:18Z</dcterms:modified>
</cp:coreProperties>
</file>