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Economica"/>
      <p:regular r:id="rId28"/>
      <p:bold r:id="rId29"/>
      <p:italic r:id="rId30"/>
      <p:boldItalic r:id="rId31"/>
    </p:embeddedFont>
    <p:embeddedFont>
      <p:font typeface="Amatic SC"/>
      <p:regular r:id="rId32"/>
      <p:bold r:id="rId33"/>
    </p:embeddedFont>
    <p:embeddedFont>
      <p:font typeface="Source Code Pro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conomic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boldItalic.fntdata"/><Relationship Id="rId30" Type="http://schemas.openxmlformats.org/officeDocument/2006/relationships/font" Target="fonts/Economica-italic.fntdata"/><Relationship Id="rId11" Type="http://schemas.openxmlformats.org/officeDocument/2006/relationships/slide" Target="slides/slide6.xml"/><Relationship Id="rId33" Type="http://schemas.openxmlformats.org/officeDocument/2006/relationships/font" Target="fonts/AmaticSC-bold.fntdata"/><Relationship Id="rId10" Type="http://schemas.openxmlformats.org/officeDocument/2006/relationships/slide" Target="slides/slide5.xml"/><Relationship Id="rId32" Type="http://schemas.openxmlformats.org/officeDocument/2006/relationships/font" Target="fonts/AmaticSC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.fntdata"/><Relationship Id="rId12" Type="http://schemas.openxmlformats.org/officeDocument/2006/relationships/slide" Target="slides/slide7.xml"/><Relationship Id="rId34" Type="http://schemas.openxmlformats.org/officeDocument/2006/relationships/font" Target="fonts/SourceCodePro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were amazed </a:t>
            </a:r>
            <a:r>
              <a:rPr lang="en"/>
              <a:t>perspective</a:t>
            </a:r>
            <a:r>
              <a:rPr lang="en"/>
              <a:t> matters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 online platform perhaps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 flipH="1" rot="10800000">
            <a:off x="8659499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 flipH="1" rot="10800000">
            <a:off x="8659499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2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flipH="1" rot="10800000">
            <a:off x="8659499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8000"/>
            </a:lvl1pPr>
            <a:lvl2pPr lvl="1" rtl="0" algn="ctr">
              <a:spcBef>
                <a:spcPts val="0"/>
              </a:spcBef>
              <a:buSzPct val="100000"/>
              <a:defRPr sz="8000"/>
            </a:lvl2pPr>
            <a:lvl3pPr lvl="2" rtl="0" algn="ctr">
              <a:spcBef>
                <a:spcPts val="0"/>
              </a:spcBef>
              <a:buSzPct val="100000"/>
              <a:defRPr sz="8000"/>
            </a:lvl3pPr>
            <a:lvl4pPr lvl="3" rtl="0" algn="ctr">
              <a:spcBef>
                <a:spcPts val="0"/>
              </a:spcBef>
              <a:buSzPct val="100000"/>
              <a:defRPr sz="8000"/>
            </a:lvl4pPr>
            <a:lvl5pPr lvl="4" rtl="0" algn="ctr">
              <a:spcBef>
                <a:spcPts val="0"/>
              </a:spcBef>
              <a:buSzPct val="100000"/>
              <a:defRPr sz="8000"/>
            </a:lvl5pPr>
            <a:lvl6pPr lvl="5" rtl="0" algn="ctr">
              <a:spcBef>
                <a:spcPts val="0"/>
              </a:spcBef>
              <a:buSzPct val="100000"/>
              <a:defRPr sz="8000"/>
            </a:lvl6pPr>
            <a:lvl7pPr lvl="6" rtl="0" algn="ctr">
              <a:spcBef>
                <a:spcPts val="0"/>
              </a:spcBef>
              <a:buSzPct val="100000"/>
              <a:defRPr sz="8000"/>
            </a:lvl7pPr>
            <a:lvl8pPr lvl="7" rtl="0" algn="ctr">
              <a:spcBef>
                <a:spcPts val="0"/>
              </a:spcBef>
              <a:buSzPct val="100000"/>
              <a:defRPr sz="8000"/>
            </a:lvl8pPr>
            <a:lvl9pPr lvl="8" rtl="0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8" name="Shape 1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Shape 11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b="1" sz="2400">
                <a:solidFill>
                  <a:srgbClr val="666666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ctrTitle"/>
          </p:nvPr>
        </p:nvSpPr>
        <p:spPr>
          <a:xfrm>
            <a:off x="2645875" y="1524100"/>
            <a:ext cx="43110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Psychometric</a:t>
            </a:r>
            <a:r>
              <a:rPr lang="en"/>
              <a:t> Test for Pakistan</a:t>
            </a:r>
          </a:p>
        </p:txBody>
      </p:sp>
      <p:sp>
        <p:nvSpPr>
          <p:cNvPr id="137" name="Shape 137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rgbClr val="212121"/>
                </a:solidFill>
              </a:rPr>
              <a:t>Interviewee 3</a:t>
            </a:r>
          </a:p>
        </p:txBody>
      </p:sp>
      <p:sp>
        <p:nvSpPr>
          <p:cNvPr id="212" name="Shape 212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8461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CTO Human Resources</a:t>
            </a:r>
          </a:p>
        </p:txBody>
      </p:sp>
      <p:sp>
        <p:nvSpPr>
          <p:cNvPr id="213" name="Shape 213"/>
          <p:cNvSpPr txBox="1"/>
          <p:nvPr>
            <p:ph idx="2" type="body"/>
          </p:nvPr>
        </p:nvSpPr>
        <p:spPr>
          <a:xfrm>
            <a:off x="4939500" y="9292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NAME: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Babar Sarfraz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REASON FOR INTERVIEW: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Very good in tests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PLACE OF INTERVIEW: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 Skype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METHOD OF RECRUITMENT: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Contacted by phone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Shape 218"/>
          <p:cNvCxnSpPr/>
          <p:nvPr/>
        </p:nvCxnSpPr>
        <p:spPr>
          <a:xfrm>
            <a:off x="4565300" y="12050"/>
            <a:ext cx="0" cy="51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9" name="Shape 219"/>
          <p:cNvCxnSpPr/>
          <p:nvPr/>
        </p:nvCxnSpPr>
        <p:spPr>
          <a:xfrm>
            <a:off x="-23400" y="2650050"/>
            <a:ext cx="91908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0" name="Shape 220"/>
          <p:cNvSpPr txBox="1"/>
          <p:nvPr/>
        </p:nvSpPr>
        <p:spPr>
          <a:xfrm>
            <a:off x="0" y="12050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Say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018600" y="2750075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Feel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7550" y="2750075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Do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745475" y="12050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Think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80625" y="590150"/>
            <a:ext cx="42045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It depends on which tests you are talking about. For example, I think GRE is a good representative because you get to choose a specific subject in which you will pursue a degree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No I did not change my field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118925" y="3657675"/>
            <a:ext cx="34932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Why not start by using successful models used internationally and then fine tune it according to Pakistan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80700" y="3416200"/>
            <a:ext cx="34932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Showed his recent GRE and IELTS score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4745475" y="774575"/>
            <a:ext cx="34932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The test is good enough at least in LUMS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Maybe try replicating the testing procedure of LUMS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1190525" y="1806450"/>
            <a:ext cx="6762959" cy="212581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Economica"/>
                <a:ea typeface="Economica"/>
                <a:cs typeface="Economica"/>
                <a:sym typeface="Economica"/>
              </a:rPr>
              <a:t>POV’s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Economica"/>
                <a:ea typeface="Economica"/>
                <a:cs typeface="Economica"/>
                <a:sym typeface="Economica"/>
              </a:rPr>
              <a:t>&amp;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latin typeface="Economica"/>
                <a:ea typeface="Economica"/>
                <a:cs typeface="Economica"/>
                <a:sym typeface="Economica"/>
              </a:rPr>
              <a:t>HMV’s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200"/>
              <a:t>POV # 1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 met: </a:t>
            </a: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Ali Jibran is a student and a part time software who wants to have strict regulations for current evaluation platforms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 were amazed: </a:t>
            </a: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Even though he performed well in the test but he was not satisfied with the system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It would be game changing to: </a:t>
            </a: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somehow oversee all the testing bodies across Pakistan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POV # 2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24475" y="1920450"/>
            <a:ext cx="8494800" cy="29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 met: </a:t>
            </a: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Bilal Hanif who is a programmer by hobby and he believes that there should be specific tests to measure the capabilities of an individual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 were amazed: </a:t>
            </a: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that he did well in a field that according to the test he was not eligible for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It would be game changing to: </a:t>
            </a: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provide a service that can help them to:</a:t>
            </a:r>
          </a:p>
          <a:p>
            <a:pPr indent="-355600" lvl="0" marL="45720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Evaluate their skills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Choose a field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200"/>
              <a:t>POV # </a:t>
            </a:r>
            <a:r>
              <a:rPr lang="en" sz="4200"/>
              <a:t>3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24600" y="1908800"/>
            <a:ext cx="8494800" cy="301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 met: </a:t>
            </a: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Babar Sarfraz, a recent graduate from LUMS. He told us that international aptitude tests can be used as a basis for new evaluation system in Pakistan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We were amazed: </a:t>
            </a: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That he thought nothing was wrong with the system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It would be game changing to: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Evaluate new systems quickly</a:t>
            </a:r>
          </a:p>
          <a:p>
            <a:pPr indent="-3556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2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Make alterations if necessary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HMW # 1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57" name="Shape 257"/>
          <p:cNvSpPr/>
          <p:nvPr/>
        </p:nvSpPr>
        <p:spPr>
          <a:xfrm>
            <a:off x="923625" y="1505425"/>
            <a:ext cx="7244700" cy="14040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381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It would be game changing to: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somehow oversee all the testing bodies across Pakistan</a:t>
            </a:r>
          </a:p>
        </p:txBody>
      </p:sp>
      <p:sp>
        <p:nvSpPr>
          <p:cNvPr id="258" name="Shape 258"/>
          <p:cNvSpPr/>
          <p:nvPr/>
        </p:nvSpPr>
        <p:spPr>
          <a:xfrm>
            <a:off x="1021800" y="3094175"/>
            <a:ext cx="7192800" cy="1062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Provide a platform that rates the testing bodies across Pakistan?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Compare the testing bodies with each other?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Identify and distinguish good platforms and bad ones?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HMW # 2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65" name="Shape 265"/>
          <p:cNvSpPr/>
          <p:nvPr/>
        </p:nvSpPr>
        <p:spPr>
          <a:xfrm>
            <a:off x="949650" y="1494000"/>
            <a:ext cx="7244700" cy="14955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381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It would be game changing to: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provide a service that can help in evaluating the skills of an individual and choose a field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1021800" y="3094175"/>
            <a:ext cx="7192800" cy="1062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Assess the skills of person accurately?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Help a person in choosing the right field?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Provide the service that caters to his needs?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HMW # 3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73" name="Shape 273"/>
          <p:cNvSpPr/>
          <p:nvPr/>
        </p:nvSpPr>
        <p:spPr>
          <a:xfrm>
            <a:off x="923625" y="1425575"/>
            <a:ext cx="7244700" cy="14841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38100">
            <a:solidFill>
              <a:srgbClr val="6FA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It would be game changing to: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evaluate new systems or make alterations in existing testing services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1021800" y="3094175"/>
            <a:ext cx="7192800" cy="1062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Evaluate new systems quickly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Find appropriate systems that can be used to as a replacement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HMW: </a:t>
            </a:r>
            <a:r>
              <a:rPr lang="en" sz="2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Allow to make changes quickly to the system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Prototypes</a:t>
            </a:r>
          </a:p>
        </p:txBody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Who Are We?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Sarim Zafar    (BSCS-13026)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Ammar Ahmed    (BSCS-13034)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Shahzaib Javed (BSCS-13053)</a:t>
            </a:r>
          </a:p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b="1" sz="2100">
              <a:solidFill>
                <a:srgbClr val="21212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</a:t>
            </a:r>
            <a:r>
              <a:rPr lang="en"/>
              <a:t>rowdsourcing for validation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platform where people can give feedback and </a:t>
            </a:r>
            <a:r>
              <a:rPr lang="en"/>
              <a:t>critique</a:t>
            </a:r>
            <a:r>
              <a:rPr lang="en"/>
              <a:t> testing systems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 for </a:t>
            </a:r>
            <a:r>
              <a:rPr lang="en"/>
              <a:t>aptitude</a:t>
            </a:r>
            <a:r>
              <a:rPr lang="en"/>
              <a:t> testing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Customised tests for predicting performance 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Various Fields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Skill sets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 online for test taking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test will be based on GRE/LSAT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rgbClr val="212121"/>
                </a:solidFill>
              </a:rPr>
              <a:t>Problem Domain</a:t>
            </a:r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>
                <a:latin typeface="Economica"/>
                <a:ea typeface="Economica"/>
                <a:cs typeface="Economica"/>
                <a:sym typeface="Economica"/>
              </a:rPr>
              <a:t>Measure and validate the mental capabilities of an individual. In context and culture of Pakistan, what are the ways to identify the cognitive abilities of a person that match the requirements of a specific role?</a:t>
            </a:r>
          </a:p>
        </p:txBody>
      </p:sp>
      <p:sp>
        <p:nvSpPr>
          <p:cNvPr id="150" name="Shape 150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POV</a:t>
            </a:r>
          </a:p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315925"/>
            <a:ext cx="8520600" cy="1314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en" sz="4800">
                <a:solidFill>
                  <a:srgbClr val="212121"/>
                </a:solidFill>
              </a:rPr>
              <a:t>Some of the Questions (in a particular order)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630875"/>
            <a:ext cx="8520600" cy="294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When was the last time you gave a test?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did it go?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Were you able to succeed?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Did you switch your field after the test?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you summarize your journey from that test and onward?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do you do now?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 you think these tests are good representative of a person abilities?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do you think about NTS and entry tests for universities across Pakistan?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rgbClr val="212121"/>
                </a:solidFill>
              </a:rPr>
              <a:t>Interviewee 1</a:t>
            </a:r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Student and part time software developer</a:t>
            </a:r>
          </a:p>
        </p:txBody>
      </p:sp>
      <p:sp>
        <p:nvSpPr>
          <p:cNvPr id="170" name="Shape 170"/>
          <p:cNvSpPr txBox="1"/>
          <p:nvPr>
            <p:ph idx="2" type="body"/>
          </p:nvPr>
        </p:nvSpPr>
        <p:spPr>
          <a:xfrm>
            <a:off x="4939500" y="9292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NAME: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Ali Jibran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REASON FOR INTERVIEW: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Performed good in the tests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PLACE OF INTERVIEW: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Skype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METHOD OF RECRUITMENT: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Contacted by phone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-900975" y="1083450"/>
            <a:ext cx="65691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hape 176"/>
          <p:cNvCxnSpPr/>
          <p:nvPr/>
        </p:nvCxnSpPr>
        <p:spPr>
          <a:xfrm>
            <a:off x="4565300" y="12050"/>
            <a:ext cx="0" cy="51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7" name="Shape 177"/>
          <p:cNvCxnSpPr/>
          <p:nvPr/>
        </p:nvCxnSpPr>
        <p:spPr>
          <a:xfrm>
            <a:off x="-23400" y="2650050"/>
            <a:ext cx="91908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8" name="Shape 178"/>
          <p:cNvSpPr txBox="1"/>
          <p:nvPr/>
        </p:nvSpPr>
        <p:spPr>
          <a:xfrm>
            <a:off x="0" y="12050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Say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6018600" y="2750075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Feel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497550" y="2750075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Do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745475" y="12050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Think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180625" y="590150"/>
            <a:ext cx="42045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Entry tests are a good representative but of a very small number of fields and skill sets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NTS is a big shame and I am grateful that its operations have halted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5118925" y="3657675"/>
            <a:ext cx="34932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Disappointed in current evaluation system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80700" y="3416200"/>
            <a:ext cx="34932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Sarcastic, against the evaluation system in Pakistan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Was looking forward to a major overhaul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745475" y="774575"/>
            <a:ext cx="34932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There should be a functioning authority that prevents anything like NTS.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Regulations for testing exams relevant to the field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rgbClr val="212121"/>
                </a:solidFill>
              </a:rPr>
              <a:t>Interviewee 2</a:t>
            </a:r>
          </a:p>
        </p:txBody>
      </p:sp>
      <p:sp>
        <p:nvSpPr>
          <p:cNvPr id="191" name="Shape 191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Manager</a:t>
            </a:r>
          </a:p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4939500" y="9292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NAME: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Bilal Hanif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REASON FOR INTERVIEW: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Performed bad in the tests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PLACE OF INTERVIEW: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Skype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METHOD OF RECRUITMENT: </a:t>
            </a:r>
            <a:r>
              <a:rPr lang="en" sz="2400">
                <a:solidFill>
                  <a:srgbClr val="212121"/>
                </a:solidFill>
                <a:latin typeface="Economica"/>
                <a:ea typeface="Economica"/>
                <a:cs typeface="Economica"/>
                <a:sym typeface="Economica"/>
              </a:rPr>
              <a:t>Contacted by phone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4565300" y="12050"/>
            <a:ext cx="0" cy="51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8" name="Shape 198"/>
          <p:cNvCxnSpPr/>
          <p:nvPr/>
        </p:nvCxnSpPr>
        <p:spPr>
          <a:xfrm>
            <a:off x="-23400" y="2650050"/>
            <a:ext cx="91908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9" name="Shape 199"/>
          <p:cNvSpPr txBox="1"/>
          <p:nvPr/>
        </p:nvSpPr>
        <p:spPr>
          <a:xfrm>
            <a:off x="0" y="12050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Say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6018600" y="2750075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Feel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497550" y="2750075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Do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4745475" y="12050"/>
            <a:ext cx="1879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accent1"/>
                </a:solidFill>
                <a:latin typeface="Economica"/>
                <a:ea typeface="Economica"/>
                <a:cs typeface="Economica"/>
                <a:sym typeface="Economica"/>
              </a:rPr>
              <a:t>Think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80625" y="590150"/>
            <a:ext cx="42045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NO!... Not at all. Come on look at me, I was terrible in the exams but i think I turned out alright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I have </a:t>
            </a: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dyslexia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Yes I switched my field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118925" y="3657675"/>
            <a:ext cx="34932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With a little bit of initiative it can be improved by a huge margin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80700" y="3416200"/>
            <a:ext cx="34932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Interested, while having a conversation about evaluation system in Pakistan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4745475" y="774575"/>
            <a:ext cx="34932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A specific rather than generic test should be taken according to candidate's choice of field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Economica"/>
              <a:buChar char="●"/>
            </a:pPr>
            <a:r>
              <a:rPr b="1" lang="en" sz="2000">
                <a:latin typeface="Economica"/>
                <a:ea typeface="Economica"/>
                <a:cs typeface="Economica"/>
                <a:sym typeface="Economica"/>
              </a:rPr>
              <a:t>Do Not provide handicap it makes us feel bad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