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Economica"/>
      <p:regular r:id="rId33"/>
      <p:bold r:id="rId34"/>
      <p:italic r:id="rId35"/>
      <p:boldItalic r:id="rId36"/>
    </p:embeddedFont>
    <p:embeddedFont>
      <p:font typeface="Amatic SC"/>
      <p:regular r:id="rId37"/>
      <p:bold r:id="rId38"/>
    </p:embeddedFont>
    <p:embeddedFont>
      <p:font typeface="Source Code Pro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bold.fntdata"/><Relationship Id="rId15" Type="http://schemas.openxmlformats.org/officeDocument/2006/relationships/slide" Target="slides/slide10.xml"/><Relationship Id="rId37" Type="http://schemas.openxmlformats.org/officeDocument/2006/relationships/font" Target="fonts/AmaticSC-regular.fntdata"/><Relationship Id="rId14" Type="http://schemas.openxmlformats.org/officeDocument/2006/relationships/slide" Target="slides/slide9.xml"/><Relationship Id="rId36" Type="http://schemas.openxmlformats.org/officeDocument/2006/relationships/font" Target="fonts/Economica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38" Type="http://schemas.openxmlformats.org/officeDocument/2006/relationships/font" Target="fonts/AmaticSC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were amazed </a:t>
            </a:r>
            <a:r>
              <a:rPr lang="en"/>
              <a:t>perspective</a:t>
            </a:r>
            <a:r>
              <a:rPr lang="en"/>
              <a:t> matters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online platform perhaps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8000"/>
            </a:lvl1pPr>
            <a:lvl2pPr lvl="1" rtl="0" algn="ctr">
              <a:spcBef>
                <a:spcPts val="0"/>
              </a:spcBef>
              <a:buSzPct val="100000"/>
              <a:defRPr sz="8000"/>
            </a:lvl2pPr>
            <a:lvl3pPr lvl="2" rtl="0" algn="ctr">
              <a:spcBef>
                <a:spcPts val="0"/>
              </a:spcBef>
              <a:buSzPct val="100000"/>
              <a:defRPr sz="8000"/>
            </a:lvl3pPr>
            <a:lvl4pPr lvl="3" rtl="0" algn="ctr">
              <a:spcBef>
                <a:spcPts val="0"/>
              </a:spcBef>
              <a:buSzPct val="100000"/>
              <a:defRPr sz="8000"/>
            </a:lvl4pPr>
            <a:lvl5pPr lvl="4" rtl="0" algn="ctr">
              <a:spcBef>
                <a:spcPts val="0"/>
              </a:spcBef>
              <a:buSzPct val="100000"/>
              <a:defRPr sz="8000"/>
            </a:lvl5pPr>
            <a:lvl6pPr lvl="5" rtl="0" algn="ctr">
              <a:spcBef>
                <a:spcPts val="0"/>
              </a:spcBef>
              <a:buSzPct val="100000"/>
              <a:defRPr sz="8000"/>
            </a:lvl6pPr>
            <a:lvl7pPr lvl="6" rtl="0" algn="ctr">
              <a:spcBef>
                <a:spcPts val="0"/>
              </a:spcBef>
              <a:buSzPct val="100000"/>
              <a:defRPr sz="8000"/>
            </a:lvl7pPr>
            <a:lvl8pPr lvl="7" rtl="0" algn="ctr">
              <a:spcBef>
                <a:spcPts val="0"/>
              </a:spcBef>
              <a:buSzPct val="100000"/>
              <a:defRPr sz="8000"/>
            </a:lvl8pPr>
            <a:lvl9pPr lvl="8" rtl="0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b="1" sz="24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2645875" y="1524100"/>
            <a:ext cx="43110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Psychometric</a:t>
            </a:r>
            <a:r>
              <a:rPr lang="en"/>
              <a:t> Test for Pakistan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hape 211"/>
          <p:cNvCxnSpPr/>
          <p:nvPr/>
        </p:nvCxnSpPr>
        <p:spPr>
          <a:xfrm>
            <a:off x="4565300" y="12050"/>
            <a:ext cx="0" cy="51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-23400" y="2650050"/>
            <a:ext cx="9190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3" name="Shape 213"/>
          <p:cNvSpPr txBox="1"/>
          <p:nvPr/>
        </p:nvSpPr>
        <p:spPr>
          <a:xfrm>
            <a:off x="0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Say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01860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Feel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9755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Do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745475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Think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80625" y="590150"/>
            <a:ext cx="42045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It depends on which tests you are talking about. For example, I think GRE is a good representative because you get to choose a specific subject in which you will pursue a degree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No I did not change my field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118925" y="3657675"/>
            <a:ext cx="34932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Why not start by using successful models used internationally and then fine tune it according to Pakistan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80700" y="3416200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Showed his recent GRE and IELTS score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745475" y="774575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The test is good enough at least in LUMS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Maybe try replicating the testing procedure of LUMS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190525" y="1806450"/>
            <a:ext cx="6762959" cy="212581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POV’s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&amp;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HMV’s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POV # 1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met: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Ali Jibran is a student and a part time software who wants to have strict regulations for current evaluation platforms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were amazed: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Even though he performed well in the test but he was not satisfied with the system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somehow oversee all the testing bodies across Pakistan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POV # 2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24475" y="1920450"/>
            <a:ext cx="8494800" cy="29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met: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Bilal Hanif who is a programmer by hobby and he believes that there should be specific tests to measure the capabilities of an individual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were amazed: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he did well in a field that according to the test he was not eligible for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provide a service that can help them to:</a:t>
            </a:r>
          </a:p>
          <a:p>
            <a:pPr indent="-355600" lvl="0" marL="4572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Evaluate their skills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Choose a field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POV # </a:t>
            </a:r>
            <a:r>
              <a:rPr lang="en" sz="4200"/>
              <a:t>3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24600" y="1908800"/>
            <a:ext cx="8494800" cy="301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met: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Babar Sarfraz, a recent graduate from LUMS. He told us that international aptitude tests can be used as a basis for new evaluation system in Pakistan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were amazed: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he thought nothing was wrong with the system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Evaluate new systems quickly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Make alterations if necessary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HMW # 1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50" name="Shape 250"/>
          <p:cNvSpPr/>
          <p:nvPr/>
        </p:nvSpPr>
        <p:spPr>
          <a:xfrm>
            <a:off x="923625" y="1505425"/>
            <a:ext cx="7244700" cy="14040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It would be game changing to: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somehow oversee all the testing bodies across Pakistan</a:t>
            </a:r>
          </a:p>
        </p:txBody>
      </p:sp>
      <p:sp>
        <p:nvSpPr>
          <p:cNvPr id="251" name="Shape 251"/>
          <p:cNvSpPr/>
          <p:nvPr/>
        </p:nvSpPr>
        <p:spPr>
          <a:xfrm>
            <a:off x="1021800" y="3094175"/>
            <a:ext cx="7192800" cy="106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Provide a platform that rates the testing bodies across Pakistan?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Compare the testing bodies with each other?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Identify and distinguish good platforms and bad ones?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HMW # 2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58" name="Shape 258"/>
          <p:cNvSpPr/>
          <p:nvPr/>
        </p:nvSpPr>
        <p:spPr>
          <a:xfrm>
            <a:off x="949650" y="1494000"/>
            <a:ext cx="7244700" cy="1495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provide a service that can help in evaluating the skills of an individual and choose a field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021800" y="3094175"/>
            <a:ext cx="7192800" cy="106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Assess the skills of person accurately?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Help a person in choosing the right field?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Provide the service that caters to his needs?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HMW # 3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66" name="Shape 266"/>
          <p:cNvSpPr/>
          <p:nvPr/>
        </p:nvSpPr>
        <p:spPr>
          <a:xfrm>
            <a:off x="923625" y="1425575"/>
            <a:ext cx="7244700" cy="14841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evaluate new systems or make alterations in existing testing services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021800" y="3094175"/>
            <a:ext cx="7192800" cy="106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Evaluate new systems quickly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Find appropriate systems that can be used to as a replacement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Allow to make changes quickly to the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Prototypes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# 1 Crowdsourced Platform Testing 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 platform where public</a:t>
            </a:r>
            <a:br>
              <a:rPr lang="en" sz="2000"/>
            </a:br>
            <a:r>
              <a:rPr lang="en" sz="2000"/>
              <a:t>can rate different tests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You can take tests to get</a:t>
            </a:r>
            <a:br>
              <a:rPr lang="en" sz="2000"/>
            </a:br>
            <a:r>
              <a:rPr lang="en" sz="2000"/>
              <a:t> recommendations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You can get help and </a:t>
            </a:r>
            <a:br>
              <a:rPr lang="en" sz="2000"/>
            </a:br>
            <a:r>
              <a:rPr lang="en" sz="2000"/>
              <a:t>description of tests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User will be able to </a:t>
            </a:r>
            <a:br>
              <a:rPr lang="en" sz="2000"/>
            </a:br>
            <a:r>
              <a:rPr lang="en" sz="2000"/>
              <a:t>Propose changes to </a:t>
            </a:r>
            <a:br>
              <a:rPr lang="en" sz="2000"/>
            </a:br>
            <a:r>
              <a:rPr lang="en" sz="2000"/>
              <a:t>existing tests</a:t>
            </a:r>
          </a:p>
        </p:txBody>
      </p:sp>
      <p:pic>
        <p:nvPicPr>
          <p:cNvPr descr="20170320_115836.jpg"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175" y="1147224"/>
            <a:ext cx="3938000" cy="382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Who Are We?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2402625"/>
            <a:ext cx="8520600" cy="217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Sarim Zafar    (Geek would be an understatement)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Ammar Ahmed    (MetalHead would be an understatement)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Shahzaib Javed (Just a body builder)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b="1" sz="2100">
              <a:solidFill>
                <a:srgbClr val="21212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265500" y="929275"/>
            <a:ext cx="4045200" cy="91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Testing method</a:t>
            </a:r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Assumption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User wants to test his abilities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User has access to internet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user will feel that he has made some kind of contribution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Designers will get feedback quickly</a:t>
            </a:r>
          </a:p>
        </p:txBody>
      </p:sp>
      <p:sp>
        <p:nvSpPr>
          <p:cNvPr id="287" name="Shape 287"/>
          <p:cNvSpPr txBox="1"/>
          <p:nvPr>
            <p:ph idx="1" type="subTitle"/>
          </p:nvPr>
        </p:nvSpPr>
        <p:spPr>
          <a:xfrm>
            <a:off x="265500" y="1842774"/>
            <a:ext cx="4045200" cy="218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Give a brief intro to user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Give a very rough draft of the site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let them explore, what they can explore, unaided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 them question design choices and features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Prototype # 2 App for </a:t>
            </a:r>
            <a:r>
              <a:rPr lang="en" sz="3000"/>
              <a:t>aptitude</a:t>
            </a:r>
            <a:r>
              <a:rPr lang="en" sz="3000"/>
              <a:t> testing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Customised tests for predicting performance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Various Fields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Skill sets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Gives you recommendation of different</a:t>
            </a:r>
            <a:br>
              <a:rPr lang="en"/>
            </a:br>
            <a:r>
              <a:rPr lang="en"/>
              <a:t>j</a:t>
            </a:r>
            <a:r>
              <a:rPr lang="en"/>
              <a:t>obs and different based on score of the </a:t>
            </a:r>
            <a:br>
              <a:rPr lang="en"/>
            </a:br>
            <a:r>
              <a:rPr lang="en"/>
              <a:t>t</a:t>
            </a:r>
            <a:r>
              <a:rPr lang="en"/>
              <a:t>est.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70320_115504.jpg"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275" y="233800"/>
            <a:ext cx="3292873" cy="46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265500" y="929275"/>
            <a:ext cx="4045200" cy="91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Testing method</a:t>
            </a:r>
          </a:p>
        </p:txBody>
      </p:sp>
      <p:sp>
        <p:nvSpPr>
          <p:cNvPr id="300" name="Shape 300"/>
          <p:cNvSpPr txBox="1"/>
          <p:nvPr>
            <p:ph idx="2" type="body"/>
          </p:nvPr>
        </p:nvSpPr>
        <p:spPr>
          <a:xfrm>
            <a:off x="4997800" y="65422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Assumption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User wants to test his abilities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user will find appropriate field after giving the exams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Users have smartphone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Test taking experience will be friendly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app will give a good assesment of his abilities</a:t>
            </a:r>
          </a:p>
        </p:txBody>
      </p:sp>
      <p:sp>
        <p:nvSpPr>
          <p:cNvPr id="301" name="Shape 301"/>
          <p:cNvSpPr txBox="1"/>
          <p:nvPr>
            <p:ph idx="1" type="subTitle"/>
          </p:nvPr>
        </p:nvSpPr>
        <p:spPr>
          <a:xfrm>
            <a:off x="265500" y="1842774"/>
            <a:ext cx="4045200" cy="218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b="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 a brief intro to user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b="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 a very rough draft of the App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b="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 them question design choices and features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b="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asked them what they have learned or what they can do from this app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# 3 An online portal for test taking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test will be based on GRE/LSAT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existing tests for </a:t>
            </a:r>
            <a:br>
              <a:rPr lang="en"/>
            </a:br>
            <a:r>
              <a:rPr lang="en"/>
              <a:t>e</a:t>
            </a:r>
            <a:r>
              <a:rPr lang="en"/>
              <a:t>valuating capabilities and </a:t>
            </a:r>
            <a:br>
              <a:rPr lang="en"/>
            </a:br>
            <a:r>
              <a:rPr lang="en"/>
              <a:t>s</a:t>
            </a:r>
            <a:r>
              <a:rPr lang="en"/>
              <a:t>kills. </a:t>
            </a:r>
          </a:p>
        </p:txBody>
      </p:sp>
      <p:pic>
        <p:nvPicPr>
          <p:cNvPr descr="20170320_115910.jpg"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0" y="1744900"/>
            <a:ext cx="4603552" cy="319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265500" y="929275"/>
            <a:ext cx="4045200" cy="91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Testing method</a:t>
            </a:r>
          </a:p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4939500" y="50362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Assumption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users have access to material for test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users can afford the test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users will get result instantly</a:t>
            </a:r>
          </a:p>
        </p:txBody>
      </p:sp>
      <p:sp>
        <p:nvSpPr>
          <p:cNvPr id="315" name="Shape 315"/>
          <p:cNvSpPr txBox="1"/>
          <p:nvPr>
            <p:ph idx="1" type="subTitle"/>
          </p:nvPr>
        </p:nvSpPr>
        <p:spPr>
          <a:xfrm>
            <a:off x="265500" y="1842774"/>
            <a:ext cx="4045200" cy="218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b="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 a brief intro to user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b="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 a very rough draft of the Site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b="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 them question design choices and features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Surprises and New Learnings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+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We can design an informative app for the mobile phone that can give real time notification about other test because users use the phone to stay connected and to remain updated.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User was hindered by the option for soo many features hence creating a lack of focus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+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User were able to extract information about the test by navigating through the website.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It can be used to prepare the user for the test but not a good medium for conducting test.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+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The UI was easy and user was able to carry out the procedure by itself.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There are many distractions when you try to give a test online by sitting at home or at workplace.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Derived Conclusions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Prototype : #1 with slight modification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Reasoning: This is the most productive option out of all the proposed prototypes as it is not </a:t>
            </a:r>
            <a:r>
              <a:rPr lang="en"/>
              <a:t>severely</a:t>
            </a:r>
            <a:r>
              <a:rPr lang="en"/>
              <a:t> affected by distractions as others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others were not chosen: Mostly because of lack of focus and disturbances that might affect the judgment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Takeaways: Create  focused platforms where people can propose and evaluate tests without any test taking features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212121"/>
                </a:solidFill>
              </a:rPr>
              <a:t>Problem Domain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Measure and validate the mental capabilities of an individual. In context and culture of Pakistan, what are the ways to identify the cognitive abilities of a person that match the requirements of a specific role?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52650"/>
            <a:ext cx="8520600" cy="131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rgbClr val="212121"/>
                </a:solidFill>
              </a:rPr>
              <a:t>Some of the Questions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630875"/>
            <a:ext cx="8520600" cy="294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When was the last time you gave a test?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did it go?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Were you able to succeed?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Did you switch your field after the test?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you summarize your journey from that test and onward?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do you do now?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you think these tests are good representative of a person abilities?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do you think about NTS and entry tests for universities across Pakistan?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212121"/>
                </a:solidFill>
              </a:rPr>
              <a:t>Interviewee 1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 and part time software developer</a:t>
            </a: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939500" y="9292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NAME: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Ali Jibran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REASON FOR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Performed good in the tests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PLACE OF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Skype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METHOD OF RECRUITMENT: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Contacted by phone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-900975" y="1083450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hape 169"/>
          <p:cNvCxnSpPr/>
          <p:nvPr/>
        </p:nvCxnSpPr>
        <p:spPr>
          <a:xfrm>
            <a:off x="4565300" y="12050"/>
            <a:ext cx="0" cy="51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-23400" y="2650050"/>
            <a:ext cx="9190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1" name="Shape 171"/>
          <p:cNvSpPr txBox="1"/>
          <p:nvPr/>
        </p:nvSpPr>
        <p:spPr>
          <a:xfrm>
            <a:off x="0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Say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01860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Feel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9755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Do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745475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Think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80625" y="590150"/>
            <a:ext cx="42045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Entry tests are a good representative but of a very small number of fields and skill sets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NTS is a big shame and I am grateful that its operations have halted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118925" y="3657675"/>
            <a:ext cx="34932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Disappointed in current evaluation system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80700" y="3416200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Sarcastic, against the evaluation system in Pakistan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Was looking forward to a major overhaul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745475" y="774575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There should be a functioning authority that prevents anything like NTS.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Regulations for testing exams relevant to the field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212121"/>
                </a:solidFill>
              </a:rPr>
              <a:t>Interviewee 2</a:t>
            </a: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Manager</a:t>
            </a:r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939500" y="9292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NAME: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Bilal Hanif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REASON FOR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Performed bad in the tests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PLACE OF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Skype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METHOD OF RECRUITMENT: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Contacted by phone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hape 190"/>
          <p:cNvCxnSpPr/>
          <p:nvPr/>
        </p:nvCxnSpPr>
        <p:spPr>
          <a:xfrm>
            <a:off x="4565300" y="12050"/>
            <a:ext cx="0" cy="51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-23400" y="2650050"/>
            <a:ext cx="9190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2" name="Shape 192"/>
          <p:cNvSpPr txBox="1"/>
          <p:nvPr/>
        </p:nvSpPr>
        <p:spPr>
          <a:xfrm>
            <a:off x="0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Say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01860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Feel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9755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Do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45475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Think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80625" y="590150"/>
            <a:ext cx="42045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NO!... Not at all. Come on look at me, I was terrible in the exams but i think I turned out alright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I have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dyslexia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Yes I switched my field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118925" y="3657675"/>
            <a:ext cx="34932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With a little bit of initiative it can be improved by a huge margin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80700" y="3416200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Interested, while having a conversation about evaluation system in Pakistan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745475" y="774575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A specific rather than generic test should be taken according to candidate's choice of field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Do Not provide handicap it makes us feel bad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212121"/>
                </a:solidFill>
              </a:rPr>
              <a:t>Interviewee 3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461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CTO Human Resources</a:t>
            </a:r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939500" y="9292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NAME: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Babar Sarfraz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REASON FOR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Very good in tests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PLACE OF INTERVIEW: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 Skype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METHOD OF RECRUITMENT: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Contacted by phone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