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7" r:id="rId2"/>
    <p:sldId id="322" r:id="rId3"/>
    <p:sldId id="277" r:id="rId4"/>
    <p:sldId id="278" r:id="rId5"/>
    <p:sldId id="279" r:id="rId6"/>
    <p:sldId id="276" r:id="rId7"/>
    <p:sldId id="259" r:id="rId8"/>
    <p:sldId id="258" r:id="rId9"/>
    <p:sldId id="305" r:id="rId10"/>
    <p:sldId id="306" r:id="rId11"/>
    <p:sldId id="307" r:id="rId12"/>
    <p:sldId id="323" r:id="rId13"/>
    <p:sldId id="260" r:id="rId14"/>
    <p:sldId id="261" r:id="rId15"/>
    <p:sldId id="262" r:id="rId16"/>
    <p:sldId id="263" r:id="rId17"/>
    <p:sldId id="270" r:id="rId18"/>
    <p:sldId id="271" r:id="rId19"/>
    <p:sldId id="272" r:id="rId20"/>
    <p:sldId id="324" r:id="rId21"/>
    <p:sldId id="325" r:id="rId22"/>
    <p:sldId id="343" r:id="rId23"/>
    <p:sldId id="344" r:id="rId24"/>
    <p:sldId id="345" r:id="rId25"/>
    <p:sldId id="274" r:id="rId26"/>
    <p:sldId id="275" r:id="rId27"/>
    <p:sldId id="264" r:id="rId28"/>
    <p:sldId id="335" r:id="rId29"/>
    <p:sldId id="281" r:id="rId30"/>
    <p:sldId id="282" r:id="rId31"/>
    <p:sldId id="283" r:id="rId32"/>
    <p:sldId id="284" r:id="rId33"/>
    <p:sldId id="346" r:id="rId34"/>
    <p:sldId id="347" r:id="rId35"/>
    <p:sldId id="287" r:id="rId36"/>
    <p:sldId id="285" r:id="rId37"/>
    <p:sldId id="286" r:id="rId38"/>
    <p:sldId id="333" r:id="rId39"/>
    <p:sldId id="334" r:id="rId40"/>
    <p:sldId id="265" r:id="rId41"/>
    <p:sldId id="280" r:id="rId42"/>
    <p:sldId id="348" r:id="rId43"/>
    <p:sldId id="336" r:id="rId44"/>
    <p:sldId id="337" r:id="rId45"/>
    <p:sldId id="338" r:id="rId46"/>
    <p:sldId id="339" r:id="rId47"/>
    <p:sldId id="340" r:id="rId48"/>
    <p:sldId id="341" r:id="rId49"/>
    <p:sldId id="315" r:id="rId50"/>
    <p:sldId id="349" r:id="rId51"/>
    <p:sldId id="342" r:id="rId52"/>
    <p:sldId id="329" r:id="rId53"/>
    <p:sldId id="332" r:id="rId54"/>
    <p:sldId id="309" r:id="rId55"/>
    <p:sldId id="310" r:id="rId56"/>
    <p:sldId id="289" r:id="rId57"/>
    <p:sldId id="308" r:id="rId58"/>
    <p:sldId id="311" r:id="rId59"/>
    <p:sldId id="312" r:id="rId60"/>
    <p:sldId id="313" r:id="rId61"/>
    <p:sldId id="314" r:id="rId62"/>
    <p:sldId id="291" r:id="rId63"/>
    <p:sldId id="290" r:id="rId64"/>
    <p:sldId id="292" r:id="rId65"/>
    <p:sldId id="316" r:id="rId66"/>
    <p:sldId id="317" r:id="rId67"/>
    <p:sldId id="319" r:id="rId68"/>
    <p:sldId id="320" r:id="rId69"/>
    <p:sldId id="321" r:id="rId70"/>
    <p:sldId id="31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95" d="100"/>
          <a:sy n="95" d="100"/>
        </p:scale>
        <p:origin x="67"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1B872-9F1E-4EF4-8D10-5D6672843328}" type="datetimeFigureOut">
              <a:rPr lang="en-US" smtClean="0"/>
              <a:t>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C0C21-1631-4E2E-9D35-6A082B939516}" type="slidenum">
              <a:rPr lang="en-US" smtClean="0"/>
              <a:t>‹#›</a:t>
            </a:fld>
            <a:endParaRPr lang="en-US"/>
          </a:p>
        </p:txBody>
      </p:sp>
    </p:spTree>
    <p:extLst>
      <p:ext uri="{BB962C8B-B14F-4D97-AF65-F5344CB8AC3E}">
        <p14:creationId xmlns:p14="http://schemas.microsoft.com/office/powerpoint/2010/main" val="597784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1A84F4-0725-454E-9DA5-2BC23909AD98}" type="slidenum">
              <a:rPr lang="en-PK" smtClean="0"/>
              <a:t>22</a:t>
            </a:fld>
            <a:endParaRPr lang="en-PK"/>
          </a:p>
        </p:txBody>
      </p:sp>
    </p:spTree>
    <p:extLst>
      <p:ext uri="{BB962C8B-B14F-4D97-AF65-F5344CB8AC3E}">
        <p14:creationId xmlns:p14="http://schemas.microsoft.com/office/powerpoint/2010/main" val="739369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471A84F4-0725-454E-9DA5-2BC23909AD98}" type="slidenum">
              <a:rPr lang="en-PK" smtClean="0"/>
              <a:t>28</a:t>
            </a:fld>
            <a:endParaRPr lang="en-PK"/>
          </a:p>
        </p:txBody>
      </p:sp>
    </p:spTree>
    <p:extLst>
      <p:ext uri="{BB962C8B-B14F-4D97-AF65-F5344CB8AC3E}">
        <p14:creationId xmlns:p14="http://schemas.microsoft.com/office/powerpoint/2010/main" val="1042562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471A84F4-0725-454E-9DA5-2BC23909AD98}" type="slidenum">
              <a:rPr lang="en-PK" smtClean="0"/>
              <a:t>36</a:t>
            </a:fld>
            <a:endParaRPr lang="en-PK"/>
          </a:p>
        </p:txBody>
      </p:sp>
    </p:spTree>
    <p:extLst>
      <p:ext uri="{BB962C8B-B14F-4D97-AF65-F5344CB8AC3E}">
        <p14:creationId xmlns:p14="http://schemas.microsoft.com/office/powerpoint/2010/main" val="348354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C6744EAA-76B5-445A-A7CD-5F5F21B16F1E}" type="slidenum">
              <a:rPr lang="x-none" smtClean="0"/>
              <a:t>54</a:t>
            </a:fld>
            <a:endParaRPr lang="x-none"/>
          </a:p>
        </p:txBody>
      </p:sp>
    </p:spTree>
    <p:extLst>
      <p:ext uri="{BB962C8B-B14F-4D97-AF65-F5344CB8AC3E}">
        <p14:creationId xmlns:p14="http://schemas.microsoft.com/office/powerpoint/2010/main" val="83116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744EAA-76B5-445A-A7CD-5F5F21B16F1E}" type="slidenum">
              <a:rPr lang="x-none" smtClean="0"/>
              <a:t>65</a:t>
            </a:fld>
            <a:endParaRPr lang="x-none"/>
          </a:p>
        </p:txBody>
      </p:sp>
    </p:spTree>
    <p:extLst>
      <p:ext uri="{BB962C8B-B14F-4D97-AF65-F5344CB8AC3E}">
        <p14:creationId xmlns:p14="http://schemas.microsoft.com/office/powerpoint/2010/main" val="3329410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FF6F-120F-2009-CFF4-716CA05BB0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0F8F1F-EE53-74C9-8EED-AFC688466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FFF260-F407-701E-FB1B-918E2F620AA9}"/>
              </a:ext>
            </a:extLst>
          </p:cNvPr>
          <p:cNvSpPr>
            <a:spLocks noGrp="1"/>
          </p:cNvSpPr>
          <p:nvPr>
            <p:ph type="dt" sz="half" idx="10"/>
          </p:nvPr>
        </p:nvSpPr>
        <p:spPr/>
        <p:txBody>
          <a:bodyPr/>
          <a:lstStyle/>
          <a:p>
            <a:fld id="{4F58F6AF-C5F7-4D77-A701-D993C5241C2B}" type="datetimeFigureOut">
              <a:rPr lang="en-US" smtClean="0"/>
              <a:t>2/5/2025</a:t>
            </a:fld>
            <a:endParaRPr lang="en-US"/>
          </a:p>
        </p:txBody>
      </p:sp>
      <p:sp>
        <p:nvSpPr>
          <p:cNvPr id="5" name="Footer Placeholder 4">
            <a:extLst>
              <a:ext uri="{FF2B5EF4-FFF2-40B4-BE49-F238E27FC236}">
                <a16:creationId xmlns:a16="http://schemas.microsoft.com/office/drawing/2014/main" id="{59A7107D-5C9C-E5D8-1895-056AAEF10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0D733-8265-BEE6-81BA-F4F1ED339C69}"/>
              </a:ext>
            </a:extLst>
          </p:cNvPr>
          <p:cNvSpPr>
            <a:spLocks noGrp="1"/>
          </p:cNvSpPr>
          <p:nvPr>
            <p:ph type="sldNum" sz="quarter" idx="12"/>
          </p:nvPr>
        </p:nvSpPr>
        <p:spPr/>
        <p:txBody>
          <a:bodyPr/>
          <a:lstStyle/>
          <a:p>
            <a:fld id="{0A1BF0BA-083F-4070-9D91-045C408D77D5}" type="slidenum">
              <a:rPr lang="en-US" smtClean="0"/>
              <a:t>‹#›</a:t>
            </a:fld>
            <a:endParaRPr lang="en-US"/>
          </a:p>
        </p:txBody>
      </p:sp>
    </p:spTree>
    <p:extLst>
      <p:ext uri="{BB962C8B-B14F-4D97-AF65-F5344CB8AC3E}">
        <p14:creationId xmlns:p14="http://schemas.microsoft.com/office/powerpoint/2010/main" val="380615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8DED-57BC-125E-9A9F-7FBCC264AF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7ED573-3FE8-4A16-43D9-338F933591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7E36C-476C-D57C-CAA4-07715AE69ABB}"/>
              </a:ext>
            </a:extLst>
          </p:cNvPr>
          <p:cNvSpPr>
            <a:spLocks noGrp="1"/>
          </p:cNvSpPr>
          <p:nvPr>
            <p:ph type="dt" sz="half" idx="10"/>
          </p:nvPr>
        </p:nvSpPr>
        <p:spPr/>
        <p:txBody>
          <a:bodyPr/>
          <a:lstStyle/>
          <a:p>
            <a:fld id="{4F58F6AF-C5F7-4D77-A701-D993C5241C2B}" type="datetimeFigureOut">
              <a:rPr lang="en-US" smtClean="0"/>
              <a:t>2/5/2025</a:t>
            </a:fld>
            <a:endParaRPr lang="en-US"/>
          </a:p>
        </p:txBody>
      </p:sp>
      <p:sp>
        <p:nvSpPr>
          <p:cNvPr id="5" name="Footer Placeholder 4">
            <a:extLst>
              <a:ext uri="{FF2B5EF4-FFF2-40B4-BE49-F238E27FC236}">
                <a16:creationId xmlns:a16="http://schemas.microsoft.com/office/drawing/2014/main" id="{9DD57824-C27E-65C0-89D4-D8304AAE0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9E6FA-A5BD-5333-98AA-D8BE0EF46ECB}"/>
              </a:ext>
            </a:extLst>
          </p:cNvPr>
          <p:cNvSpPr>
            <a:spLocks noGrp="1"/>
          </p:cNvSpPr>
          <p:nvPr>
            <p:ph type="sldNum" sz="quarter" idx="12"/>
          </p:nvPr>
        </p:nvSpPr>
        <p:spPr/>
        <p:txBody>
          <a:bodyPr/>
          <a:lstStyle/>
          <a:p>
            <a:fld id="{0A1BF0BA-083F-4070-9D91-045C408D77D5}" type="slidenum">
              <a:rPr lang="en-US" smtClean="0"/>
              <a:t>‹#›</a:t>
            </a:fld>
            <a:endParaRPr lang="en-US"/>
          </a:p>
        </p:txBody>
      </p:sp>
    </p:spTree>
    <p:extLst>
      <p:ext uri="{BB962C8B-B14F-4D97-AF65-F5344CB8AC3E}">
        <p14:creationId xmlns:p14="http://schemas.microsoft.com/office/powerpoint/2010/main" val="236234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2E483E-CFC9-0346-BBAB-A286740740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891AA2-46D7-26D4-852A-D41AAA3116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982FD-493E-3302-E4BC-619AEFF043C1}"/>
              </a:ext>
            </a:extLst>
          </p:cNvPr>
          <p:cNvSpPr>
            <a:spLocks noGrp="1"/>
          </p:cNvSpPr>
          <p:nvPr>
            <p:ph type="dt" sz="half" idx="10"/>
          </p:nvPr>
        </p:nvSpPr>
        <p:spPr/>
        <p:txBody>
          <a:bodyPr/>
          <a:lstStyle/>
          <a:p>
            <a:fld id="{4F58F6AF-C5F7-4D77-A701-D993C5241C2B}" type="datetimeFigureOut">
              <a:rPr lang="en-US" smtClean="0"/>
              <a:t>2/5/2025</a:t>
            </a:fld>
            <a:endParaRPr lang="en-US"/>
          </a:p>
        </p:txBody>
      </p:sp>
      <p:sp>
        <p:nvSpPr>
          <p:cNvPr id="5" name="Footer Placeholder 4">
            <a:extLst>
              <a:ext uri="{FF2B5EF4-FFF2-40B4-BE49-F238E27FC236}">
                <a16:creationId xmlns:a16="http://schemas.microsoft.com/office/drawing/2014/main" id="{19899E2B-374D-A64E-88F7-49658504A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F69B9-4675-378A-3BDB-7CE9B99CD8B3}"/>
              </a:ext>
            </a:extLst>
          </p:cNvPr>
          <p:cNvSpPr>
            <a:spLocks noGrp="1"/>
          </p:cNvSpPr>
          <p:nvPr>
            <p:ph type="sldNum" sz="quarter" idx="12"/>
          </p:nvPr>
        </p:nvSpPr>
        <p:spPr/>
        <p:txBody>
          <a:bodyPr/>
          <a:lstStyle/>
          <a:p>
            <a:fld id="{0A1BF0BA-083F-4070-9D91-045C408D77D5}" type="slidenum">
              <a:rPr lang="en-US" smtClean="0"/>
              <a:t>‹#›</a:t>
            </a:fld>
            <a:endParaRPr lang="en-US"/>
          </a:p>
        </p:txBody>
      </p:sp>
    </p:spTree>
    <p:extLst>
      <p:ext uri="{BB962C8B-B14F-4D97-AF65-F5344CB8AC3E}">
        <p14:creationId xmlns:p14="http://schemas.microsoft.com/office/powerpoint/2010/main" val="65338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5A84-D0C4-1CD1-D2BD-AACC26C16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42789-3119-B78F-7D7A-C4CD5D329C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EA468-7AA9-27F7-DFFB-293AD2080B86}"/>
              </a:ext>
            </a:extLst>
          </p:cNvPr>
          <p:cNvSpPr>
            <a:spLocks noGrp="1"/>
          </p:cNvSpPr>
          <p:nvPr>
            <p:ph type="dt" sz="half" idx="10"/>
          </p:nvPr>
        </p:nvSpPr>
        <p:spPr/>
        <p:txBody>
          <a:bodyPr/>
          <a:lstStyle/>
          <a:p>
            <a:fld id="{4F58F6AF-C5F7-4D77-A701-D993C5241C2B}" type="datetimeFigureOut">
              <a:rPr lang="en-US" smtClean="0"/>
              <a:t>2/5/2025</a:t>
            </a:fld>
            <a:endParaRPr lang="en-US"/>
          </a:p>
        </p:txBody>
      </p:sp>
      <p:sp>
        <p:nvSpPr>
          <p:cNvPr id="5" name="Footer Placeholder 4">
            <a:extLst>
              <a:ext uri="{FF2B5EF4-FFF2-40B4-BE49-F238E27FC236}">
                <a16:creationId xmlns:a16="http://schemas.microsoft.com/office/drawing/2014/main" id="{528C8AE5-55D8-43B6-E71E-603E6EB98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64C2D-F1A1-BC5D-59AD-76A46145A9D3}"/>
              </a:ext>
            </a:extLst>
          </p:cNvPr>
          <p:cNvSpPr>
            <a:spLocks noGrp="1"/>
          </p:cNvSpPr>
          <p:nvPr>
            <p:ph type="sldNum" sz="quarter" idx="12"/>
          </p:nvPr>
        </p:nvSpPr>
        <p:spPr/>
        <p:txBody>
          <a:bodyPr/>
          <a:lstStyle/>
          <a:p>
            <a:fld id="{0A1BF0BA-083F-4070-9D91-045C408D77D5}" type="slidenum">
              <a:rPr lang="en-US" smtClean="0"/>
              <a:t>‹#›</a:t>
            </a:fld>
            <a:endParaRPr lang="en-US"/>
          </a:p>
        </p:txBody>
      </p:sp>
    </p:spTree>
    <p:extLst>
      <p:ext uri="{BB962C8B-B14F-4D97-AF65-F5344CB8AC3E}">
        <p14:creationId xmlns:p14="http://schemas.microsoft.com/office/powerpoint/2010/main" val="333683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2E16D-B7CA-8128-7171-226FC95267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1C93A0-E182-B0A7-D85F-84B958879A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B9DCE7-2708-FCF8-9501-1CCD9F166395}"/>
              </a:ext>
            </a:extLst>
          </p:cNvPr>
          <p:cNvSpPr>
            <a:spLocks noGrp="1"/>
          </p:cNvSpPr>
          <p:nvPr>
            <p:ph type="dt" sz="half" idx="10"/>
          </p:nvPr>
        </p:nvSpPr>
        <p:spPr/>
        <p:txBody>
          <a:bodyPr/>
          <a:lstStyle/>
          <a:p>
            <a:fld id="{4F58F6AF-C5F7-4D77-A701-D993C5241C2B}" type="datetimeFigureOut">
              <a:rPr lang="en-US" smtClean="0"/>
              <a:t>2/5/2025</a:t>
            </a:fld>
            <a:endParaRPr lang="en-US"/>
          </a:p>
        </p:txBody>
      </p:sp>
      <p:sp>
        <p:nvSpPr>
          <p:cNvPr id="5" name="Footer Placeholder 4">
            <a:extLst>
              <a:ext uri="{FF2B5EF4-FFF2-40B4-BE49-F238E27FC236}">
                <a16:creationId xmlns:a16="http://schemas.microsoft.com/office/drawing/2014/main" id="{BA7EB6BD-5DB0-AB0A-20A0-99D868FE5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BE07E-BD53-3513-CA04-BD32221562F9}"/>
              </a:ext>
            </a:extLst>
          </p:cNvPr>
          <p:cNvSpPr>
            <a:spLocks noGrp="1"/>
          </p:cNvSpPr>
          <p:nvPr>
            <p:ph type="sldNum" sz="quarter" idx="12"/>
          </p:nvPr>
        </p:nvSpPr>
        <p:spPr/>
        <p:txBody>
          <a:bodyPr/>
          <a:lstStyle/>
          <a:p>
            <a:fld id="{0A1BF0BA-083F-4070-9D91-045C408D77D5}" type="slidenum">
              <a:rPr lang="en-US" smtClean="0"/>
              <a:t>‹#›</a:t>
            </a:fld>
            <a:endParaRPr lang="en-US"/>
          </a:p>
        </p:txBody>
      </p:sp>
    </p:spTree>
    <p:extLst>
      <p:ext uri="{BB962C8B-B14F-4D97-AF65-F5344CB8AC3E}">
        <p14:creationId xmlns:p14="http://schemas.microsoft.com/office/powerpoint/2010/main" val="804747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5071-642C-F58E-68A9-D77936D4F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C0545B-0ACA-F649-EBDA-C2200B1387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EE959C-3158-6F56-F1E9-53F5475B08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652771-2A10-842B-7FB1-D5EC0C79A8D2}"/>
              </a:ext>
            </a:extLst>
          </p:cNvPr>
          <p:cNvSpPr>
            <a:spLocks noGrp="1"/>
          </p:cNvSpPr>
          <p:nvPr>
            <p:ph type="dt" sz="half" idx="10"/>
          </p:nvPr>
        </p:nvSpPr>
        <p:spPr/>
        <p:txBody>
          <a:bodyPr/>
          <a:lstStyle/>
          <a:p>
            <a:fld id="{4F58F6AF-C5F7-4D77-A701-D993C5241C2B}" type="datetimeFigureOut">
              <a:rPr lang="en-US" smtClean="0"/>
              <a:t>2/5/2025</a:t>
            </a:fld>
            <a:endParaRPr lang="en-US"/>
          </a:p>
        </p:txBody>
      </p:sp>
      <p:sp>
        <p:nvSpPr>
          <p:cNvPr id="6" name="Footer Placeholder 5">
            <a:extLst>
              <a:ext uri="{FF2B5EF4-FFF2-40B4-BE49-F238E27FC236}">
                <a16:creationId xmlns:a16="http://schemas.microsoft.com/office/drawing/2014/main" id="{DDBD38EB-FE52-ABAE-BAB6-5617629F9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78A7A-7E23-9AC9-0D3B-CE89E13106A5}"/>
              </a:ext>
            </a:extLst>
          </p:cNvPr>
          <p:cNvSpPr>
            <a:spLocks noGrp="1"/>
          </p:cNvSpPr>
          <p:nvPr>
            <p:ph type="sldNum" sz="quarter" idx="12"/>
          </p:nvPr>
        </p:nvSpPr>
        <p:spPr/>
        <p:txBody>
          <a:bodyPr/>
          <a:lstStyle/>
          <a:p>
            <a:fld id="{0A1BF0BA-083F-4070-9D91-045C408D77D5}" type="slidenum">
              <a:rPr lang="en-US" smtClean="0"/>
              <a:t>‹#›</a:t>
            </a:fld>
            <a:endParaRPr lang="en-US"/>
          </a:p>
        </p:txBody>
      </p:sp>
    </p:spTree>
    <p:extLst>
      <p:ext uri="{BB962C8B-B14F-4D97-AF65-F5344CB8AC3E}">
        <p14:creationId xmlns:p14="http://schemas.microsoft.com/office/powerpoint/2010/main" val="97246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A7DD6-0567-94C6-2494-192A14FD3E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4F4E56-C682-45FB-A5C1-3BC99E083D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C28406-EFE5-0583-2C5B-DBCBEB40BD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D52144-EEB2-76A0-2733-4BDA2D9DCC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1EA987-0EA2-D0D5-F29A-FAE52C1A41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24E800-9E87-BF0B-BC38-70D3F962124D}"/>
              </a:ext>
            </a:extLst>
          </p:cNvPr>
          <p:cNvSpPr>
            <a:spLocks noGrp="1"/>
          </p:cNvSpPr>
          <p:nvPr>
            <p:ph type="dt" sz="half" idx="10"/>
          </p:nvPr>
        </p:nvSpPr>
        <p:spPr/>
        <p:txBody>
          <a:bodyPr/>
          <a:lstStyle/>
          <a:p>
            <a:fld id="{4F58F6AF-C5F7-4D77-A701-D993C5241C2B}" type="datetimeFigureOut">
              <a:rPr lang="en-US" smtClean="0"/>
              <a:t>2/5/2025</a:t>
            </a:fld>
            <a:endParaRPr lang="en-US"/>
          </a:p>
        </p:txBody>
      </p:sp>
      <p:sp>
        <p:nvSpPr>
          <p:cNvPr id="8" name="Footer Placeholder 7">
            <a:extLst>
              <a:ext uri="{FF2B5EF4-FFF2-40B4-BE49-F238E27FC236}">
                <a16:creationId xmlns:a16="http://schemas.microsoft.com/office/drawing/2014/main" id="{B8019F6C-E2F6-BEDA-A0D1-F6A0F35E3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0560E3-BBA5-3278-A4E6-9519248CBD6C}"/>
              </a:ext>
            </a:extLst>
          </p:cNvPr>
          <p:cNvSpPr>
            <a:spLocks noGrp="1"/>
          </p:cNvSpPr>
          <p:nvPr>
            <p:ph type="sldNum" sz="quarter" idx="12"/>
          </p:nvPr>
        </p:nvSpPr>
        <p:spPr/>
        <p:txBody>
          <a:bodyPr/>
          <a:lstStyle/>
          <a:p>
            <a:fld id="{0A1BF0BA-083F-4070-9D91-045C408D77D5}" type="slidenum">
              <a:rPr lang="en-US" smtClean="0"/>
              <a:t>‹#›</a:t>
            </a:fld>
            <a:endParaRPr lang="en-US"/>
          </a:p>
        </p:txBody>
      </p:sp>
    </p:spTree>
    <p:extLst>
      <p:ext uri="{BB962C8B-B14F-4D97-AF65-F5344CB8AC3E}">
        <p14:creationId xmlns:p14="http://schemas.microsoft.com/office/powerpoint/2010/main" val="2795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6660-2C67-6E12-448F-8C8F77FBD4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C6E481-25C3-2162-4AF3-8B79F2BE81C1}"/>
              </a:ext>
            </a:extLst>
          </p:cNvPr>
          <p:cNvSpPr>
            <a:spLocks noGrp="1"/>
          </p:cNvSpPr>
          <p:nvPr>
            <p:ph type="dt" sz="half" idx="10"/>
          </p:nvPr>
        </p:nvSpPr>
        <p:spPr/>
        <p:txBody>
          <a:bodyPr/>
          <a:lstStyle/>
          <a:p>
            <a:fld id="{4F58F6AF-C5F7-4D77-A701-D993C5241C2B}" type="datetimeFigureOut">
              <a:rPr lang="en-US" smtClean="0"/>
              <a:t>2/5/2025</a:t>
            </a:fld>
            <a:endParaRPr lang="en-US"/>
          </a:p>
        </p:txBody>
      </p:sp>
      <p:sp>
        <p:nvSpPr>
          <p:cNvPr id="4" name="Footer Placeholder 3">
            <a:extLst>
              <a:ext uri="{FF2B5EF4-FFF2-40B4-BE49-F238E27FC236}">
                <a16:creationId xmlns:a16="http://schemas.microsoft.com/office/drawing/2014/main" id="{2F984BCD-0358-9689-0A12-AE393BAC49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2869F1-B9A7-3128-BEBB-8635CAAC4418}"/>
              </a:ext>
            </a:extLst>
          </p:cNvPr>
          <p:cNvSpPr>
            <a:spLocks noGrp="1"/>
          </p:cNvSpPr>
          <p:nvPr>
            <p:ph type="sldNum" sz="quarter" idx="12"/>
          </p:nvPr>
        </p:nvSpPr>
        <p:spPr/>
        <p:txBody>
          <a:bodyPr/>
          <a:lstStyle/>
          <a:p>
            <a:fld id="{0A1BF0BA-083F-4070-9D91-045C408D77D5}" type="slidenum">
              <a:rPr lang="en-US" smtClean="0"/>
              <a:t>‹#›</a:t>
            </a:fld>
            <a:endParaRPr lang="en-US"/>
          </a:p>
        </p:txBody>
      </p:sp>
    </p:spTree>
    <p:extLst>
      <p:ext uri="{BB962C8B-B14F-4D97-AF65-F5344CB8AC3E}">
        <p14:creationId xmlns:p14="http://schemas.microsoft.com/office/powerpoint/2010/main" val="158874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7374D6-569C-6DBE-186B-EB00BDC3B250}"/>
              </a:ext>
            </a:extLst>
          </p:cNvPr>
          <p:cNvSpPr>
            <a:spLocks noGrp="1"/>
          </p:cNvSpPr>
          <p:nvPr>
            <p:ph type="dt" sz="half" idx="10"/>
          </p:nvPr>
        </p:nvSpPr>
        <p:spPr/>
        <p:txBody>
          <a:bodyPr/>
          <a:lstStyle/>
          <a:p>
            <a:fld id="{4F58F6AF-C5F7-4D77-A701-D993C5241C2B}" type="datetimeFigureOut">
              <a:rPr lang="en-US" smtClean="0"/>
              <a:t>2/5/2025</a:t>
            </a:fld>
            <a:endParaRPr lang="en-US"/>
          </a:p>
        </p:txBody>
      </p:sp>
      <p:sp>
        <p:nvSpPr>
          <p:cNvPr id="3" name="Footer Placeholder 2">
            <a:extLst>
              <a:ext uri="{FF2B5EF4-FFF2-40B4-BE49-F238E27FC236}">
                <a16:creationId xmlns:a16="http://schemas.microsoft.com/office/drawing/2014/main" id="{CBD2352A-9C3E-9FED-7035-A04E6F540C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19BC40-1ABC-490D-76F8-54FE2E7CAD39}"/>
              </a:ext>
            </a:extLst>
          </p:cNvPr>
          <p:cNvSpPr>
            <a:spLocks noGrp="1"/>
          </p:cNvSpPr>
          <p:nvPr>
            <p:ph type="sldNum" sz="quarter" idx="12"/>
          </p:nvPr>
        </p:nvSpPr>
        <p:spPr/>
        <p:txBody>
          <a:bodyPr/>
          <a:lstStyle/>
          <a:p>
            <a:fld id="{0A1BF0BA-083F-4070-9D91-045C408D77D5}" type="slidenum">
              <a:rPr lang="en-US" smtClean="0"/>
              <a:t>‹#›</a:t>
            </a:fld>
            <a:endParaRPr lang="en-US"/>
          </a:p>
        </p:txBody>
      </p:sp>
    </p:spTree>
    <p:extLst>
      <p:ext uri="{BB962C8B-B14F-4D97-AF65-F5344CB8AC3E}">
        <p14:creationId xmlns:p14="http://schemas.microsoft.com/office/powerpoint/2010/main" val="174093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BA5C4-E8F4-D23F-FF23-BAB7B88261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118F7A-03C5-3DA3-4DF2-A44BF2C37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CDD3B0-3D55-7DC9-6871-4AFD18EBB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F0D508-2958-3EF9-FDFE-2C13FBB11A04}"/>
              </a:ext>
            </a:extLst>
          </p:cNvPr>
          <p:cNvSpPr>
            <a:spLocks noGrp="1"/>
          </p:cNvSpPr>
          <p:nvPr>
            <p:ph type="dt" sz="half" idx="10"/>
          </p:nvPr>
        </p:nvSpPr>
        <p:spPr/>
        <p:txBody>
          <a:bodyPr/>
          <a:lstStyle/>
          <a:p>
            <a:fld id="{4F58F6AF-C5F7-4D77-A701-D993C5241C2B}" type="datetimeFigureOut">
              <a:rPr lang="en-US" smtClean="0"/>
              <a:t>2/5/2025</a:t>
            </a:fld>
            <a:endParaRPr lang="en-US"/>
          </a:p>
        </p:txBody>
      </p:sp>
      <p:sp>
        <p:nvSpPr>
          <p:cNvPr id="6" name="Footer Placeholder 5">
            <a:extLst>
              <a:ext uri="{FF2B5EF4-FFF2-40B4-BE49-F238E27FC236}">
                <a16:creationId xmlns:a16="http://schemas.microsoft.com/office/drawing/2014/main" id="{924D5805-00CA-2A0C-9ABF-93731B08E6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402AA0-EC3B-819A-8813-D23578AC43A7}"/>
              </a:ext>
            </a:extLst>
          </p:cNvPr>
          <p:cNvSpPr>
            <a:spLocks noGrp="1"/>
          </p:cNvSpPr>
          <p:nvPr>
            <p:ph type="sldNum" sz="quarter" idx="12"/>
          </p:nvPr>
        </p:nvSpPr>
        <p:spPr/>
        <p:txBody>
          <a:bodyPr/>
          <a:lstStyle/>
          <a:p>
            <a:fld id="{0A1BF0BA-083F-4070-9D91-045C408D77D5}" type="slidenum">
              <a:rPr lang="en-US" smtClean="0"/>
              <a:t>‹#›</a:t>
            </a:fld>
            <a:endParaRPr lang="en-US"/>
          </a:p>
        </p:txBody>
      </p:sp>
    </p:spTree>
    <p:extLst>
      <p:ext uri="{BB962C8B-B14F-4D97-AF65-F5344CB8AC3E}">
        <p14:creationId xmlns:p14="http://schemas.microsoft.com/office/powerpoint/2010/main" val="2421775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CFC3D-1906-8BF1-2BF9-08D05C8B67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0BC31F-93E2-2DB6-F719-DCC65D37D5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183DB8-A054-B864-211A-413294AE3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DB2D3-97EC-4387-1D64-092D7573E1B6}"/>
              </a:ext>
            </a:extLst>
          </p:cNvPr>
          <p:cNvSpPr>
            <a:spLocks noGrp="1"/>
          </p:cNvSpPr>
          <p:nvPr>
            <p:ph type="dt" sz="half" idx="10"/>
          </p:nvPr>
        </p:nvSpPr>
        <p:spPr/>
        <p:txBody>
          <a:bodyPr/>
          <a:lstStyle/>
          <a:p>
            <a:fld id="{4F58F6AF-C5F7-4D77-A701-D993C5241C2B}" type="datetimeFigureOut">
              <a:rPr lang="en-US" smtClean="0"/>
              <a:t>2/5/2025</a:t>
            </a:fld>
            <a:endParaRPr lang="en-US"/>
          </a:p>
        </p:txBody>
      </p:sp>
      <p:sp>
        <p:nvSpPr>
          <p:cNvPr id="6" name="Footer Placeholder 5">
            <a:extLst>
              <a:ext uri="{FF2B5EF4-FFF2-40B4-BE49-F238E27FC236}">
                <a16:creationId xmlns:a16="http://schemas.microsoft.com/office/drawing/2014/main" id="{58FC34E4-E2B5-E43B-250F-3C9CF5E0D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099402-9897-F5F6-1733-D034B5582B97}"/>
              </a:ext>
            </a:extLst>
          </p:cNvPr>
          <p:cNvSpPr>
            <a:spLocks noGrp="1"/>
          </p:cNvSpPr>
          <p:nvPr>
            <p:ph type="sldNum" sz="quarter" idx="12"/>
          </p:nvPr>
        </p:nvSpPr>
        <p:spPr/>
        <p:txBody>
          <a:bodyPr/>
          <a:lstStyle/>
          <a:p>
            <a:fld id="{0A1BF0BA-083F-4070-9D91-045C408D77D5}" type="slidenum">
              <a:rPr lang="en-US" smtClean="0"/>
              <a:t>‹#›</a:t>
            </a:fld>
            <a:endParaRPr lang="en-US"/>
          </a:p>
        </p:txBody>
      </p:sp>
    </p:spTree>
    <p:extLst>
      <p:ext uri="{BB962C8B-B14F-4D97-AF65-F5344CB8AC3E}">
        <p14:creationId xmlns:p14="http://schemas.microsoft.com/office/powerpoint/2010/main" val="23453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E0FAB-5B9E-6C1F-C8FB-2C552029F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385CD8-1467-D616-210E-7C0193C8F7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47C7A-B87D-D5DC-E7B8-368DD8A52B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58F6AF-C5F7-4D77-A701-D993C5241C2B}" type="datetimeFigureOut">
              <a:rPr lang="en-US" smtClean="0"/>
              <a:t>2/5/2025</a:t>
            </a:fld>
            <a:endParaRPr lang="en-US"/>
          </a:p>
        </p:txBody>
      </p:sp>
      <p:sp>
        <p:nvSpPr>
          <p:cNvPr id="5" name="Footer Placeholder 4">
            <a:extLst>
              <a:ext uri="{FF2B5EF4-FFF2-40B4-BE49-F238E27FC236}">
                <a16:creationId xmlns:a16="http://schemas.microsoft.com/office/drawing/2014/main" id="{861AEB7E-3D81-8C21-0CB1-26F32D50E3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37237D3-C8FC-636D-86B2-43465A48E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1BF0BA-083F-4070-9D91-045C408D77D5}" type="slidenum">
              <a:rPr lang="en-US" smtClean="0"/>
              <a:t>‹#›</a:t>
            </a:fld>
            <a:endParaRPr lang="en-US"/>
          </a:p>
        </p:txBody>
      </p:sp>
    </p:spTree>
    <p:extLst>
      <p:ext uri="{BB962C8B-B14F-4D97-AF65-F5344CB8AC3E}">
        <p14:creationId xmlns:p14="http://schemas.microsoft.com/office/powerpoint/2010/main" val="1754070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a:t>Object-oriented Programming</a:t>
            </a:r>
          </a:p>
        </p:txBody>
      </p:sp>
      <p:sp>
        <p:nvSpPr>
          <p:cNvPr id="3" name="Subtitle 2"/>
          <p:cNvSpPr>
            <a:spLocks noGrp="1"/>
          </p:cNvSpPr>
          <p:nvPr>
            <p:ph type="subTitle" idx="1"/>
          </p:nvPr>
        </p:nvSpPr>
        <p:spPr/>
        <p:txBody>
          <a:bodyPr>
            <a:normAutofit/>
          </a:bodyPr>
          <a:lstStyle/>
          <a:p>
            <a:r>
              <a:rPr lang="en-US" sz="4400" b="1" dirty="0">
                <a:solidFill>
                  <a:srgbClr val="0070C0"/>
                </a:solidFill>
              </a:rPr>
              <a:t>Week 3 | </a:t>
            </a:r>
            <a:r>
              <a:rPr lang="en-US" sz="4400" b="1" dirty="0"/>
              <a:t>Lecture 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Member functions definitions including constructor</a:t>
            </a:r>
          </a:p>
        </p:txBody>
      </p:sp>
      <p:sp>
        <p:nvSpPr>
          <p:cNvPr id="3" name="Content Placeholder 2"/>
          <p:cNvSpPr>
            <a:spLocks noGrp="1"/>
          </p:cNvSpPr>
          <p:nvPr>
            <p:ph idx="1"/>
          </p:nvPr>
        </p:nvSpPr>
        <p:spPr/>
        <p:txBody>
          <a:bodyPr>
            <a:normAutofit lnSpcReduction="10000"/>
          </a:bodyPr>
          <a:lstStyle/>
          <a:p>
            <a:pPr marL="0" indent="0">
              <a:buNone/>
            </a:pPr>
            <a:r>
              <a:rPr lang="en-US" dirty="0"/>
              <a:t>Line::Line(void) {</a:t>
            </a:r>
          </a:p>
          <a:p>
            <a:pPr marL="0" indent="0">
              <a:buNone/>
            </a:pPr>
            <a:r>
              <a:rPr lang="en-US" dirty="0"/>
              <a:t>   </a:t>
            </a:r>
            <a:r>
              <a:rPr lang="en-US" dirty="0" err="1"/>
              <a:t>cout</a:t>
            </a:r>
            <a:r>
              <a:rPr lang="en-US" dirty="0"/>
              <a:t> &lt;&lt; "Object is being created" &lt;&lt; </a:t>
            </a:r>
            <a:r>
              <a:rPr lang="en-US" dirty="0" err="1"/>
              <a:t>endl</a:t>
            </a:r>
            <a:r>
              <a:rPr lang="en-US" dirty="0"/>
              <a:t>;</a:t>
            </a:r>
          </a:p>
          <a:p>
            <a:pPr marL="0" indent="0">
              <a:buNone/>
            </a:pPr>
            <a:r>
              <a:rPr lang="en-US" dirty="0"/>
              <a:t>}</a:t>
            </a:r>
          </a:p>
          <a:p>
            <a:pPr marL="0" indent="0">
              <a:buNone/>
            </a:pPr>
            <a:r>
              <a:rPr lang="en-US" dirty="0"/>
              <a:t>void Line::</a:t>
            </a:r>
            <a:r>
              <a:rPr lang="en-US" dirty="0" err="1"/>
              <a:t>setLength</a:t>
            </a:r>
            <a:r>
              <a:rPr lang="en-US" dirty="0"/>
              <a:t>( double </a:t>
            </a:r>
            <a:r>
              <a:rPr lang="en-US" dirty="0" err="1"/>
              <a:t>len</a:t>
            </a:r>
            <a:r>
              <a:rPr lang="en-US" dirty="0"/>
              <a:t> ) {</a:t>
            </a:r>
          </a:p>
          <a:p>
            <a:pPr marL="0" indent="0">
              <a:buNone/>
            </a:pPr>
            <a:r>
              <a:rPr lang="en-US" dirty="0"/>
              <a:t>   length = </a:t>
            </a:r>
            <a:r>
              <a:rPr lang="en-US" dirty="0" err="1"/>
              <a:t>len</a:t>
            </a:r>
            <a:r>
              <a:rPr lang="en-US" dirty="0"/>
              <a:t>;</a:t>
            </a:r>
          </a:p>
          <a:p>
            <a:pPr marL="0" indent="0">
              <a:buNone/>
            </a:pPr>
            <a:r>
              <a:rPr lang="en-US" dirty="0"/>
              <a:t>}</a:t>
            </a:r>
          </a:p>
          <a:p>
            <a:pPr marL="0" indent="0">
              <a:buNone/>
            </a:pPr>
            <a:r>
              <a:rPr lang="en-US" dirty="0"/>
              <a:t>double Line::</a:t>
            </a:r>
            <a:r>
              <a:rPr lang="en-US" dirty="0" err="1"/>
              <a:t>getLength</a:t>
            </a:r>
            <a:r>
              <a:rPr lang="en-US" dirty="0"/>
              <a:t>( void ) {</a:t>
            </a:r>
          </a:p>
          <a:p>
            <a:pPr marL="0" indent="0">
              <a:buNone/>
            </a:pPr>
            <a:r>
              <a:rPr lang="en-US" dirty="0"/>
              <a:t>   return length;</a:t>
            </a:r>
          </a:p>
          <a:p>
            <a:pPr marL="0" indent="0">
              <a:buNone/>
            </a:pPr>
            <a:r>
              <a:rPr lang="en-US" dirty="0"/>
              <a:t>}</a:t>
            </a:r>
          </a:p>
        </p:txBody>
      </p:sp>
    </p:spTree>
    <p:extLst>
      <p:ext uri="{BB962C8B-B14F-4D97-AF65-F5344CB8AC3E}">
        <p14:creationId xmlns:p14="http://schemas.microsoft.com/office/powerpoint/2010/main" val="210467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function for the program</a:t>
            </a:r>
          </a:p>
        </p:txBody>
      </p:sp>
      <p:sp>
        <p:nvSpPr>
          <p:cNvPr id="3" name="Content Placeholder 2"/>
          <p:cNvSpPr>
            <a:spLocks noGrp="1"/>
          </p:cNvSpPr>
          <p:nvPr>
            <p:ph idx="1"/>
          </p:nvPr>
        </p:nvSpPr>
        <p:spPr/>
        <p:txBody>
          <a:bodyPr>
            <a:normAutofit lnSpcReduction="10000"/>
          </a:bodyPr>
          <a:lstStyle/>
          <a:p>
            <a:pPr marL="0" indent="0">
              <a:buNone/>
            </a:pPr>
            <a:r>
              <a:rPr lang="en-US" dirty="0" err="1"/>
              <a:t>int</a:t>
            </a:r>
            <a:r>
              <a:rPr lang="en-US" dirty="0"/>
              <a:t> main() {</a:t>
            </a:r>
          </a:p>
          <a:p>
            <a:pPr marL="0" indent="0">
              <a:buNone/>
            </a:pPr>
            <a:r>
              <a:rPr lang="en-US" dirty="0"/>
              <a:t>   Line </a:t>
            </a:r>
            <a:r>
              <a:rPr lang="en-US" dirty="0" err="1"/>
              <a:t>line</a:t>
            </a:r>
            <a:r>
              <a:rPr lang="en-US" dirty="0"/>
              <a:t>;</a:t>
            </a:r>
          </a:p>
          <a:p>
            <a:pPr marL="0" indent="0">
              <a:buNone/>
            </a:pPr>
            <a:r>
              <a:rPr lang="en-US" dirty="0"/>
              <a:t> </a:t>
            </a:r>
          </a:p>
          <a:p>
            <a:pPr marL="0" indent="0">
              <a:buNone/>
            </a:pPr>
            <a:r>
              <a:rPr lang="en-US" dirty="0"/>
              <a:t>   // set line length</a:t>
            </a:r>
          </a:p>
          <a:p>
            <a:pPr marL="0" indent="0">
              <a:buNone/>
            </a:pPr>
            <a:r>
              <a:rPr lang="en-US" dirty="0"/>
              <a:t>   </a:t>
            </a:r>
            <a:r>
              <a:rPr lang="en-US" dirty="0" err="1"/>
              <a:t>line.setLength</a:t>
            </a:r>
            <a:r>
              <a:rPr lang="en-US" dirty="0"/>
              <a:t>(6.0); </a:t>
            </a:r>
          </a:p>
          <a:p>
            <a:pPr marL="0" indent="0">
              <a:buNone/>
            </a:pPr>
            <a:r>
              <a:rPr lang="en-US" dirty="0"/>
              <a:t>   </a:t>
            </a:r>
            <a:r>
              <a:rPr lang="en-US" dirty="0" err="1"/>
              <a:t>cout</a:t>
            </a:r>
            <a:r>
              <a:rPr lang="en-US" dirty="0"/>
              <a:t> &lt;&lt; "Length of line : " &lt;&lt; </a:t>
            </a:r>
            <a:r>
              <a:rPr lang="en-US" dirty="0" err="1"/>
              <a:t>line.getLength</a:t>
            </a:r>
            <a:r>
              <a:rPr lang="en-US" dirty="0"/>
              <a:t>() &lt;&lt;</a:t>
            </a:r>
            <a:r>
              <a:rPr lang="en-US" dirty="0" err="1"/>
              <a:t>endl</a:t>
            </a:r>
            <a:r>
              <a:rPr lang="en-US" dirty="0"/>
              <a:t>;</a:t>
            </a:r>
          </a:p>
          <a:p>
            <a:pPr marL="0" indent="0">
              <a:buNone/>
            </a:pPr>
            <a:r>
              <a:rPr lang="en-US" dirty="0"/>
              <a:t> </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932214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produces the following result </a:t>
            </a:r>
          </a:p>
        </p:txBody>
      </p:sp>
      <p:pic>
        <p:nvPicPr>
          <p:cNvPr id="4" name="Content Placeholder 3"/>
          <p:cNvPicPr>
            <a:picLocks noGrp="1" noChangeAspect="1"/>
          </p:cNvPicPr>
          <p:nvPr>
            <p:ph idx="1"/>
          </p:nvPr>
        </p:nvPicPr>
        <p:blipFill>
          <a:blip r:embed="rId2"/>
          <a:stretch>
            <a:fillRect/>
          </a:stretch>
        </p:blipFill>
        <p:spPr>
          <a:xfrm>
            <a:off x="2838450" y="1981201"/>
            <a:ext cx="6515100" cy="3501231"/>
          </a:xfrm>
          <a:prstGeom prst="rect">
            <a:avLst/>
          </a:prstGeom>
        </p:spPr>
      </p:pic>
    </p:spTree>
    <p:extLst>
      <p:ext uri="{BB962C8B-B14F-4D97-AF65-F5344CB8AC3E}">
        <p14:creationId xmlns:p14="http://schemas.microsoft.com/office/powerpoint/2010/main" val="357285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40424E"/>
                </a:solidFill>
                <a:effectLst/>
                <a:latin typeface="urw-din"/>
              </a:rPr>
              <a:t>Parameterized Constructors: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constructor can take parameters. These parameters are used to initialize class variables for the object</a:t>
            </a:r>
          </a:p>
          <a:p>
            <a:pPr>
              <a:buNone/>
            </a:pPr>
            <a:endParaRPr lang="en-US" dirty="0"/>
          </a:p>
          <a:p>
            <a:pPr>
              <a:buNone/>
            </a:pPr>
            <a:r>
              <a:rPr lang="en-US" b="1" dirty="0"/>
              <a:t>class Employee</a:t>
            </a:r>
          </a:p>
          <a:p>
            <a:pPr>
              <a:buNone/>
            </a:pPr>
            <a:r>
              <a:rPr lang="en-US" b="1" dirty="0"/>
              <a:t>{</a:t>
            </a:r>
          </a:p>
          <a:p>
            <a:pPr>
              <a:buNone/>
            </a:pPr>
            <a:r>
              <a:rPr lang="en-US" b="1" dirty="0"/>
              <a:t>	string name;</a:t>
            </a:r>
          </a:p>
          <a:p>
            <a:pPr>
              <a:buNone/>
            </a:pPr>
            <a:endParaRPr lang="en-US" b="1" dirty="0"/>
          </a:p>
          <a:p>
            <a:pPr>
              <a:buNone/>
            </a:pPr>
            <a:r>
              <a:rPr lang="en-US" b="1" dirty="0"/>
              <a:t>	public:</a:t>
            </a:r>
            <a:br>
              <a:rPr lang="en-US" b="1" dirty="0"/>
            </a:br>
            <a:r>
              <a:rPr lang="en-US" b="1" dirty="0">
                <a:solidFill>
                  <a:srgbClr val="0070C0"/>
                </a:solidFill>
              </a:rPr>
              <a:t>Employee(string eName)</a:t>
            </a:r>
            <a:br>
              <a:rPr lang="en-US" b="1" dirty="0">
                <a:solidFill>
                  <a:srgbClr val="0070C0"/>
                </a:solidFill>
              </a:rPr>
            </a:br>
            <a:r>
              <a:rPr lang="en-US" b="1" dirty="0">
                <a:solidFill>
                  <a:srgbClr val="0070C0"/>
                </a:solidFill>
              </a:rPr>
              <a:t>{</a:t>
            </a:r>
          </a:p>
          <a:p>
            <a:pPr>
              <a:buNone/>
            </a:pPr>
            <a:r>
              <a:rPr lang="en-US" b="1" dirty="0">
                <a:solidFill>
                  <a:srgbClr val="0070C0"/>
                </a:solidFill>
              </a:rPr>
              <a:t>		name = eName;</a:t>
            </a:r>
            <a:br>
              <a:rPr lang="en-US" b="1" dirty="0">
                <a:solidFill>
                  <a:srgbClr val="0070C0"/>
                </a:solidFill>
              </a:rPr>
            </a:br>
            <a:r>
              <a:rPr lang="en-US" b="1" dirty="0">
                <a:solidFill>
                  <a:srgbClr val="0070C0"/>
                </a:solidFill>
              </a:rPr>
              <a:t>}</a:t>
            </a:r>
          </a:p>
          <a:p>
            <a:pPr>
              <a:buNone/>
            </a:pPr>
            <a:r>
              <a:rPr lang="en-US" b="1" dirty="0"/>
              <a:t>}</a:t>
            </a:r>
          </a:p>
        </p:txBody>
      </p:sp>
      <p:sp>
        <p:nvSpPr>
          <p:cNvPr id="4" name="TextBox 3"/>
          <p:cNvSpPr txBox="1"/>
          <p:nvPr/>
        </p:nvSpPr>
        <p:spPr>
          <a:xfrm>
            <a:off x="6324600" y="2514601"/>
            <a:ext cx="3124200" cy="2031325"/>
          </a:xfrm>
          <a:prstGeom prst="rect">
            <a:avLst/>
          </a:prstGeom>
          <a:noFill/>
        </p:spPr>
        <p:txBody>
          <a:bodyPr wrap="square" rtlCol="0">
            <a:spAutoFit/>
          </a:bodyPr>
          <a:lstStyle/>
          <a:p>
            <a:r>
              <a:rPr lang="en-US" sz="2100" b="1" dirty="0"/>
              <a:t>int main()</a:t>
            </a:r>
            <a:br>
              <a:rPr lang="en-US" sz="2100" b="1" dirty="0"/>
            </a:br>
            <a:r>
              <a:rPr lang="en-US" sz="2100" b="1" dirty="0"/>
              <a:t>{</a:t>
            </a:r>
          </a:p>
          <a:p>
            <a:r>
              <a:rPr lang="en-US" sz="2100" b="1" dirty="0"/>
              <a:t>      </a:t>
            </a:r>
            <a:r>
              <a:rPr lang="en-US" sz="2100" b="1" dirty="0">
                <a:solidFill>
                  <a:srgbClr val="0070C0"/>
                </a:solidFill>
              </a:rPr>
              <a:t>Employee  e1(“Ali”);</a:t>
            </a:r>
            <a:br>
              <a:rPr lang="en-US" sz="2100" b="1" dirty="0">
                <a:solidFill>
                  <a:srgbClr val="0070C0"/>
                </a:solidFill>
              </a:rPr>
            </a:br>
            <a:r>
              <a:rPr lang="en-US" sz="2100" b="1" dirty="0">
                <a:solidFill>
                  <a:srgbClr val="0070C0"/>
                </a:solidFill>
              </a:rPr>
              <a:t>      Employee  e2(“Shuja”);</a:t>
            </a:r>
            <a:br>
              <a:rPr lang="en-US" sz="2100" b="1" dirty="0">
                <a:solidFill>
                  <a:srgbClr val="0070C0"/>
                </a:solidFill>
              </a:rPr>
            </a:br>
            <a:r>
              <a:rPr lang="en-US" sz="2100" b="1" dirty="0"/>
              <a:t>}</a:t>
            </a:r>
          </a:p>
        </p:txBody>
      </p:sp>
      <p:cxnSp>
        <p:nvCxnSpPr>
          <p:cNvPr id="6" name="Straight Connector 5"/>
          <p:cNvCxnSpPr/>
          <p:nvPr/>
        </p:nvCxnSpPr>
        <p:spPr>
          <a:xfrm rot="5400000">
            <a:off x="4115594" y="4191000"/>
            <a:ext cx="3352006"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prstClr val="black"/>
                </a:solidFill>
              </a:rPr>
              <a:t>Constructor</a:t>
            </a:r>
            <a:endParaRPr lang="en-US" dirty="0"/>
          </a:p>
        </p:txBody>
      </p:sp>
      <p:sp>
        <p:nvSpPr>
          <p:cNvPr id="3" name="Content Placeholder 2"/>
          <p:cNvSpPr>
            <a:spLocks noGrp="1"/>
          </p:cNvSpPr>
          <p:nvPr>
            <p:ph idx="1"/>
          </p:nvPr>
        </p:nvSpPr>
        <p:spPr/>
        <p:txBody>
          <a:bodyPr/>
          <a:lstStyle/>
          <a:p>
            <a:r>
              <a:rPr lang="en-US" dirty="0"/>
              <a:t>Can we have more than one parameterized constructors of a class?</a:t>
            </a:r>
          </a:p>
          <a:p>
            <a:pPr marL="342900" lvl="1" indent="-342900">
              <a:buNone/>
            </a:pPr>
            <a:r>
              <a:rPr lang="en-US" b="1" i="1" dirty="0">
                <a:solidFill>
                  <a:srgbClr val="C00000"/>
                </a:solidFill>
              </a:rPr>
              <a:t>	Yes, we can. But not having the same parameter signature </a:t>
            </a:r>
          </a:p>
          <a:p>
            <a:pPr marL="342900" lvl="1" indent="-342900"/>
            <a:endParaRPr lang="en-US" dirty="0"/>
          </a:p>
          <a:p>
            <a:r>
              <a:rPr lang="en-US" dirty="0"/>
              <a:t>If you define any parameterized constructor(s) in the class, C++ will not implicitly create a default constructor for you</a:t>
            </a:r>
          </a:p>
          <a:p>
            <a:pPr lvl="1"/>
            <a:endParaRPr lang="en-US" b="1" i="1" dirty="0">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Some Code</a:t>
            </a:r>
            <a:endParaRPr lang="en-US" b="1" dirty="0"/>
          </a:p>
        </p:txBody>
      </p:sp>
      <p:sp>
        <p:nvSpPr>
          <p:cNvPr id="3" name="Content Placeholder 2"/>
          <p:cNvSpPr>
            <a:spLocks noGrp="1"/>
          </p:cNvSpPr>
          <p:nvPr>
            <p:ph idx="1"/>
          </p:nvPr>
        </p:nvSpPr>
        <p:spPr>
          <a:xfrm>
            <a:off x="1981200" y="1524000"/>
            <a:ext cx="8229600" cy="4800600"/>
          </a:xfrm>
        </p:spPr>
        <p:txBody>
          <a:bodyPr>
            <a:noAutofit/>
          </a:bodyPr>
          <a:lstStyle/>
          <a:p>
            <a:pPr>
              <a:buNone/>
            </a:pPr>
            <a:r>
              <a:rPr lang="en-US" sz="1000" b="1" dirty="0"/>
              <a:t>class A</a:t>
            </a:r>
          </a:p>
          <a:p>
            <a:pPr>
              <a:buNone/>
            </a:pPr>
            <a:r>
              <a:rPr lang="en-US" sz="1000" b="1" dirty="0"/>
              <a:t>{</a:t>
            </a:r>
            <a:br>
              <a:rPr lang="en-US" sz="1050" b="1" dirty="0"/>
            </a:br>
            <a:r>
              <a:rPr lang="en-US" sz="1050" b="1" dirty="0"/>
              <a:t>int var;</a:t>
            </a:r>
            <a:br>
              <a:rPr lang="en-US" sz="1050" b="1" dirty="0"/>
            </a:br>
            <a:r>
              <a:rPr lang="en-US" sz="1000" b="1" dirty="0"/>
              <a:t>string str;</a:t>
            </a:r>
            <a:br>
              <a:rPr lang="en-US" sz="1000" b="1" dirty="0"/>
            </a:br>
            <a:endParaRPr lang="en-US" sz="1000" b="1" dirty="0"/>
          </a:p>
          <a:p>
            <a:pPr>
              <a:buNone/>
            </a:pPr>
            <a:r>
              <a:rPr lang="en-US" sz="1000" b="1" dirty="0"/>
              <a:t>	public:</a:t>
            </a:r>
            <a:br>
              <a:rPr lang="en-US" sz="1000" b="1" dirty="0"/>
            </a:br>
            <a:r>
              <a:rPr lang="en-US" sz="1000" b="1" dirty="0"/>
              <a:t>A(int v)</a:t>
            </a:r>
            <a:br>
              <a:rPr lang="en-US" sz="1000" b="1" dirty="0"/>
            </a:br>
            <a:r>
              <a:rPr lang="en-US" sz="1000" b="1" dirty="0"/>
              <a:t>{</a:t>
            </a:r>
          </a:p>
          <a:p>
            <a:pPr>
              <a:buNone/>
            </a:pPr>
            <a:r>
              <a:rPr lang="en-US" sz="1000" b="1" dirty="0"/>
              <a:t>	 	var = v;</a:t>
            </a:r>
          </a:p>
          <a:p>
            <a:pPr>
              <a:buNone/>
            </a:pPr>
            <a:r>
              <a:rPr lang="en-US" sz="1000" b="1" dirty="0"/>
              <a:t>		cout &lt;&lt; "Constructor v1: " &lt;&lt; var &lt;&lt; endl;</a:t>
            </a:r>
          </a:p>
          <a:p>
            <a:pPr>
              <a:buNone/>
            </a:pPr>
            <a:r>
              <a:rPr lang="en-US" sz="1000" b="1" dirty="0"/>
              <a:t>	}</a:t>
            </a:r>
            <a:br>
              <a:rPr lang="en-US" sz="1000" b="1" dirty="0"/>
            </a:br>
            <a:endParaRPr lang="en-US" sz="1000" b="1" dirty="0"/>
          </a:p>
          <a:p>
            <a:pPr>
              <a:buNone/>
            </a:pPr>
            <a:r>
              <a:rPr lang="en-US" sz="1000" b="1" dirty="0"/>
              <a:t>	A()</a:t>
            </a:r>
            <a:br>
              <a:rPr lang="en-US" sz="1000" b="1" dirty="0"/>
            </a:br>
            <a:r>
              <a:rPr lang="en-US" sz="1000" b="1" dirty="0"/>
              <a:t>{</a:t>
            </a:r>
          </a:p>
          <a:p>
            <a:pPr>
              <a:buNone/>
            </a:pPr>
            <a:r>
              <a:rPr lang="en-US" sz="1000" b="1" dirty="0"/>
              <a:t>		var = 0;</a:t>
            </a:r>
          </a:p>
          <a:p>
            <a:pPr>
              <a:buNone/>
            </a:pPr>
            <a:r>
              <a:rPr lang="en-US" sz="1000" b="1" dirty="0"/>
              <a:t>		cout &lt;&lt; "Default constructor: " &lt;&lt; var &lt;&lt; endl;</a:t>
            </a:r>
          </a:p>
          <a:p>
            <a:pPr>
              <a:buNone/>
            </a:pPr>
            <a:r>
              <a:rPr lang="en-US" sz="1000" b="1" dirty="0"/>
              <a:t>	}</a:t>
            </a:r>
          </a:p>
          <a:p>
            <a:pPr>
              <a:buNone/>
            </a:pPr>
            <a:r>
              <a:rPr lang="en-US" sz="1000" b="1" dirty="0"/>
              <a:t>	</a:t>
            </a:r>
          </a:p>
          <a:p>
            <a:pPr>
              <a:buNone/>
            </a:pPr>
            <a:r>
              <a:rPr lang="en-US" sz="1000" b="1" dirty="0"/>
              <a:t>	A(string s)</a:t>
            </a:r>
          </a:p>
          <a:p>
            <a:pPr>
              <a:buNone/>
            </a:pPr>
            <a:r>
              <a:rPr lang="en-US" sz="1000" b="1" dirty="0"/>
              <a:t>	{</a:t>
            </a:r>
          </a:p>
          <a:p>
            <a:pPr>
              <a:buNone/>
            </a:pPr>
            <a:r>
              <a:rPr lang="en-US" sz="1000" b="1" dirty="0"/>
              <a:t>		str = s;</a:t>
            </a:r>
          </a:p>
          <a:p>
            <a:pPr>
              <a:buNone/>
            </a:pPr>
            <a:r>
              <a:rPr lang="en-US" sz="1000" b="1" dirty="0"/>
              <a:t>		cout &lt;&lt; "Constructor v2: " &lt;&lt; str &lt;&lt; endl;</a:t>
            </a:r>
          </a:p>
          <a:p>
            <a:pPr>
              <a:buNone/>
            </a:pPr>
            <a:r>
              <a:rPr lang="en-US" sz="1000" b="1" dirty="0"/>
              <a:t>	}	</a:t>
            </a:r>
          </a:p>
          <a:p>
            <a:pPr>
              <a:buNone/>
            </a:pPr>
            <a:r>
              <a:rPr lang="en-US" sz="1000" b="1" dirty="0"/>
              <a:t>};</a:t>
            </a:r>
          </a:p>
        </p:txBody>
      </p:sp>
      <p:cxnSp>
        <p:nvCxnSpPr>
          <p:cNvPr id="5" name="Straight Connector 4"/>
          <p:cNvCxnSpPr/>
          <p:nvPr/>
        </p:nvCxnSpPr>
        <p:spPr>
          <a:xfrm rot="5400000">
            <a:off x="3810000" y="3657600"/>
            <a:ext cx="4114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400800" y="1600201"/>
            <a:ext cx="3657600" cy="1015663"/>
          </a:xfrm>
          <a:prstGeom prst="rect">
            <a:avLst/>
          </a:prstGeom>
          <a:noFill/>
        </p:spPr>
        <p:txBody>
          <a:bodyPr wrap="square" rtlCol="0">
            <a:spAutoFit/>
          </a:bodyPr>
          <a:lstStyle/>
          <a:p>
            <a:r>
              <a:rPr lang="en-US" sz="1000" b="1" dirty="0"/>
              <a:t>int main()</a:t>
            </a:r>
            <a:br>
              <a:rPr lang="en-US" sz="1000" b="1" dirty="0"/>
            </a:br>
            <a:r>
              <a:rPr lang="en-US" sz="1000" b="1" dirty="0"/>
              <a:t>{</a:t>
            </a:r>
          </a:p>
          <a:p>
            <a:r>
              <a:rPr lang="en-US" sz="1000" b="1" dirty="0"/>
              <a:t>	</a:t>
            </a:r>
            <a:r>
              <a:rPr lang="pt-BR" sz="1000" b="1" dirty="0"/>
              <a:t>A dOb;</a:t>
            </a:r>
          </a:p>
          <a:p>
            <a:r>
              <a:rPr lang="pt-BR" sz="1000" b="1" dirty="0"/>
              <a:t>	A iOb(50);</a:t>
            </a:r>
          </a:p>
          <a:p>
            <a:r>
              <a:rPr lang="pt-BR" sz="1000" b="1" dirty="0"/>
              <a:t>	A sOb("Hello");</a:t>
            </a:r>
            <a:endParaRPr lang="en-US" sz="1000" b="1" dirty="0"/>
          </a:p>
          <a:p>
            <a:r>
              <a:rPr lang="en-US" sz="1000" b="1"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Some Code</a:t>
            </a:r>
            <a:endParaRPr lang="en-US" b="1" dirty="0"/>
          </a:p>
        </p:txBody>
      </p:sp>
      <p:sp>
        <p:nvSpPr>
          <p:cNvPr id="3" name="Content Placeholder 2"/>
          <p:cNvSpPr>
            <a:spLocks noGrp="1"/>
          </p:cNvSpPr>
          <p:nvPr>
            <p:ph idx="1"/>
          </p:nvPr>
        </p:nvSpPr>
        <p:spPr>
          <a:xfrm>
            <a:off x="1981200" y="1524000"/>
            <a:ext cx="8229600" cy="4800600"/>
          </a:xfrm>
        </p:spPr>
        <p:txBody>
          <a:bodyPr>
            <a:noAutofit/>
          </a:bodyPr>
          <a:lstStyle/>
          <a:p>
            <a:pPr>
              <a:buNone/>
            </a:pPr>
            <a:r>
              <a:rPr lang="en-US" sz="1400" b="1" dirty="0"/>
              <a:t>class A</a:t>
            </a:r>
          </a:p>
          <a:p>
            <a:pPr>
              <a:buNone/>
            </a:pPr>
            <a:r>
              <a:rPr lang="en-US" sz="1400" b="1" dirty="0"/>
              <a:t>{</a:t>
            </a:r>
            <a:br>
              <a:rPr lang="en-US" sz="1600" b="1" dirty="0"/>
            </a:br>
            <a:r>
              <a:rPr lang="en-US" sz="1600" b="1" dirty="0"/>
              <a:t>int var;</a:t>
            </a:r>
            <a:br>
              <a:rPr lang="en-US" sz="1600" b="1" dirty="0"/>
            </a:br>
            <a:r>
              <a:rPr lang="en-US" sz="1400" b="1" dirty="0"/>
              <a:t>string str;</a:t>
            </a:r>
            <a:br>
              <a:rPr lang="en-US" sz="1400" b="1" dirty="0"/>
            </a:br>
            <a:endParaRPr lang="en-US" sz="1400" b="1" dirty="0"/>
          </a:p>
          <a:p>
            <a:pPr>
              <a:buNone/>
            </a:pPr>
            <a:r>
              <a:rPr lang="en-US" sz="1400" b="1" dirty="0"/>
              <a:t>	public:</a:t>
            </a:r>
            <a:br>
              <a:rPr lang="en-US" sz="1400" b="1" dirty="0"/>
            </a:br>
            <a:r>
              <a:rPr lang="en-US" sz="1400" b="1" dirty="0"/>
              <a:t>A(int v)</a:t>
            </a:r>
            <a:br>
              <a:rPr lang="en-US" sz="1400" b="1" dirty="0"/>
            </a:br>
            <a:r>
              <a:rPr lang="en-US" sz="1400" b="1" dirty="0"/>
              <a:t>{</a:t>
            </a:r>
          </a:p>
          <a:p>
            <a:pPr>
              <a:buNone/>
            </a:pPr>
            <a:r>
              <a:rPr lang="en-US" sz="1400" b="1" dirty="0"/>
              <a:t>	 	var = v;</a:t>
            </a:r>
          </a:p>
          <a:p>
            <a:pPr>
              <a:buNone/>
            </a:pPr>
            <a:r>
              <a:rPr lang="en-US" sz="1400" b="1" dirty="0"/>
              <a:t>		cout &lt;&lt; "Constructor v1: " &lt;&lt; var &lt;&lt; endl;</a:t>
            </a:r>
          </a:p>
          <a:p>
            <a:pPr>
              <a:buNone/>
            </a:pPr>
            <a:r>
              <a:rPr lang="en-US" sz="1400" b="1" dirty="0"/>
              <a:t>	}</a:t>
            </a:r>
            <a:br>
              <a:rPr lang="en-US" sz="1400" b="1" dirty="0"/>
            </a:br>
            <a:r>
              <a:rPr lang="en-US" sz="1400" b="1" dirty="0"/>
              <a:t>	</a:t>
            </a:r>
          </a:p>
          <a:p>
            <a:pPr>
              <a:buNone/>
            </a:pPr>
            <a:r>
              <a:rPr lang="en-US" sz="1400" b="1" dirty="0"/>
              <a:t>	A(string s)</a:t>
            </a:r>
          </a:p>
          <a:p>
            <a:pPr>
              <a:buNone/>
            </a:pPr>
            <a:r>
              <a:rPr lang="en-US" sz="1400" b="1" dirty="0"/>
              <a:t>	{</a:t>
            </a:r>
          </a:p>
          <a:p>
            <a:pPr>
              <a:buNone/>
            </a:pPr>
            <a:r>
              <a:rPr lang="en-US" sz="1400" b="1" dirty="0"/>
              <a:t>		str = s;</a:t>
            </a:r>
          </a:p>
          <a:p>
            <a:pPr>
              <a:buNone/>
            </a:pPr>
            <a:r>
              <a:rPr lang="en-US" sz="1400" b="1" dirty="0"/>
              <a:t>		cout &lt;&lt; "Constructor v2: " &lt;&lt; str &lt;&lt; endl;</a:t>
            </a:r>
          </a:p>
          <a:p>
            <a:pPr>
              <a:buNone/>
            </a:pPr>
            <a:r>
              <a:rPr lang="en-US" sz="1400" b="1" dirty="0"/>
              <a:t>	}	</a:t>
            </a:r>
          </a:p>
          <a:p>
            <a:pPr>
              <a:buNone/>
            </a:pPr>
            <a:r>
              <a:rPr lang="en-US" sz="1400" b="1" dirty="0"/>
              <a:t>};</a:t>
            </a:r>
          </a:p>
        </p:txBody>
      </p:sp>
      <p:cxnSp>
        <p:nvCxnSpPr>
          <p:cNvPr id="5" name="Straight Connector 4"/>
          <p:cNvCxnSpPr/>
          <p:nvPr/>
        </p:nvCxnSpPr>
        <p:spPr>
          <a:xfrm rot="5400000">
            <a:off x="4001294" y="3771106"/>
            <a:ext cx="4343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400800" y="1600201"/>
            <a:ext cx="3657600" cy="1384995"/>
          </a:xfrm>
          <a:prstGeom prst="rect">
            <a:avLst/>
          </a:prstGeom>
          <a:noFill/>
        </p:spPr>
        <p:txBody>
          <a:bodyPr wrap="square" rtlCol="0">
            <a:spAutoFit/>
          </a:bodyPr>
          <a:lstStyle/>
          <a:p>
            <a:r>
              <a:rPr lang="en-US" sz="1400" b="1" dirty="0"/>
              <a:t>int main()</a:t>
            </a:r>
            <a:br>
              <a:rPr lang="en-US" sz="1400" b="1" dirty="0"/>
            </a:br>
            <a:r>
              <a:rPr lang="en-US" sz="1400" b="1" dirty="0"/>
              <a:t>{</a:t>
            </a:r>
          </a:p>
          <a:p>
            <a:r>
              <a:rPr lang="en-US" sz="1400" b="1" dirty="0"/>
              <a:t>	</a:t>
            </a:r>
            <a:r>
              <a:rPr lang="pt-BR" sz="1400" b="1" dirty="0"/>
              <a:t>A dOb</a:t>
            </a:r>
            <a:r>
              <a:rPr lang="pt-BR" sz="1200" b="1" dirty="0"/>
              <a:t>;     </a:t>
            </a:r>
            <a:r>
              <a:rPr lang="pt-BR" sz="1200" b="1" dirty="0">
                <a:solidFill>
                  <a:srgbClr val="FF0000"/>
                </a:solidFill>
              </a:rPr>
              <a:t>\\This line will give an error</a:t>
            </a:r>
            <a:endParaRPr lang="pt-BR" sz="1400" b="1" dirty="0">
              <a:solidFill>
                <a:srgbClr val="FF0000"/>
              </a:solidFill>
            </a:endParaRPr>
          </a:p>
          <a:p>
            <a:r>
              <a:rPr lang="pt-BR" sz="1400" b="1" dirty="0"/>
              <a:t>	A iOb(50);</a:t>
            </a:r>
          </a:p>
          <a:p>
            <a:r>
              <a:rPr lang="pt-BR" sz="1400" b="1" dirty="0"/>
              <a:t>	A sOb("Hello");</a:t>
            </a:r>
            <a:endParaRPr lang="en-US" sz="1400" b="1" dirty="0"/>
          </a:p>
          <a:p>
            <a:r>
              <a:rPr lang="en-US" sz="1400" b="1"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4A6B-59D4-424B-8E5A-F4BB7D6A8B37}"/>
              </a:ext>
            </a:extLst>
          </p:cNvPr>
          <p:cNvSpPr>
            <a:spLocks noGrp="1"/>
          </p:cNvSpPr>
          <p:nvPr>
            <p:ph type="title"/>
          </p:nvPr>
        </p:nvSpPr>
        <p:spPr/>
        <p:txBody>
          <a:bodyPr/>
          <a:lstStyle/>
          <a:p>
            <a:r>
              <a:rPr lang="en-US" b="1" i="0" dirty="0">
                <a:solidFill>
                  <a:srgbClr val="273239"/>
                </a:solidFill>
                <a:effectLst/>
                <a:latin typeface="sofia-pro"/>
              </a:rPr>
              <a:t>Default Arguments in C++</a:t>
            </a:r>
            <a:endParaRPr lang="en-US" dirty="0"/>
          </a:p>
        </p:txBody>
      </p:sp>
      <p:sp>
        <p:nvSpPr>
          <p:cNvPr id="3" name="Content Placeholder 2">
            <a:extLst>
              <a:ext uri="{FF2B5EF4-FFF2-40B4-BE49-F238E27FC236}">
                <a16:creationId xmlns:a16="http://schemas.microsoft.com/office/drawing/2014/main" id="{53AD8126-9430-44D0-A003-53C0F8445117}"/>
              </a:ext>
            </a:extLst>
          </p:cNvPr>
          <p:cNvSpPr>
            <a:spLocks noGrp="1"/>
          </p:cNvSpPr>
          <p:nvPr>
            <p:ph idx="1"/>
          </p:nvPr>
        </p:nvSpPr>
        <p:spPr/>
        <p:txBody>
          <a:bodyPr>
            <a:normAutofit/>
          </a:bodyPr>
          <a:lstStyle/>
          <a:p>
            <a:r>
              <a:rPr lang="en-US" b="0" i="0" dirty="0">
                <a:solidFill>
                  <a:srgbClr val="40424E"/>
                </a:solidFill>
                <a:effectLst/>
                <a:latin typeface="urw-din"/>
              </a:rPr>
              <a:t>A default argument is a value provided in a function declaration that is automatically assigned by the compiler if the caller of the function doesn’t provide a value for the argument with a default value.</a:t>
            </a:r>
          </a:p>
          <a:p>
            <a:r>
              <a:rPr lang="en-US" b="0" i="0" dirty="0">
                <a:solidFill>
                  <a:srgbClr val="40424E"/>
                </a:solidFill>
                <a:effectLst/>
                <a:latin typeface="urw-din"/>
              </a:rPr>
              <a:t>Default arguments are overwritten when calling function provides values for them. </a:t>
            </a:r>
            <a:endParaRPr lang="en-US" dirty="0"/>
          </a:p>
        </p:txBody>
      </p:sp>
    </p:spTree>
    <p:extLst>
      <p:ext uri="{BB962C8B-B14F-4D97-AF65-F5344CB8AC3E}">
        <p14:creationId xmlns:p14="http://schemas.microsoft.com/office/powerpoint/2010/main" val="2797533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87EC-5283-41CD-A9AB-F25CB769891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4AB3B65-82AD-4595-86B2-B831193B0C55}"/>
              </a:ext>
            </a:extLst>
          </p:cNvPr>
          <p:cNvPicPr>
            <a:picLocks noGrp="1" noChangeAspect="1"/>
          </p:cNvPicPr>
          <p:nvPr>
            <p:ph idx="1"/>
          </p:nvPr>
        </p:nvPicPr>
        <p:blipFill>
          <a:blip r:embed="rId2"/>
          <a:stretch>
            <a:fillRect/>
          </a:stretch>
        </p:blipFill>
        <p:spPr>
          <a:xfrm>
            <a:off x="3048000" y="2120106"/>
            <a:ext cx="5943600" cy="3975894"/>
          </a:xfrm>
        </p:spPr>
      </p:pic>
    </p:spTree>
    <p:extLst>
      <p:ext uri="{BB962C8B-B14F-4D97-AF65-F5344CB8AC3E}">
        <p14:creationId xmlns:p14="http://schemas.microsoft.com/office/powerpoint/2010/main" val="353332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D8F0-A341-4D8A-BC95-646FCE734F7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1330548-F2ED-4811-B75C-543335239C9F}"/>
              </a:ext>
            </a:extLst>
          </p:cNvPr>
          <p:cNvPicPr>
            <a:picLocks noGrp="1" noChangeAspect="1"/>
          </p:cNvPicPr>
          <p:nvPr>
            <p:ph idx="1"/>
          </p:nvPr>
        </p:nvPicPr>
        <p:blipFill>
          <a:blip r:embed="rId2"/>
          <a:stretch>
            <a:fillRect/>
          </a:stretch>
        </p:blipFill>
        <p:spPr>
          <a:xfrm>
            <a:off x="2895601" y="2209800"/>
            <a:ext cx="5462587" cy="3200400"/>
          </a:xfrm>
        </p:spPr>
      </p:pic>
    </p:spTree>
    <p:extLst>
      <p:ext uri="{BB962C8B-B14F-4D97-AF65-F5344CB8AC3E}">
        <p14:creationId xmlns:p14="http://schemas.microsoft.com/office/powerpoint/2010/main" val="37102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Constructor</a:t>
            </a:r>
            <a:endParaRPr lang="en-US" b="1" dirty="0"/>
          </a:p>
        </p:txBody>
      </p:sp>
      <p:sp>
        <p:nvSpPr>
          <p:cNvPr id="3" name="Content Placeholder 2"/>
          <p:cNvSpPr>
            <a:spLocks noGrp="1"/>
          </p:cNvSpPr>
          <p:nvPr>
            <p:ph idx="1"/>
          </p:nvPr>
        </p:nvSpPr>
        <p:spPr/>
        <p:txBody>
          <a:bodyPr>
            <a:normAutofit/>
          </a:bodyPr>
          <a:lstStyle/>
          <a:p>
            <a:r>
              <a:rPr lang="en-US" dirty="0"/>
              <a:t>A </a:t>
            </a:r>
            <a:r>
              <a:rPr lang="en-US" i="1" dirty="0"/>
              <a:t>constructor</a:t>
            </a:r>
            <a:r>
              <a:rPr lang="en-US" dirty="0"/>
              <a:t> is called whenever an object of a class is created</a:t>
            </a:r>
          </a:p>
          <a:p>
            <a:endParaRPr lang="en-US" dirty="0"/>
          </a:p>
          <a:p>
            <a:r>
              <a:rPr lang="en-US" b="0" i="0" dirty="0">
                <a:solidFill>
                  <a:srgbClr val="40424E"/>
                </a:solidFill>
                <a:effectLst/>
                <a:latin typeface="urw-din"/>
              </a:rPr>
              <a:t>A constructor is a member function of a class which initializes objects of a class. In C++, Constructor is automatically called when object(instance of class) create.</a:t>
            </a:r>
            <a:endParaRPr lang="en-US" dirty="0"/>
          </a:p>
          <a:p>
            <a:endParaRPr lang="en-US" dirty="0"/>
          </a:p>
          <a:p>
            <a:pPr>
              <a:buNone/>
            </a:pPr>
            <a:endParaRPr lang="en-US" dirty="0"/>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of the following C++ code?</a:t>
            </a:r>
          </a:p>
        </p:txBody>
      </p:sp>
      <p:sp>
        <p:nvSpPr>
          <p:cNvPr id="3" name="Content Placeholder 2"/>
          <p:cNvSpPr>
            <a:spLocks noGrp="1"/>
          </p:cNvSpPr>
          <p:nvPr>
            <p:ph idx="1"/>
          </p:nvPr>
        </p:nvSpPr>
        <p:spPr/>
        <p:txBody>
          <a:bodyPr>
            <a:normAutofit fontScale="25000" lnSpcReduction="20000"/>
          </a:bodyPr>
          <a:lstStyle/>
          <a:p>
            <a:pPr marL="0" indent="0">
              <a:buNone/>
            </a:pPr>
            <a:r>
              <a:rPr lang="en-US" dirty="0"/>
              <a:t>#include &lt;</a:t>
            </a:r>
            <a:r>
              <a:rPr lang="en-US" dirty="0" err="1"/>
              <a:t>iostream</a:t>
            </a:r>
            <a:r>
              <a:rPr lang="en-US" dirty="0"/>
              <a:t>&gt;</a:t>
            </a:r>
          </a:p>
          <a:p>
            <a:pPr marL="0" indent="0">
              <a:buNone/>
            </a:pPr>
            <a:r>
              <a:rPr lang="en-US" dirty="0"/>
              <a:t>#include &lt;string&gt;</a:t>
            </a:r>
          </a:p>
          <a:p>
            <a:pPr marL="0" indent="0">
              <a:buNone/>
            </a:pPr>
            <a:r>
              <a:rPr lang="en-US" dirty="0"/>
              <a:t>using namespace </a:t>
            </a:r>
            <a:r>
              <a:rPr lang="en-US" dirty="0" err="1"/>
              <a:t>std</a:t>
            </a:r>
            <a:r>
              <a:rPr lang="en-US" dirty="0"/>
              <a:t>;</a:t>
            </a:r>
          </a:p>
          <a:p>
            <a:pPr marL="0" indent="0">
              <a:buNone/>
            </a:pPr>
            <a:r>
              <a:rPr lang="en-US" dirty="0"/>
              <a:t>class A{</a:t>
            </a:r>
          </a:p>
          <a:p>
            <a:pPr marL="0" indent="0">
              <a:buNone/>
            </a:pPr>
            <a:r>
              <a:rPr lang="en-US" dirty="0"/>
              <a:t>	</a:t>
            </a:r>
            <a:r>
              <a:rPr lang="en-US" dirty="0" err="1"/>
              <a:t>int</a:t>
            </a:r>
            <a:r>
              <a:rPr lang="en-US" dirty="0"/>
              <a:t> a;</a:t>
            </a:r>
          </a:p>
          <a:p>
            <a:pPr marL="0" indent="0">
              <a:buNone/>
            </a:pPr>
            <a:r>
              <a:rPr lang="en-US" dirty="0"/>
              <a:t>public:</a:t>
            </a:r>
          </a:p>
          <a:p>
            <a:pPr marL="0" indent="0">
              <a:buNone/>
            </a:pPr>
            <a:r>
              <a:rPr lang="en-US" dirty="0"/>
              <a:t>	A(</a:t>
            </a:r>
            <a:r>
              <a:rPr lang="en-US" dirty="0" err="1"/>
              <a:t>int</a:t>
            </a:r>
            <a:r>
              <a:rPr lang="en-US" dirty="0"/>
              <a:t> </a:t>
            </a:r>
            <a:r>
              <a:rPr lang="en-US" dirty="0" err="1"/>
              <a:t>i</a:t>
            </a:r>
            <a:r>
              <a:rPr lang="en-US" dirty="0"/>
              <a:t>){</a:t>
            </a:r>
          </a:p>
          <a:p>
            <a:pPr marL="0" indent="0">
              <a:buNone/>
            </a:pPr>
            <a:r>
              <a:rPr lang="en-US" dirty="0"/>
              <a:t>		a = </a:t>
            </a:r>
            <a:r>
              <a:rPr lang="en-US" dirty="0" err="1"/>
              <a:t>i</a:t>
            </a:r>
            <a:r>
              <a:rPr lang="en-US" dirty="0"/>
              <a:t>;</a:t>
            </a:r>
          </a:p>
          <a:p>
            <a:pPr marL="0" indent="0">
              <a:buNone/>
            </a:pPr>
            <a:r>
              <a:rPr lang="en-US" dirty="0"/>
              <a:t>	}</a:t>
            </a:r>
          </a:p>
          <a:p>
            <a:pPr marL="0" indent="0">
              <a:buNone/>
            </a:pPr>
            <a:r>
              <a:rPr lang="en-US" dirty="0"/>
              <a:t>	void assign(</a:t>
            </a:r>
            <a:r>
              <a:rPr lang="en-US" dirty="0" err="1"/>
              <a:t>int</a:t>
            </a:r>
            <a:r>
              <a:rPr lang="en-US" dirty="0"/>
              <a:t> </a:t>
            </a:r>
            <a:r>
              <a:rPr lang="en-US" dirty="0" err="1"/>
              <a:t>i</a:t>
            </a:r>
            <a:r>
              <a:rPr lang="en-US" dirty="0"/>
              <a:t>){</a:t>
            </a:r>
          </a:p>
          <a:p>
            <a:pPr marL="0" indent="0">
              <a:buNone/>
            </a:pPr>
            <a:r>
              <a:rPr lang="en-US" dirty="0"/>
              <a:t>		a = </a:t>
            </a:r>
            <a:r>
              <a:rPr lang="en-US" dirty="0" err="1"/>
              <a:t>i</a:t>
            </a:r>
            <a:r>
              <a:rPr lang="en-US" dirty="0"/>
              <a:t>;</a:t>
            </a:r>
          </a:p>
          <a:p>
            <a:pPr marL="0" indent="0">
              <a:buNone/>
            </a:pPr>
            <a:r>
              <a:rPr lang="en-US" dirty="0"/>
              <a:t>	}</a:t>
            </a:r>
          </a:p>
          <a:p>
            <a:pPr marL="0" indent="0">
              <a:buNone/>
            </a:pPr>
            <a:r>
              <a:rPr lang="en-US" dirty="0"/>
              <a:t>	</a:t>
            </a:r>
            <a:r>
              <a:rPr lang="en-US" dirty="0" err="1"/>
              <a:t>int</a:t>
            </a:r>
            <a:r>
              <a:rPr lang="en-US" dirty="0"/>
              <a:t> </a:t>
            </a:r>
            <a:r>
              <a:rPr lang="en-US" dirty="0" err="1"/>
              <a:t>return_value</a:t>
            </a:r>
            <a:r>
              <a:rPr lang="en-US" dirty="0"/>
              <a:t>(){</a:t>
            </a:r>
          </a:p>
          <a:p>
            <a:pPr marL="0" indent="0">
              <a:buNone/>
            </a:pPr>
            <a:r>
              <a:rPr lang="en-US" dirty="0"/>
              <a:t>		return a;</a:t>
            </a:r>
          </a:p>
          <a:p>
            <a:pPr marL="0" indent="0">
              <a:buNone/>
            </a:pPr>
            <a:r>
              <a:rPr lang="en-US" dirty="0"/>
              <a:t>	}</a:t>
            </a:r>
          </a:p>
          <a:p>
            <a:pPr marL="0" indent="0">
              <a:buNone/>
            </a:pP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	A </a:t>
            </a:r>
            <a:r>
              <a:rPr lang="en-US" dirty="0" err="1"/>
              <a:t>obj</a:t>
            </a:r>
            <a:r>
              <a:rPr lang="en-US" dirty="0"/>
              <a:t>;</a:t>
            </a:r>
          </a:p>
          <a:p>
            <a:pPr marL="0" indent="0">
              <a:buNone/>
            </a:pPr>
            <a:r>
              <a:rPr lang="en-US" dirty="0"/>
              <a:t>	</a:t>
            </a:r>
            <a:r>
              <a:rPr lang="en-US" dirty="0" err="1"/>
              <a:t>obj.assign</a:t>
            </a:r>
            <a:r>
              <a:rPr lang="en-US" dirty="0"/>
              <a:t>(5);</a:t>
            </a:r>
          </a:p>
          <a:p>
            <a:pPr marL="0" indent="0">
              <a:buNone/>
            </a:pPr>
            <a:r>
              <a:rPr lang="en-US" dirty="0"/>
              <a:t>	</a:t>
            </a:r>
            <a:r>
              <a:rPr lang="en-US" dirty="0" err="1"/>
              <a:t>cout</a:t>
            </a:r>
            <a:r>
              <a:rPr lang="en-US" dirty="0"/>
              <a:t>&lt;&lt;</a:t>
            </a:r>
            <a:r>
              <a:rPr lang="en-US" dirty="0" err="1"/>
              <a:t>obj.return_value</a:t>
            </a:r>
            <a:r>
              <a:rPr lang="en-US" dirty="0"/>
              <a:t>();</a:t>
            </a:r>
          </a:p>
          <a:p>
            <a:pPr marL="0" indent="0">
              <a:buNone/>
            </a:pPr>
            <a:r>
              <a:rPr lang="en-US" dirty="0"/>
              <a:t>}</a:t>
            </a:r>
          </a:p>
        </p:txBody>
      </p:sp>
    </p:spTree>
    <p:extLst>
      <p:ext uri="{BB962C8B-B14F-4D97-AF65-F5344CB8AC3E}">
        <p14:creationId xmlns:p14="http://schemas.microsoft.com/office/powerpoint/2010/main" val="1573132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sp>
        <p:nvSpPr>
          <p:cNvPr id="3" name="Content Placeholder 2"/>
          <p:cNvSpPr>
            <a:spLocks noGrp="1"/>
          </p:cNvSpPr>
          <p:nvPr>
            <p:ph idx="1"/>
          </p:nvPr>
        </p:nvSpPr>
        <p:spPr/>
        <p:txBody>
          <a:bodyPr/>
          <a:lstStyle/>
          <a:p>
            <a:r>
              <a:rPr lang="en-US" dirty="0"/>
              <a:t>Error</a:t>
            </a:r>
          </a:p>
        </p:txBody>
      </p:sp>
    </p:spTree>
    <p:extLst>
      <p:ext uri="{BB962C8B-B14F-4D97-AF65-F5344CB8AC3E}">
        <p14:creationId xmlns:p14="http://schemas.microsoft.com/office/powerpoint/2010/main" val="2212826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E277-590B-7C1D-4C69-9BB568ADFEFE}"/>
              </a:ext>
            </a:extLst>
          </p:cNvPr>
          <p:cNvSpPr>
            <a:spLocks noGrp="1"/>
          </p:cNvSpPr>
          <p:nvPr>
            <p:ph type="title"/>
          </p:nvPr>
        </p:nvSpPr>
        <p:spPr/>
        <p:txBody>
          <a:bodyPr/>
          <a:lstStyle/>
          <a:p>
            <a:r>
              <a:rPr lang="en-US" dirty="0"/>
              <a:t>output of the following C++ code?</a:t>
            </a:r>
          </a:p>
        </p:txBody>
      </p:sp>
      <p:sp>
        <p:nvSpPr>
          <p:cNvPr id="3" name="Content Placeholder 2">
            <a:extLst>
              <a:ext uri="{FF2B5EF4-FFF2-40B4-BE49-F238E27FC236}">
                <a16:creationId xmlns:a16="http://schemas.microsoft.com/office/drawing/2014/main" id="{528C9175-AA26-1286-354A-E7EA041F299B}"/>
              </a:ext>
            </a:extLst>
          </p:cNvPr>
          <p:cNvSpPr>
            <a:spLocks noGrp="1"/>
          </p:cNvSpPr>
          <p:nvPr>
            <p:ph idx="1"/>
          </p:nvPr>
        </p:nvSpPr>
        <p:spPr/>
        <p:txBody>
          <a:bodyPr>
            <a:normAutofit fontScale="25000" lnSpcReduction="20000"/>
          </a:bodyPr>
          <a:lstStyle/>
          <a:p>
            <a:pPr marL="0" indent="0">
              <a:buNone/>
            </a:pPr>
            <a:r>
              <a:rPr lang="en-US" dirty="0"/>
              <a:t>#include &lt;iostream&gt;</a:t>
            </a:r>
          </a:p>
          <a:p>
            <a:pPr marL="0" indent="0">
              <a:buNone/>
            </a:pPr>
            <a:r>
              <a:rPr lang="en-US" dirty="0"/>
              <a:t>#include &lt;string&gt;</a:t>
            </a:r>
          </a:p>
          <a:p>
            <a:pPr marL="0" indent="0">
              <a:buNone/>
            </a:pPr>
            <a:r>
              <a:rPr lang="en-US" dirty="0"/>
              <a:t>using namespace std;</a:t>
            </a:r>
          </a:p>
          <a:p>
            <a:pPr marL="0" indent="0">
              <a:buNone/>
            </a:pPr>
            <a:r>
              <a:rPr lang="en-US" dirty="0"/>
              <a:t>class A{</a:t>
            </a:r>
          </a:p>
          <a:p>
            <a:pPr marL="0" indent="0">
              <a:buNone/>
            </a:pPr>
            <a:r>
              <a:rPr lang="en-US" dirty="0"/>
              <a:t>	int a;</a:t>
            </a:r>
          </a:p>
          <a:p>
            <a:pPr marL="0" indent="0">
              <a:buNone/>
            </a:pPr>
            <a:r>
              <a:rPr lang="en-US" dirty="0"/>
              <a:t>public:</a:t>
            </a:r>
          </a:p>
          <a:p>
            <a:pPr marL="0" indent="0">
              <a:buNone/>
            </a:pPr>
            <a:r>
              <a:rPr lang="en-US" dirty="0"/>
              <a:t>	A(int </a:t>
            </a:r>
            <a:r>
              <a:rPr lang="en-US" dirty="0" err="1"/>
              <a:t>i</a:t>
            </a:r>
            <a:r>
              <a:rPr lang="en-US" dirty="0"/>
              <a:t>= 100){</a:t>
            </a:r>
          </a:p>
          <a:p>
            <a:pPr marL="0" indent="0">
              <a:buNone/>
            </a:pPr>
            <a:r>
              <a:rPr lang="en-US" dirty="0"/>
              <a:t>		a = </a:t>
            </a:r>
            <a:r>
              <a:rPr lang="en-US" dirty="0" err="1"/>
              <a:t>i</a:t>
            </a:r>
            <a:r>
              <a:rPr lang="en-US" dirty="0"/>
              <a:t>;</a:t>
            </a:r>
          </a:p>
          <a:p>
            <a:pPr marL="0" indent="0">
              <a:buNone/>
            </a:pPr>
            <a:r>
              <a:rPr lang="en-US" dirty="0"/>
              <a:t>	}</a:t>
            </a:r>
          </a:p>
          <a:p>
            <a:pPr marL="0" indent="0">
              <a:buNone/>
            </a:pPr>
            <a:r>
              <a:rPr lang="en-US" dirty="0"/>
              <a:t>	void assign(int </a:t>
            </a:r>
            <a:r>
              <a:rPr lang="en-US" dirty="0" err="1"/>
              <a:t>i</a:t>
            </a:r>
            <a:r>
              <a:rPr lang="en-US" dirty="0"/>
              <a:t>){</a:t>
            </a:r>
          </a:p>
          <a:p>
            <a:pPr marL="0" indent="0">
              <a:buNone/>
            </a:pPr>
            <a:r>
              <a:rPr lang="en-US" dirty="0"/>
              <a:t>		a = </a:t>
            </a:r>
            <a:r>
              <a:rPr lang="en-US" dirty="0" err="1"/>
              <a:t>i</a:t>
            </a:r>
            <a:r>
              <a:rPr lang="en-US" dirty="0"/>
              <a:t>;</a:t>
            </a:r>
          </a:p>
          <a:p>
            <a:pPr marL="0" indent="0">
              <a:buNone/>
            </a:pPr>
            <a:r>
              <a:rPr lang="en-US" dirty="0"/>
              <a:t>	}</a:t>
            </a:r>
          </a:p>
          <a:p>
            <a:pPr marL="0" indent="0">
              <a:buNone/>
            </a:pPr>
            <a:r>
              <a:rPr lang="en-US" dirty="0"/>
              <a:t>	int </a:t>
            </a:r>
            <a:r>
              <a:rPr lang="en-US" dirty="0" err="1"/>
              <a:t>return_value</a:t>
            </a:r>
            <a:r>
              <a:rPr lang="en-US" dirty="0"/>
              <a:t>(){</a:t>
            </a:r>
          </a:p>
          <a:p>
            <a:pPr marL="0" indent="0">
              <a:buNone/>
            </a:pPr>
            <a:r>
              <a:rPr lang="en-US" dirty="0"/>
              <a:t>		return a;</a:t>
            </a:r>
          </a:p>
          <a:p>
            <a:pPr marL="0" indent="0">
              <a:buNone/>
            </a:pPr>
            <a:r>
              <a:rPr lang="en-US" dirty="0"/>
              <a:t>	}</a:t>
            </a:r>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a:t>	A obj;</a:t>
            </a:r>
          </a:p>
          <a:p>
            <a:pPr marL="0" indent="0">
              <a:buNone/>
            </a:pPr>
            <a:r>
              <a:rPr lang="en-US" dirty="0"/>
              <a:t>	</a:t>
            </a:r>
            <a:r>
              <a:rPr lang="en-US" dirty="0" err="1"/>
              <a:t>obj.assign</a:t>
            </a:r>
            <a:r>
              <a:rPr lang="en-US" dirty="0"/>
              <a:t>(5);</a:t>
            </a:r>
          </a:p>
          <a:p>
            <a:pPr marL="0" indent="0">
              <a:buNone/>
            </a:pPr>
            <a:r>
              <a:rPr lang="en-US" dirty="0"/>
              <a:t>	</a:t>
            </a:r>
            <a:r>
              <a:rPr lang="en-US" dirty="0" err="1"/>
              <a:t>cout</a:t>
            </a:r>
            <a:r>
              <a:rPr lang="en-US" dirty="0"/>
              <a:t>&lt;&lt;</a:t>
            </a:r>
            <a:r>
              <a:rPr lang="en-US" dirty="0" err="1"/>
              <a:t>obj.return_value</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454411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4C84-2897-2D94-E24C-6839F03C5895}"/>
              </a:ext>
            </a:extLst>
          </p:cNvPr>
          <p:cNvSpPr>
            <a:spLocks noGrp="1"/>
          </p:cNvSpPr>
          <p:nvPr>
            <p:ph type="title"/>
          </p:nvPr>
        </p:nvSpPr>
        <p:spPr/>
        <p:txBody>
          <a:bodyPr/>
          <a:lstStyle/>
          <a:p>
            <a:r>
              <a:rPr lang="en-US" dirty="0"/>
              <a:t>output of the following C++ code?</a:t>
            </a:r>
          </a:p>
        </p:txBody>
      </p:sp>
      <p:sp>
        <p:nvSpPr>
          <p:cNvPr id="3" name="Content Placeholder 2">
            <a:extLst>
              <a:ext uri="{FF2B5EF4-FFF2-40B4-BE49-F238E27FC236}">
                <a16:creationId xmlns:a16="http://schemas.microsoft.com/office/drawing/2014/main" id="{02D75172-AA00-2918-B307-B25A313198F3}"/>
              </a:ext>
            </a:extLst>
          </p:cNvPr>
          <p:cNvSpPr>
            <a:spLocks noGrp="1"/>
          </p:cNvSpPr>
          <p:nvPr>
            <p:ph idx="1"/>
          </p:nvPr>
        </p:nvSpPr>
        <p:spPr>
          <a:xfrm>
            <a:off x="1981200" y="1600200"/>
            <a:ext cx="8229600" cy="5257800"/>
          </a:xfrm>
        </p:spPr>
        <p:txBody>
          <a:bodyPr>
            <a:normAutofit fontScale="70000" lnSpcReduction="20000"/>
          </a:bodyPr>
          <a:lstStyle/>
          <a:p>
            <a:pPr marL="0" indent="0">
              <a:buNone/>
            </a:pPr>
            <a:r>
              <a:rPr lang="en-US" sz="1200" dirty="0"/>
              <a:t>#include &lt;iostream&gt;</a:t>
            </a:r>
          </a:p>
          <a:p>
            <a:pPr marL="0" indent="0">
              <a:buNone/>
            </a:pPr>
            <a:r>
              <a:rPr lang="en-US" sz="1200" dirty="0"/>
              <a:t>#include &lt;string&gt;</a:t>
            </a:r>
          </a:p>
          <a:p>
            <a:pPr marL="0" indent="0">
              <a:buNone/>
            </a:pPr>
            <a:r>
              <a:rPr lang="en-US" sz="1200" dirty="0"/>
              <a:t>using namespace std;</a:t>
            </a:r>
          </a:p>
          <a:p>
            <a:pPr marL="0" indent="0">
              <a:buNone/>
            </a:pPr>
            <a:r>
              <a:rPr lang="en-US" sz="1200" dirty="0"/>
              <a:t>class A{</a:t>
            </a:r>
          </a:p>
          <a:p>
            <a:pPr marL="0" indent="0">
              <a:buNone/>
            </a:pPr>
            <a:r>
              <a:rPr lang="en-US" sz="1200" dirty="0"/>
              <a:t>	int a;</a:t>
            </a:r>
          </a:p>
          <a:p>
            <a:pPr marL="0" indent="0">
              <a:buNone/>
            </a:pPr>
            <a:r>
              <a:rPr lang="en-US" sz="1200" dirty="0"/>
              <a:t>public:</a:t>
            </a:r>
          </a:p>
          <a:p>
            <a:pPr marL="0" indent="0">
              <a:buNone/>
            </a:pPr>
            <a:r>
              <a:rPr lang="en-US" sz="1200" dirty="0"/>
              <a:t>	A(int </a:t>
            </a:r>
            <a:r>
              <a:rPr lang="en-US" sz="1200" dirty="0" err="1"/>
              <a:t>i</a:t>
            </a:r>
            <a:r>
              <a:rPr lang="en-US" sz="1200" dirty="0"/>
              <a:t>= 100){</a:t>
            </a:r>
          </a:p>
          <a:p>
            <a:pPr marL="0" indent="0">
              <a:buNone/>
            </a:pPr>
            <a:r>
              <a:rPr lang="en-US" sz="1200" dirty="0"/>
              <a:t>		a = </a:t>
            </a:r>
            <a:r>
              <a:rPr lang="en-US" sz="1200" dirty="0" err="1"/>
              <a:t>i</a:t>
            </a:r>
            <a:r>
              <a:rPr lang="en-US" sz="1200" dirty="0"/>
              <a:t>;</a:t>
            </a:r>
          </a:p>
          <a:p>
            <a:pPr marL="0" indent="0">
              <a:buNone/>
            </a:pPr>
            <a:r>
              <a:rPr lang="en-US" sz="1200" dirty="0"/>
              <a:t>	}</a:t>
            </a:r>
          </a:p>
          <a:p>
            <a:pPr marL="0" indent="0">
              <a:buNone/>
            </a:pPr>
            <a:r>
              <a:rPr lang="en-US" sz="1200" dirty="0"/>
              <a:t>	A(){</a:t>
            </a:r>
          </a:p>
          <a:p>
            <a:pPr marL="0" indent="0">
              <a:buNone/>
            </a:pPr>
            <a:r>
              <a:rPr lang="en-US" sz="1200" dirty="0"/>
              <a:t>	}</a:t>
            </a:r>
          </a:p>
          <a:p>
            <a:pPr marL="0" indent="0">
              <a:buNone/>
            </a:pPr>
            <a:r>
              <a:rPr lang="en-US" sz="1200" dirty="0"/>
              <a:t>	void assign(int </a:t>
            </a:r>
            <a:r>
              <a:rPr lang="en-US" sz="1200" dirty="0" err="1"/>
              <a:t>i</a:t>
            </a:r>
            <a:r>
              <a:rPr lang="en-US" sz="1200" dirty="0"/>
              <a:t>){</a:t>
            </a:r>
          </a:p>
          <a:p>
            <a:pPr marL="0" indent="0">
              <a:buNone/>
            </a:pPr>
            <a:r>
              <a:rPr lang="en-US" sz="1200" dirty="0"/>
              <a:t>		a = </a:t>
            </a:r>
            <a:r>
              <a:rPr lang="en-US" sz="1200" dirty="0" err="1"/>
              <a:t>i</a:t>
            </a:r>
            <a:r>
              <a:rPr lang="en-US" sz="1200" dirty="0"/>
              <a:t>;</a:t>
            </a:r>
          </a:p>
          <a:p>
            <a:pPr marL="0" indent="0">
              <a:buNone/>
            </a:pPr>
            <a:r>
              <a:rPr lang="en-US" sz="1200" dirty="0"/>
              <a:t>	}</a:t>
            </a:r>
          </a:p>
          <a:p>
            <a:pPr marL="0" indent="0">
              <a:buNone/>
            </a:pPr>
            <a:r>
              <a:rPr lang="en-US" sz="1200" dirty="0"/>
              <a:t>	int </a:t>
            </a:r>
            <a:r>
              <a:rPr lang="en-US" sz="1200" dirty="0" err="1"/>
              <a:t>return_value</a:t>
            </a:r>
            <a:r>
              <a:rPr lang="en-US" sz="1200" dirty="0"/>
              <a:t>(){</a:t>
            </a:r>
          </a:p>
          <a:p>
            <a:pPr marL="0" indent="0">
              <a:buNone/>
            </a:pPr>
            <a:r>
              <a:rPr lang="en-US" sz="1200" dirty="0"/>
              <a:t>		return a;</a:t>
            </a:r>
          </a:p>
          <a:p>
            <a:pPr marL="0" indent="0">
              <a:buNone/>
            </a:pPr>
            <a:r>
              <a:rPr lang="en-US" sz="1200" dirty="0"/>
              <a:t>	}</a:t>
            </a:r>
          </a:p>
          <a:p>
            <a:pPr marL="0" indent="0">
              <a:buNone/>
            </a:pPr>
            <a:r>
              <a:rPr lang="en-US" sz="1200" dirty="0"/>
              <a:t>};</a:t>
            </a:r>
          </a:p>
          <a:p>
            <a:pPr marL="0" indent="0">
              <a:buNone/>
            </a:pPr>
            <a:r>
              <a:rPr lang="en-US" sz="1200" dirty="0"/>
              <a:t>int main()</a:t>
            </a:r>
          </a:p>
          <a:p>
            <a:pPr marL="0" indent="0">
              <a:buNone/>
            </a:pPr>
            <a:r>
              <a:rPr lang="en-US" sz="1200" dirty="0"/>
              <a:t>{</a:t>
            </a:r>
          </a:p>
          <a:p>
            <a:pPr marL="0" indent="0">
              <a:buNone/>
            </a:pPr>
            <a:r>
              <a:rPr lang="en-US" sz="1200" dirty="0"/>
              <a:t>	A obj;</a:t>
            </a:r>
          </a:p>
          <a:p>
            <a:pPr marL="0" indent="0">
              <a:buNone/>
            </a:pPr>
            <a:r>
              <a:rPr lang="en-US" sz="1200" dirty="0"/>
              <a:t>	</a:t>
            </a:r>
            <a:r>
              <a:rPr lang="en-US" sz="1200" dirty="0" err="1"/>
              <a:t>obj.assign</a:t>
            </a:r>
            <a:r>
              <a:rPr lang="en-US" sz="1200" dirty="0"/>
              <a:t>(5);</a:t>
            </a:r>
          </a:p>
          <a:p>
            <a:pPr marL="0" indent="0">
              <a:buNone/>
            </a:pPr>
            <a:r>
              <a:rPr lang="en-US" sz="1200" dirty="0"/>
              <a:t>	</a:t>
            </a:r>
            <a:r>
              <a:rPr lang="en-US" sz="1200" dirty="0" err="1"/>
              <a:t>cout</a:t>
            </a:r>
            <a:r>
              <a:rPr lang="en-US" sz="1200" dirty="0"/>
              <a:t>&lt;&lt;</a:t>
            </a:r>
            <a:r>
              <a:rPr lang="en-US" sz="1200" dirty="0" err="1"/>
              <a:t>obj.return_value</a:t>
            </a:r>
            <a:r>
              <a:rPr lang="en-US" sz="1200" dirty="0"/>
              <a:t>();</a:t>
            </a:r>
          </a:p>
          <a:p>
            <a:pPr marL="0" indent="0">
              <a:buNone/>
            </a:pPr>
            <a:r>
              <a:rPr lang="en-US" sz="1200" dirty="0"/>
              <a:t>}</a:t>
            </a:r>
          </a:p>
          <a:p>
            <a:pPr marL="0" indent="0">
              <a:buNone/>
            </a:pPr>
            <a:endParaRPr lang="en-US" sz="1200" dirty="0"/>
          </a:p>
        </p:txBody>
      </p:sp>
    </p:spTree>
    <p:extLst>
      <p:ext uri="{BB962C8B-B14F-4D97-AF65-F5344CB8AC3E}">
        <p14:creationId xmlns:p14="http://schemas.microsoft.com/office/powerpoint/2010/main" val="2565708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4782-B752-3800-7B5E-83D023449646}"/>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2A3AB6DE-0D9C-FBD4-AD9D-7814A269F78D}"/>
              </a:ext>
            </a:extLst>
          </p:cNvPr>
          <p:cNvSpPr>
            <a:spLocks noGrp="1"/>
          </p:cNvSpPr>
          <p:nvPr>
            <p:ph idx="1"/>
          </p:nvPr>
        </p:nvSpPr>
        <p:spPr/>
        <p:txBody>
          <a:bodyPr/>
          <a:lstStyle/>
          <a:p>
            <a:pPr marL="0" indent="0">
              <a:buNone/>
            </a:pPr>
            <a:r>
              <a:rPr lang="en-US" dirty="0"/>
              <a:t>[Error] call of overloaded 'A()' is ambiguous</a:t>
            </a:r>
          </a:p>
        </p:txBody>
      </p:sp>
    </p:spTree>
    <p:extLst>
      <p:ext uri="{BB962C8B-B14F-4D97-AF65-F5344CB8AC3E}">
        <p14:creationId xmlns:p14="http://schemas.microsoft.com/office/powerpoint/2010/main" val="3869064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5FAE-FFA2-4E7B-97DC-A0EFA019ABD3}"/>
              </a:ext>
            </a:extLst>
          </p:cNvPr>
          <p:cNvSpPr>
            <a:spLocks noGrp="1"/>
          </p:cNvSpPr>
          <p:nvPr>
            <p:ph type="title"/>
          </p:nvPr>
        </p:nvSpPr>
        <p:spPr/>
        <p:txBody>
          <a:bodyPr/>
          <a:lstStyle/>
          <a:p>
            <a:r>
              <a:rPr lang="en-US" b="1" i="0" dirty="0">
                <a:solidFill>
                  <a:srgbClr val="273239"/>
                </a:solidFill>
                <a:effectLst/>
                <a:latin typeface="sofia-pro"/>
              </a:rPr>
              <a:t>Anonymous classes in C++</a:t>
            </a:r>
            <a:endParaRPr lang="en-US" dirty="0"/>
          </a:p>
        </p:txBody>
      </p:sp>
      <p:sp>
        <p:nvSpPr>
          <p:cNvPr id="3" name="Content Placeholder 2">
            <a:extLst>
              <a:ext uri="{FF2B5EF4-FFF2-40B4-BE49-F238E27FC236}">
                <a16:creationId xmlns:a16="http://schemas.microsoft.com/office/drawing/2014/main" id="{0E379F86-2020-41BE-875E-F57418D00DCB}"/>
              </a:ext>
            </a:extLst>
          </p:cNvPr>
          <p:cNvSpPr>
            <a:spLocks noGrp="1"/>
          </p:cNvSpPr>
          <p:nvPr>
            <p:ph idx="1"/>
          </p:nvPr>
        </p:nvSpPr>
        <p:spPr/>
        <p:txBody>
          <a:bodyPr>
            <a:normAutofit/>
          </a:bodyPr>
          <a:lstStyle/>
          <a:p>
            <a:r>
              <a:rPr lang="en-US" b="0" i="0" dirty="0">
                <a:solidFill>
                  <a:srgbClr val="40424E"/>
                </a:solidFill>
                <a:effectLst/>
                <a:latin typeface="urw-din"/>
              </a:rPr>
              <a:t>Anonymous class is a class which has no name given to it</a:t>
            </a:r>
          </a:p>
          <a:p>
            <a:r>
              <a:rPr lang="en-US" dirty="0"/>
              <a:t>Anonymous classes cannot have explicit constructors or destructors, </a:t>
            </a:r>
            <a:r>
              <a:rPr lang="en-US" b="0" i="0" dirty="0">
                <a:solidFill>
                  <a:srgbClr val="404040"/>
                </a:solidFill>
                <a:effectLst/>
                <a:latin typeface="Inter"/>
              </a:rPr>
              <a:t>the compiler provides a </a:t>
            </a:r>
            <a:r>
              <a:rPr lang="en-US" b="1" i="0" dirty="0">
                <a:solidFill>
                  <a:srgbClr val="404040"/>
                </a:solidFill>
                <a:effectLst/>
                <a:latin typeface="Inter"/>
              </a:rPr>
              <a:t>default constructor</a:t>
            </a:r>
            <a:r>
              <a:rPr lang="en-US" b="0" i="0" dirty="0">
                <a:solidFill>
                  <a:srgbClr val="404040"/>
                </a:solidFill>
                <a:effectLst/>
                <a:latin typeface="Inter"/>
              </a:rPr>
              <a:t>.</a:t>
            </a:r>
            <a:endParaRPr lang="en-US" b="0" i="0" dirty="0">
              <a:solidFill>
                <a:srgbClr val="40424E"/>
              </a:solidFill>
              <a:effectLst/>
              <a:latin typeface="urw-din"/>
            </a:endParaRPr>
          </a:p>
          <a:p>
            <a:pPr algn="l" fontAlgn="base">
              <a:buFont typeface="Arial" panose="020B0604020202020204" pitchFamily="34" charset="0"/>
              <a:buChar char="•"/>
            </a:pP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These classes can neither be passed as arguments to functions nor can be used as return values from functions.</a:t>
            </a:r>
          </a:p>
          <a:p>
            <a:endParaRPr lang="en-US" dirty="0"/>
          </a:p>
        </p:txBody>
      </p:sp>
    </p:spTree>
    <p:extLst>
      <p:ext uri="{BB962C8B-B14F-4D97-AF65-F5344CB8AC3E}">
        <p14:creationId xmlns:p14="http://schemas.microsoft.com/office/powerpoint/2010/main" val="2767396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8F2B-187E-4416-9F80-8F0D75194C46}"/>
              </a:ext>
            </a:extLst>
          </p:cNvPr>
          <p:cNvSpPr>
            <a:spLocks noGrp="1"/>
          </p:cNvSpPr>
          <p:nvPr>
            <p:ph type="title"/>
          </p:nvPr>
        </p:nvSpPr>
        <p:spPr/>
        <p:txBody>
          <a:bodyPr/>
          <a:lstStyle/>
          <a:p>
            <a:r>
              <a:rPr lang="en-US" b="1" i="0" dirty="0">
                <a:solidFill>
                  <a:srgbClr val="273239"/>
                </a:solidFill>
                <a:effectLst/>
                <a:latin typeface="sofia-pro"/>
              </a:rPr>
              <a:t>Anonymous classes in C++</a:t>
            </a:r>
            <a:endParaRPr lang="en-US" dirty="0"/>
          </a:p>
        </p:txBody>
      </p:sp>
      <p:sp>
        <p:nvSpPr>
          <p:cNvPr id="4" name="Rectangle 1">
            <a:extLst>
              <a:ext uri="{FF2B5EF4-FFF2-40B4-BE49-F238E27FC236}">
                <a16:creationId xmlns:a16="http://schemas.microsoft.com/office/drawing/2014/main" id="{A74BCE15-2B4C-41BD-899B-2B8558D17CA5}"/>
              </a:ext>
            </a:extLst>
          </p:cNvPr>
          <p:cNvSpPr>
            <a:spLocks noGrp="1" noChangeArrowheads="1"/>
          </p:cNvSpPr>
          <p:nvPr>
            <p:ph idx="1"/>
          </p:nvPr>
        </p:nvSpPr>
        <p:spPr bwMode="auto">
          <a:xfrm>
            <a:off x="1981200" y="923924"/>
            <a:ext cx="7239000" cy="58785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None/>
            </a:pPr>
            <a:r>
              <a:rPr lang="en-US" altLang="en-US" sz="1600" dirty="0">
                <a:solidFill>
                  <a:srgbClr val="808080"/>
                </a:solidFill>
                <a:latin typeface="Consolas" panose="020B0609020204030204" pitchFamily="49" charset="0"/>
              </a:rPr>
              <a:t>#include &lt;iostream&gt; </a:t>
            </a:r>
            <a:endParaRPr lang="en-US" altLang="en-US" sz="1050" dirty="0"/>
          </a:p>
          <a:p>
            <a:pPr marL="0" indent="0">
              <a:lnSpc>
                <a:spcPct val="100000"/>
              </a:lnSpc>
              <a:buNone/>
            </a:pPr>
            <a:r>
              <a:rPr lang="en-US" altLang="en-US" sz="1600" b="1" dirty="0">
                <a:solidFill>
                  <a:srgbClr val="006699"/>
                </a:solidFill>
                <a:latin typeface="Consolas" panose="020B0609020204030204" pitchFamily="49" charset="0"/>
              </a:rPr>
              <a:t>using</a:t>
            </a:r>
            <a:r>
              <a:rPr lang="en-US" altLang="en-US" sz="1050" dirty="0">
                <a:solidFill>
                  <a:srgbClr val="40424E"/>
                </a:solidFill>
                <a:latin typeface="Consolas" panose="020B0609020204030204" pitchFamily="49" charset="0"/>
              </a:rPr>
              <a:t> </a:t>
            </a:r>
            <a:r>
              <a:rPr lang="en-US" altLang="en-US" sz="1600" b="1" dirty="0">
                <a:solidFill>
                  <a:srgbClr val="006699"/>
                </a:solidFill>
                <a:latin typeface="Consolas" panose="020B0609020204030204" pitchFamily="49" charset="0"/>
              </a:rPr>
              <a:t>namespace</a:t>
            </a:r>
            <a:r>
              <a:rPr lang="en-US" altLang="en-US" sz="1050" dirty="0">
                <a:solidFill>
                  <a:srgbClr val="40424E"/>
                </a:solidFill>
                <a:latin typeface="Consolas" panose="020B0609020204030204" pitchFamily="49" charset="0"/>
              </a:rPr>
              <a:t> </a:t>
            </a:r>
            <a:r>
              <a:rPr lang="en-US" altLang="en-US" sz="1600" dirty="0">
                <a:solidFill>
                  <a:srgbClr val="000000"/>
                </a:solidFill>
                <a:latin typeface="Consolas" panose="020B0609020204030204" pitchFamily="49" charset="0"/>
              </a:rPr>
              <a:t>std; </a:t>
            </a:r>
            <a:endParaRPr lang="en-US" altLang="en-US" sz="1050" dirty="0"/>
          </a:p>
          <a:p>
            <a:pPr marL="0" indent="0">
              <a:lnSpc>
                <a:spcPct val="100000"/>
              </a:lnSpc>
              <a:buNone/>
            </a:pPr>
            <a:r>
              <a:rPr lang="en-US" altLang="en-US" sz="1600" b="1" dirty="0">
                <a:solidFill>
                  <a:srgbClr val="006699"/>
                </a:solidFill>
                <a:latin typeface="Consolas" panose="020B0609020204030204" pitchFamily="49" charset="0"/>
              </a:rPr>
              <a:t>class</a:t>
            </a:r>
            <a:endParaRPr lang="en-US" altLang="en-US" sz="1050" dirty="0"/>
          </a:p>
          <a:p>
            <a:pPr marL="0" indent="0">
              <a:lnSpc>
                <a:spcPct val="100000"/>
              </a:lnSpc>
              <a:buNone/>
            </a:pPr>
            <a:r>
              <a:rPr lang="en-US" altLang="en-US" sz="1600" dirty="0">
                <a:solidFill>
                  <a:srgbClr val="000000"/>
                </a:solidFill>
                <a:latin typeface="Consolas" panose="020B0609020204030204" pitchFamily="49" charset="0"/>
              </a:rPr>
              <a:t>{ </a:t>
            </a:r>
            <a:endParaRPr lang="en-US" altLang="en-US" sz="1050" dirty="0"/>
          </a:p>
          <a:p>
            <a:pPr marL="0" indent="0">
              <a:lnSpc>
                <a:spcPct val="100000"/>
              </a:lnSpc>
              <a:buNone/>
            </a:pPr>
            <a:r>
              <a:rPr lang="en-US" altLang="en-US" sz="1600" dirty="0">
                <a:solidFill>
                  <a:srgbClr val="40424E"/>
                </a:solidFill>
                <a:latin typeface="Consolas" panose="020B0609020204030204" pitchFamily="49" charset="0"/>
              </a:rPr>
              <a:t>    </a:t>
            </a:r>
            <a:r>
              <a:rPr lang="en-US" altLang="en-US" sz="1600" b="1" dirty="0">
                <a:solidFill>
                  <a:srgbClr val="808080"/>
                </a:solidFill>
                <a:latin typeface="Consolas" panose="020B0609020204030204" pitchFamily="49" charset="0"/>
              </a:rPr>
              <a:t>int</a:t>
            </a:r>
            <a:r>
              <a:rPr lang="en-US" altLang="en-US" sz="1050" dirty="0">
                <a:solidFill>
                  <a:srgbClr val="40424E"/>
                </a:solidFill>
                <a:latin typeface="Consolas" panose="020B0609020204030204" pitchFamily="49" charset="0"/>
              </a:rPr>
              <a:t> </a:t>
            </a:r>
            <a:r>
              <a:rPr lang="en-US" altLang="en-US" sz="1600" dirty="0" err="1">
                <a:solidFill>
                  <a:srgbClr val="000000"/>
                </a:solidFill>
                <a:latin typeface="Consolas" panose="020B0609020204030204" pitchFamily="49" charset="0"/>
              </a:rPr>
              <a:t>i</a:t>
            </a:r>
            <a:r>
              <a:rPr lang="en-US" altLang="en-US" sz="1600" dirty="0">
                <a:solidFill>
                  <a:srgbClr val="000000"/>
                </a:solidFill>
                <a:latin typeface="Consolas" panose="020B0609020204030204" pitchFamily="49" charset="0"/>
              </a:rPr>
              <a:t>;  </a:t>
            </a:r>
            <a:endParaRPr lang="en-US" altLang="en-US" sz="1050" dirty="0"/>
          </a:p>
          <a:p>
            <a:pPr marL="0" indent="0">
              <a:lnSpc>
                <a:spcPct val="100000"/>
              </a:lnSpc>
              <a:buNone/>
            </a:pPr>
            <a:r>
              <a:rPr lang="en-US" altLang="en-US" sz="1600" b="1" dirty="0">
                <a:solidFill>
                  <a:srgbClr val="006699"/>
                </a:solidFill>
                <a:latin typeface="Consolas" panose="020B0609020204030204" pitchFamily="49" charset="0"/>
              </a:rPr>
              <a:t>public</a:t>
            </a:r>
            <a:r>
              <a:rPr lang="en-US" altLang="en-US" sz="1600" dirty="0">
                <a:solidFill>
                  <a:srgbClr val="000000"/>
                </a:solidFill>
                <a:latin typeface="Consolas" panose="020B0609020204030204" pitchFamily="49" charset="0"/>
              </a:rPr>
              <a:t>: </a:t>
            </a:r>
            <a:endParaRPr lang="en-US" altLang="en-US" sz="1050" dirty="0"/>
          </a:p>
          <a:p>
            <a:pPr marL="0" indent="0">
              <a:lnSpc>
                <a:spcPct val="100000"/>
              </a:lnSpc>
              <a:buNone/>
            </a:pPr>
            <a:r>
              <a:rPr lang="en-US" altLang="en-US" sz="1600" dirty="0">
                <a:solidFill>
                  <a:srgbClr val="40424E"/>
                </a:solidFill>
                <a:latin typeface="Consolas" panose="020B0609020204030204" pitchFamily="49" charset="0"/>
              </a:rPr>
              <a:t>    </a:t>
            </a:r>
            <a:r>
              <a:rPr lang="en-US" altLang="en-US" sz="1600" b="1" dirty="0">
                <a:solidFill>
                  <a:srgbClr val="006699"/>
                </a:solidFill>
                <a:latin typeface="Consolas" panose="020B0609020204030204" pitchFamily="49" charset="0"/>
              </a:rPr>
              <a:t>void</a:t>
            </a:r>
            <a:r>
              <a:rPr lang="en-US" altLang="en-US" sz="1050" dirty="0">
                <a:solidFill>
                  <a:srgbClr val="40424E"/>
                </a:solidFill>
                <a:latin typeface="Consolas" panose="020B0609020204030204" pitchFamily="49" charset="0"/>
              </a:rPr>
              <a:t> </a:t>
            </a:r>
            <a:r>
              <a:rPr lang="en-US" altLang="en-US" sz="1600" dirty="0" err="1">
                <a:solidFill>
                  <a:srgbClr val="000000"/>
                </a:solidFill>
                <a:latin typeface="Consolas" panose="020B0609020204030204" pitchFamily="49" charset="0"/>
              </a:rPr>
              <a:t>setData</a:t>
            </a:r>
            <a:r>
              <a:rPr lang="en-US" altLang="en-US" sz="1600" dirty="0">
                <a:solidFill>
                  <a:srgbClr val="000000"/>
                </a:solidFill>
                <a:latin typeface="Consolas" panose="020B0609020204030204" pitchFamily="49" charset="0"/>
              </a:rPr>
              <a:t>(</a:t>
            </a:r>
            <a:r>
              <a:rPr lang="en-US" altLang="en-US" sz="1600" b="1" dirty="0">
                <a:solidFill>
                  <a:srgbClr val="808080"/>
                </a:solidFill>
                <a:latin typeface="Consolas" panose="020B0609020204030204" pitchFamily="49" charset="0"/>
              </a:rPr>
              <a:t>int</a:t>
            </a:r>
            <a:r>
              <a:rPr lang="en-US" altLang="en-US" sz="1050" dirty="0">
                <a:solidFill>
                  <a:srgbClr val="40424E"/>
                </a:solidFill>
                <a:latin typeface="Consolas" panose="020B0609020204030204" pitchFamily="49" charset="0"/>
              </a:rPr>
              <a:t> </a:t>
            </a:r>
            <a:r>
              <a:rPr lang="en-US" altLang="en-US" sz="1600" dirty="0">
                <a:solidFill>
                  <a:srgbClr val="000000"/>
                </a:solidFill>
                <a:latin typeface="Consolas" panose="020B0609020204030204" pitchFamily="49" charset="0"/>
              </a:rPr>
              <a:t>a) { </a:t>
            </a:r>
            <a:endParaRPr lang="en-US" altLang="en-US" sz="1050" dirty="0"/>
          </a:p>
          <a:p>
            <a:pPr marL="0" indent="0">
              <a:lnSpc>
                <a:spcPct val="100000"/>
              </a:lnSpc>
              <a:buNone/>
            </a:pPr>
            <a:r>
              <a:rPr lang="en-US" altLang="en-US" sz="1600" dirty="0">
                <a:solidFill>
                  <a:srgbClr val="40424E"/>
                </a:solidFill>
                <a:latin typeface="Consolas" panose="020B0609020204030204" pitchFamily="49" charset="0"/>
              </a:rPr>
              <a:t>                </a:t>
            </a:r>
            <a:r>
              <a:rPr lang="en-US" altLang="en-US" sz="1600" dirty="0" err="1">
                <a:solidFill>
                  <a:srgbClr val="000000"/>
                </a:solidFill>
                <a:latin typeface="Consolas" panose="020B0609020204030204" pitchFamily="49" charset="0"/>
              </a:rPr>
              <a:t>i</a:t>
            </a:r>
            <a:r>
              <a:rPr lang="en-US" altLang="en-US" sz="1600" dirty="0">
                <a:solidFill>
                  <a:srgbClr val="000000"/>
                </a:solidFill>
                <a:latin typeface="Consolas" panose="020B0609020204030204" pitchFamily="49" charset="0"/>
              </a:rPr>
              <a:t> = a; </a:t>
            </a:r>
            <a:endParaRPr lang="en-US" altLang="en-US" sz="1050" dirty="0"/>
          </a:p>
          <a:p>
            <a:pPr marL="0" indent="0">
              <a:lnSpc>
                <a:spcPct val="100000"/>
              </a:lnSpc>
              <a:buNone/>
            </a:pPr>
            <a:r>
              <a:rPr lang="en-US" altLang="en-US" sz="1600" dirty="0">
                <a:solidFill>
                  <a:srgbClr val="40424E"/>
                </a:solidFill>
                <a:latin typeface="Consolas" panose="020B0609020204030204" pitchFamily="49" charset="0"/>
              </a:rPr>
              <a:t>    </a:t>
            </a:r>
            <a:r>
              <a:rPr lang="en-US" altLang="en-US" sz="1600" dirty="0">
                <a:solidFill>
                  <a:srgbClr val="000000"/>
                </a:solidFill>
                <a:latin typeface="Consolas" panose="020B0609020204030204" pitchFamily="49" charset="0"/>
              </a:rPr>
              <a:t>} </a:t>
            </a:r>
            <a:endParaRPr lang="en-US" altLang="en-US" sz="1050" dirty="0"/>
          </a:p>
          <a:p>
            <a:pPr marL="0" indent="0">
              <a:lnSpc>
                <a:spcPct val="100000"/>
              </a:lnSpc>
              <a:buNone/>
            </a:pPr>
            <a:r>
              <a:rPr lang="en-US" altLang="en-US" sz="1600" dirty="0">
                <a:solidFill>
                  <a:srgbClr val="40424E"/>
                </a:solidFill>
                <a:latin typeface="Consolas" panose="020B0609020204030204" pitchFamily="49" charset="0"/>
              </a:rPr>
              <a:t>    </a:t>
            </a:r>
            <a:r>
              <a:rPr lang="en-US" altLang="en-US" sz="1600" b="1" dirty="0">
                <a:solidFill>
                  <a:srgbClr val="006699"/>
                </a:solidFill>
                <a:latin typeface="Consolas" panose="020B0609020204030204" pitchFamily="49" charset="0"/>
              </a:rPr>
              <a:t>void</a:t>
            </a:r>
            <a:r>
              <a:rPr lang="en-US" altLang="en-US" sz="1050" dirty="0">
                <a:solidFill>
                  <a:srgbClr val="40424E"/>
                </a:solidFill>
                <a:latin typeface="Consolas" panose="020B0609020204030204" pitchFamily="49" charset="0"/>
              </a:rPr>
              <a:t> </a:t>
            </a:r>
            <a:r>
              <a:rPr lang="en-US" altLang="en-US" sz="1600" dirty="0">
                <a:solidFill>
                  <a:srgbClr val="000000"/>
                </a:solidFill>
                <a:latin typeface="Consolas" panose="020B0609020204030204" pitchFamily="49" charset="0"/>
              </a:rPr>
              <a:t>print(){ </a:t>
            </a:r>
            <a:endParaRPr lang="en-US" altLang="en-US" sz="1050" dirty="0"/>
          </a:p>
          <a:p>
            <a:pPr marL="0" indent="0">
              <a:lnSpc>
                <a:spcPct val="100000"/>
              </a:lnSpc>
              <a:buNone/>
            </a:pPr>
            <a:r>
              <a:rPr lang="en-US" altLang="en-US" sz="1600" dirty="0">
                <a:solidFill>
                  <a:srgbClr val="40424E"/>
                </a:solidFill>
                <a:latin typeface="Consolas" panose="020B0609020204030204" pitchFamily="49" charset="0"/>
              </a:rPr>
              <a:t>        </a:t>
            </a:r>
            <a:r>
              <a:rPr lang="en-US" altLang="en-US" sz="1600" dirty="0" err="1">
                <a:solidFill>
                  <a:srgbClr val="000000"/>
                </a:solidFill>
                <a:latin typeface="Consolas" panose="020B0609020204030204" pitchFamily="49" charset="0"/>
              </a:rPr>
              <a:t>cout</a:t>
            </a:r>
            <a:r>
              <a:rPr lang="en-US" altLang="en-US" sz="1600" dirty="0">
                <a:solidFill>
                  <a:srgbClr val="000000"/>
                </a:solidFill>
                <a:latin typeface="Consolas" panose="020B0609020204030204" pitchFamily="49" charset="0"/>
              </a:rPr>
              <a:t> &lt;&lt; </a:t>
            </a:r>
            <a:r>
              <a:rPr lang="en-US" altLang="en-US" sz="1600" dirty="0">
                <a:solidFill>
                  <a:srgbClr val="0000FF"/>
                </a:solidFill>
                <a:latin typeface="Consolas" panose="020B0609020204030204" pitchFamily="49" charset="0"/>
              </a:rPr>
              <a:t>"Value for </a:t>
            </a:r>
            <a:r>
              <a:rPr lang="en-US" altLang="en-US" sz="1600" dirty="0" err="1">
                <a:solidFill>
                  <a:srgbClr val="0000FF"/>
                </a:solidFill>
                <a:latin typeface="Consolas" panose="020B0609020204030204" pitchFamily="49" charset="0"/>
              </a:rPr>
              <a:t>i</a:t>
            </a:r>
            <a:r>
              <a:rPr lang="en-US" altLang="en-US" sz="1600" dirty="0">
                <a:solidFill>
                  <a:srgbClr val="0000FF"/>
                </a:solidFill>
                <a:latin typeface="Consolas" panose="020B0609020204030204" pitchFamily="49" charset="0"/>
              </a:rPr>
              <a:t> : "</a:t>
            </a:r>
            <a:r>
              <a:rPr lang="en-US" altLang="en-US" sz="1050" dirty="0">
                <a:solidFill>
                  <a:srgbClr val="40424E"/>
                </a:solidFill>
                <a:latin typeface="Consolas" panose="020B0609020204030204" pitchFamily="49" charset="0"/>
              </a:rPr>
              <a:t> </a:t>
            </a:r>
            <a:r>
              <a:rPr lang="en-US" altLang="en-US" sz="1600" dirty="0">
                <a:solidFill>
                  <a:srgbClr val="000000"/>
                </a:solidFill>
                <a:latin typeface="Consolas" panose="020B0609020204030204" pitchFamily="49" charset="0"/>
              </a:rPr>
              <a:t>&lt;&lt; </a:t>
            </a:r>
            <a:r>
              <a:rPr lang="en-US" altLang="en-US" sz="1600" b="1" dirty="0">
                <a:solidFill>
                  <a:srgbClr val="006699"/>
                </a:solidFill>
                <a:latin typeface="Consolas" panose="020B0609020204030204" pitchFamily="49" charset="0"/>
              </a:rPr>
              <a:t>this</a:t>
            </a:r>
            <a:r>
              <a:rPr lang="en-US" altLang="en-US" sz="1600" dirty="0">
                <a:solidFill>
                  <a:srgbClr val="000000"/>
                </a:solidFill>
                <a:latin typeface="Consolas" panose="020B0609020204030204" pitchFamily="49" charset="0"/>
              </a:rPr>
              <a:t>-&gt;</a:t>
            </a:r>
            <a:r>
              <a:rPr lang="en-US" altLang="en-US" sz="1600" dirty="0" err="1">
                <a:solidFill>
                  <a:srgbClr val="000000"/>
                </a:solidFill>
                <a:latin typeface="Consolas" panose="020B0609020204030204" pitchFamily="49" charset="0"/>
              </a:rPr>
              <a:t>i</a:t>
            </a:r>
            <a:r>
              <a:rPr lang="en-US" altLang="en-US" sz="1600" dirty="0">
                <a:solidFill>
                  <a:srgbClr val="000000"/>
                </a:solidFill>
                <a:latin typeface="Consolas" panose="020B0609020204030204" pitchFamily="49" charset="0"/>
              </a:rPr>
              <a:t> &lt;&lt; </a:t>
            </a:r>
            <a:r>
              <a:rPr lang="en-US" altLang="en-US" sz="1600" dirty="0" err="1">
                <a:solidFill>
                  <a:srgbClr val="000000"/>
                </a:solidFill>
                <a:latin typeface="Consolas" panose="020B0609020204030204" pitchFamily="49" charset="0"/>
              </a:rPr>
              <a:t>endl</a:t>
            </a:r>
            <a:r>
              <a:rPr lang="en-US" altLang="en-US" sz="1600" dirty="0">
                <a:solidFill>
                  <a:srgbClr val="000000"/>
                </a:solidFill>
                <a:latin typeface="Consolas" panose="020B0609020204030204" pitchFamily="49" charset="0"/>
              </a:rPr>
              <a:t>; </a:t>
            </a:r>
            <a:endParaRPr lang="en-US" altLang="en-US" sz="1050" dirty="0"/>
          </a:p>
          <a:p>
            <a:pPr marL="0" indent="0">
              <a:lnSpc>
                <a:spcPct val="100000"/>
              </a:lnSpc>
              <a:buNone/>
            </a:pPr>
            <a:r>
              <a:rPr lang="en-US" altLang="en-US" sz="1600" dirty="0">
                <a:solidFill>
                  <a:srgbClr val="40424E"/>
                </a:solidFill>
                <a:latin typeface="Consolas" panose="020B0609020204030204" pitchFamily="49" charset="0"/>
              </a:rPr>
              <a:t>    </a:t>
            </a:r>
            <a:r>
              <a:rPr lang="en-US" altLang="en-US" sz="1600" dirty="0">
                <a:solidFill>
                  <a:srgbClr val="000000"/>
                </a:solidFill>
                <a:latin typeface="Consolas" panose="020B0609020204030204" pitchFamily="49" charset="0"/>
              </a:rPr>
              <a:t>} </a:t>
            </a:r>
            <a:endParaRPr lang="en-US" altLang="en-US" sz="1050" dirty="0"/>
          </a:p>
          <a:p>
            <a:pPr marL="0" indent="0">
              <a:lnSpc>
                <a:spcPct val="100000"/>
              </a:lnSpc>
              <a:buNone/>
            </a:pPr>
            <a:r>
              <a:rPr lang="en-US" altLang="en-US" sz="1600" dirty="0">
                <a:solidFill>
                  <a:srgbClr val="40424E"/>
                </a:solidFill>
                <a:latin typeface="Consolas" panose="020B0609020204030204" pitchFamily="49" charset="0"/>
              </a:rPr>
              <a:t>     </a:t>
            </a:r>
            <a:r>
              <a:rPr lang="en-US" altLang="en-US" sz="1050" dirty="0">
                <a:solidFill>
                  <a:srgbClr val="40424E"/>
                </a:solidFill>
                <a:latin typeface="Consolas" panose="020B0609020204030204" pitchFamily="49" charset="0"/>
              </a:rPr>
              <a:t> </a:t>
            </a:r>
            <a:endParaRPr lang="en-US" altLang="en-US" dirty="0"/>
          </a:p>
          <a:p>
            <a:pPr marL="0" indent="0">
              <a:lnSpc>
                <a:spcPct val="100000"/>
              </a:lnSpc>
              <a:buNone/>
            </a:pPr>
            <a:r>
              <a:rPr lang="en-US" altLang="en-US" sz="1600" dirty="0">
                <a:solidFill>
                  <a:srgbClr val="000000"/>
                </a:solidFill>
                <a:latin typeface="Consolas" panose="020B0609020204030204" pitchFamily="49" charset="0"/>
              </a:rPr>
              <a:t>} obj1, obj2;    </a:t>
            </a:r>
            <a:r>
              <a:rPr lang="en-US" altLang="en-US" sz="1600" dirty="0">
                <a:solidFill>
                  <a:srgbClr val="008200"/>
                </a:solidFill>
                <a:latin typeface="Consolas" panose="020B0609020204030204" pitchFamily="49" charset="0"/>
              </a:rPr>
              <a:t>// multiple objects for anonymous class </a:t>
            </a:r>
            <a:endParaRPr lang="en-US" altLang="en-US" sz="1050" dirty="0"/>
          </a:p>
          <a:p>
            <a:pPr marL="0" indent="0">
              <a:lnSpc>
                <a:spcPct val="100000"/>
              </a:lnSpc>
              <a:buNone/>
            </a:pPr>
            <a:r>
              <a:rPr lang="en-US" altLang="en-US" sz="1600" dirty="0">
                <a:solidFill>
                  <a:srgbClr val="40424E"/>
                </a:solidFill>
                <a:latin typeface="Consolas" panose="020B0609020204030204" pitchFamily="49" charset="0"/>
              </a:rPr>
              <a:t> </a:t>
            </a:r>
            <a:r>
              <a:rPr lang="en-US" altLang="en-US" sz="1050" dirty="0">
                <a:solidFill>
                  <a:srgbClr val="40424E"/>
                </a:solidFill>
                <a:latin typeface="Consolas" panose="020B0609020204030204" pitchFamily="49" charset="0"/>
              </a:rPr>
              <a:t> </a:t>
            </a:r>
            <a:endParaRPr lang="en-US" altLang="en-US" dirty="0"/>
          </a:p>
          <a:p>
            <a:pPr marL="0" indent="0">
              <a:lnSpc>
                <a:spcPct val="100000"/>
              </a:lnSpc>
              <a:buNone/>
            </a:pPr>
            <a:r>
              <a:rPr lang="en-US" altLang="en-US" sz="1600" dirty="0">
                <a:solidFill>
                  <a:srgbClr val="008200"/>
                </a:solidFill>
                <a:latin typeface="Consolas" panose="020B0609020204030204" pitchFamily="49" charset="0"/>
              </a:rPr>
              <a:t>// Driver function </a:t>
            </a:r>
            <a:endParaRPr lang="en-US" altLang="en-US" sz="1050" dirty="0"/>
          </a:p>
          <a:p>
            <a:pPr marL="0" indent="0">
              <a:lnSpc>
                <a:spcPct val="100000"/>
              </a:lnSpc>
              <a:buNone/>
            </a:pPr>
            <a:r>
              <a:rPr lang="en-US" altLang="en-US" sz="1600" b="1" dirty="0">
                <a:solidFill>
                  <a:srgbClr val="808080"/>
                </a:solidFill>
                <a:latin typeface="Consolas" panose="020B0609020204030204" pitchFamily="49" charset="0"/>
              </a:rPr>
              <a:t>int</a:t>
            </a:r>
            <a:r>
              <a:rPr lang="en-US" altLang="en-US" sz="1050" dirty="0">
                <a:solidFill>
                  <a:srgbClr val="40424E"/>
                </a:solidFill>
                <a:latin typeface="Consolas" panose="020B0609020204030204" pitchFamily="49" charset="0"/>
              </a:rPr>
              <a:t> </a:t>
            </a:r>
            <a:r>
              <a:rPr lang="en-US" altLang="en-US" sz="1600" dirty="0">
                <a:solidFill>
                  <a:srgbClr val="000000"/>
                </a:solidFill>
                <a:latin typeface="Consolas" panose="020B0609020204030204" pitchFamily="49" charset="0"/>
              </a:rPr>
              <a:t>main() { </a:t>
            </a:r>
            <a:endParaRPr lang="en-US" altLang="en-US" sz="1050" dirty="0"/>
          </a:p>
          <a:p>
            <a:pPr marL="0" indent="0">
              <a:lnSpc>
                <a:spcPct val="100000"/>
              </a:lnSpc>
              <a:buNone/>
            </a:pPr>
            <a:r>
              <a:rPr lang="en-US" altLang="en-US" sz="1600" dirty="0">
                <a:solidFill>
                  <a:srgbClr val="40424E"/>
                </a:solidFill>
                <a:latin typeface="Consolas" panose="020B0609020204030204" pitchFamily="49" charset="0"/>
              </a:rPr>
              <a:t>    </a:t>
            </a:r>
            <a:r>
              <a:rPr lang="en-US" altLang="en-US" sz="1600" dirty="0">
                <a:solidFill>
                  <a:srgbClr val="000000"/>
                </a:solidFill>
                <a:latin typeface="Consolas" panose="020B0609020204030204" pitchFamily="49" charset="0"/>
              </a:rPr>
              <a:t>obj1.setData(10); </a:t>
            </a:r>
            <a:endParaRPr lang="en-US" altLang="en-US" sz="1050" dirty="0"/>
          </a:p>
          <a:p>
            <a:pPr marL="0" indent="0">
              <a:lnSpc>
                <a:spcPct val="100000"/>
              </a:lnSpc>
              <a:buNone/>
            </a:pPr>
            <a:r>
              <a:rPr lang="en-US" altLang="en-US" sz="1600" dirty="0">
                <a:solidFill>
                  <a:srgbClr val="40424E"/>
                </a:solidFill>
                <a:latin typeface="Consolas" panose="020B0609020204030204" pitchFamily="49" charset="0"/>
              </a:rPr>
              <a:t>    </a:t>
            </a:r>
            <a:r>
              <a:rPr lang="en-US" altLang="en-US" sz="1600" dirty="0">
                <a:solidFill>
                  <a:srgbClr val="000000"/>
                </a:solidFill>
                <a:latin typeface="Consolas" panose="020B0609020204030204" pitchFamily="49" charset="0"/>
              </a:rPr>
              <a:t>obj1.print(); </a:t>
            </a:r>
            <a:endParaRPr lang="en-US" altLang="en-US" sz="1050" dirty="0"/>
          </a:p>
          <a:p>
            <a:pPr marL="0" indent="0">
              <a:lnSpc>
                <a:spcPct val="100000"/>
              </a:lnSpc>
              <a:buNone/>
            </a:pPr>
            <a:r>
              <a:rPr lang="en-US" altLang="en-US" sz="1600" dirty="0">
                <a:solidFill>
                  <a:srgbClr val="40424E"/>
                </a:solidFill>
                <a:latin typeface="Consolas" panose="020B0609020204030204" pitchFamily="49" charset="0"/>
              </a:rPr>
              <a:t> </a:t>
            </a:r>
            <a:r>
              <a:rPr lang="en-US" altLang="en-US" sz="1050" dirty="0">
                <a:solidFill>
                  <a:srgbClr val="40424E"/>
                </a:solidFill>
                <a:latin typeface="Consolas" panose="020B0609020204030204" pitchFamily="49" charset="0"/>
              </a:rPr>
              <a:t> </a:t>
            </a:r>
            <a:endParaRPr lang="en-US" altLang="en-US" dirty="0"/>
          </a:p>
          <a:p>
            <a:pPr marL="0" indent="0">
              <a:lnSpc>
                <a:spcPct val="100000"/>
              </a:lnSpc>
              <a:buNone/>
            </a:pPr>
            <a:r>
              <a:rPr lang="en-US" altLang="en-US" sz="1600" dirty="0">
                <a:solidFill>
                  <a:srgbClr val="40424E"/>
                </a:solidFill>
                <a:latin typeface="Consolas" panose="020B0609020204030204" pitchFamily="49" charset="0"/>
              </a:rPr>
              <a:t>    </a:t>
            </a:r>
            <a:r>
              <a:rPr lang="en-US" altLang="en-US" sz="1600" dirty="0">
                <a:solidFill>
                  <a:srgbClr val="000000"/>
                </a:solidFill>
                <a:latin typeface="Consolas" panose="020B0609020204030204" pitchFamily="49" charset="0"/>
              </a:rPr>
              <a:t>obj2.setData(20); </a:t>
            </a:r>
            <a:endParaRPr lang="en-US" altLang="en-US" sz="1050" dirty="0"/>
          </a:p>
          <a:p>
            <a:pPr marL="0" indent="0">
              <a:lnSpc>
                <a:spcPct val="100000"/>
              </a:lnSpc>
              <a:buNone/>
            </a:pPr>
            <a:r>
              <a:rPr lang="en-US" altLang="en-US" sz="1600" dirty="0">
                <a:solidFill>
                  <a:srgbClr val="40424E"/>
                </a:solidFill>
                <a:latin typeface="Consolas" panose="020B0609020204030204" pitchFamily="49" charset="0"/>
              </a:rPr>
              <a:t>    </a:t>
            </a:r>
            <a:r>
              <a:rPr lang="en-US" altLang="en-US" sz="1600" dirty="0">
                <a:solidFill>
                  <a:srgbClr val="000000"/>
                </a:solidFill>
                <a:latin typeface="Consolas" panose="020B0609020204030204" pitchFamily="49" charset="0"/>
              </a:rPr>
              <a:t>obj2.print(); </a:t>
            </a:r>
            <a:endParaRPr lang="en-US" altLang="en-US" sz="1050" dirty="0"/>
          </a:p>
          <a:p>
            <a:pPr marL="0" indent="0">
              <a:lnSpc>
                <a:spcPct val="100000"/>
              </a:lnSpc>
              <a:buNone/>
            </a:pPr>
            <a:r>
              <a:rPr lang="en-US" altLang="en-US" sz="1600" dirty="0">
                <a:solidFill>
                  <a:srgbClr val="40424E"/>
                </a:solidFill>
                <a:latin typeface="Consolas" panose="020B0609020204030204" pitchFamily="49" charset="0"/>
              </a:rPr>
              <a:t>    </a:t>
            </a:r>
            <a:r>
              <a:rPr lang="en-US" altLang="en-US" sz="1600" b="1" dirty="0">
                <a:solidFill>
                  <a:srgbClr val="006699"/>
                </a:solidFill>
                <a:latin typeface="Consolas" panose="020B0609020204030204" pitchFamily="49" charset="0"/>
              </a:rPr>
              <a:t>return</a:t>
            </a:r>
            <a:r>
              <a:rPr lang="en-US" altLang="en-US" sz="1050" dirty="0">
                <a:solidFill>
                  <a:srgbClr val="40424E"/>
                </a:solidFill>
                <a:latin typeface="Consolas" panose="020B0609020204030204" pitchFamily="49" charset="0"/>
              </a:rPr>
              <a:t> </a:t>
            </a:r>
            <a:r>
              <a:rPr lang="en-US" altLang="en-US" sz="1600" dirty="0">
                <a:solidFill>
                  <a:srgbClr val="000000"/>
                </a:solidFill>
                <a:latin typeface="Consolas" panose="020B0609020204030204" pitchFamily="49" charset="0"/>
              </a:rPr>
              <a:t>0; </a:t>
            </a:r>
            <a:endParaRPr lang="en-US" altLang="en-US" sz="1050" dirty="0"/>
          </a:p>
          <a:p>
            <a:pPr marL="0" indent="0">
              <a:lnSpc>
                <a:spcPct val="100000"/>
              </a:lnSpc>
              <a:buNone/>
            </a:pPr>
            <a:r>
              <a:rPr lang="en-US" altLang="en-US" sz="1600" dirty="0">
                <a:solidFill>
                  <a:srgbClr val="000000"/>
                </a:solidFill>
                <a:latin typeface="Consolas" panose="020B0609020204030204" pitchFamily="49" charset="0"/>
              </a:rPr>
              <a:t>} </a:t>
            </a:r>
            <a:endParaRPr lang="en-US" altLang="en-US" dirty="0"/>
          </a:p>
        </p:txBody>
      </p:sp>
    </p:spTree>
    <p:extLst>
      <p:ext uri="{BB962C8B-B14F-4D97-AF65-F5344CB8AC3E}">
        <p14:creationId xmlns:p14="http://schemas.microsoft.com/office/powerpoint/2010/main" val="3574979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Next Lecture</a:t>
            </a:r>
          </a:p>
        </p:txBody>
      </p:sp>
      <p:sp>
        <p:nvSpPr>
          <p:cNvPr id="3" name="Content Placeholder 2"/>
          <p:cNvSpPr>
            <a:spLocks noGrp="1"/>
          </p:cNvSpPr>
          <p:nvPr>
            <p:ph idx="1"/>
          </p:nvPr>
        </p:nvSpPr>
        <p:spPr/>
        <p:txBody>
          <a:bodyPr/>
          <a:lstStyle/>
          <a:p>
            <a:r>
              <a:rPr lang="en-US" dirty="0"/>
              <a:t>Destructors!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5BD6-2AD9-4704-9219-8D94D7ECD507}"/>
              </a:ext>
            </a:extLst>
          </p:cNvPr>
          <p:cNvSpPr>
            <a:spLocks noGrp="1"/>
          </p:cNvSpPr>
          <p:nvPr>
            <p:ph type="title"/>
          </p:nvPr>
        </p:nvSpPr>
        <p:spPr/>
        <p:txBody>
          <a:bodyPr/>
          <a:lstStyle/>
          <a:p>
            <a:r>
              <a:rPr lang="en-US" dirty="0"/>
              <a:t>“Prepare to Die”</a:t>
            </a:r>
            <a:endParaRPr lang="en-PK" dirty="0"/>
          </a:p>
        </p:txBody>
      </p:sp>
      <p:pic>
        <p:nvPicPr>
          <p:cNvPr id="5" name="Content Placeholder 4">
            <a:extLst>
              <a:ext uri="{FF2B5EF4-FFF2-40B4-BE49-F238E27FC236}">
                <a16:creationId xmlns:a16="http://schemas.microsoft.com/office/drawing/2014/main" id="{0737E3CB-5418-4FB6-80A4-CCEF08481CA0}"/>
              </a:ext>
            </a:extLst>
          </p:cNvPr>
          <p:cNvPicPr>
            <a:picLocks noGrp="1" noChangeAspect="1"/>
          </p:cNvPicPr>
          <p:nvPr>
            <p:ph idx="1"/>
          </p:nvPr>
        </p:nvPicPr>
        <p:blipFill>
          <a:blip r:embed="rId3"/>
          <a:stretch>
            <a:fillRect/>
          </a:stretch>
        </p:blipFill>
        <p:spPr>
          <a:xfrm>
            <a:off x="2742910" y="1839897"/>
            <a:ext cx="6706181" cy="4046571"/>
          </a:xfrm>
        </p:spPr>
      </p:pic>
    </p:spTree>
    <p:extLst>
      <p:ext uri="{BB962C8B-B14F-4D97-AF65-F5344CB8AC3E}">
        <p14:creationId xmlns:p14="http://schemas.microsoft.com/office/powerpoint/2010/main" val="3092864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Destructor</a:t>
            </a:r>
            <a:endParaRPr lang="en-US" b="1" dirty="0"/>
          </a:p>
        </p:txBody>
      </p:sp>
      <p:sp>
        <p:nvSpPr>
          <p:cNvPr id="3" name="Content Placeholder 2"/>
          <p:cNvSpPr>
            <a:spLocks noGrp="1"/>
          </p:cNvSpPr>
          <p:nvPr>
            <p:ph idx="1"/>
          </p:nvPr>
        </p:nvSpPr>
        <p:spPr/>
        <p:txBody>
          <a:bodyPr>
            <a:normAutofit/>
          </a:bodyPr>
          <a:lstStyle/>
          <a:p>
            <a:r>
              <a:rPr lang="en-US" dirty="0"/>
              <a:t>A class’s destructor is automatically called when an object of that class is “</a:t>
            </a:r>
            <a:r>
              <a:rPr lang="en-US" b="1" dirty="0"/>
              <a:t>destroyed”</a:t>
            </a:r>
          </a:p>
          <a:p>
            <a:endParaRPr lang="en-US" b="1" dirty="0"/>
          </a:p>
          <a:p>
            <a:r>
              <a:rPr lang="en-US" b="1" dirty="0"/>
              <a:t>Destruction</a:t>
            </a:r>
            <a:r>
              <a:rPr lang="en-US" dirty="0"/>
              <a:t> of an object means when program execution leaves the scope in which object was instantiated</a:t>
            </a:r>
          </a:p>
          <a:p>
            <a:endParaRPr lang="en-US" dirty="0"/>
          </a:p>
          <a:p>
            <a:r>
              <a:rPr lang="en-US" b="0" i="0" dirty="0">
                <a:solidFill>
                  <a:srgbClr val="333333"/>
                </a:solidFill>
                <a:effectLst/>
                <a:latin typeface="Crimson Text"/>
              </a:rPr>
              <a:t>Destructors are a “prepare to die” member function. They are often abbreviated “</a:t>
            </a:r>
            <a:r>
              <a:rPr lang="en-US" b="0" i="0" dirty="0" err="1">
                <a:solidFill>
                  <a:srgbClr val="333333"/>
                </a:solidFill>
                <a:effectLst/>
                <a:latin typeface="Crimson Text"/>
              </a:rPr>
              <a:t>dtor</a:t>
            </a:r>
            <a:r>
              <a:rPr lang="en-US" b="0" i="0" dirty="0">
                <a:solidFill>
                  <a:srgbClr val="333333"/>
                </a:solidFill>
                <a:effectLst/>
                <a:latin typeface="Crimson Text"/>
              </a:rPr>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107D-DE89-4A24-A197-19FCDE7DF671}"/>
              </a:ext>
            </a:extLst>
          </p:cNvPr>
          <p:cNvSpPr>
            <a:spLocks noGrp="1"/>
          </p:cNvSpPr>
          <p:nvPr>
            <p:ph type="title"/>
          </p:nvPr>
        </p:nvSpPr>
        <p:spPr/>
        <p:txBody>
          <a:bodyPr>
            <a:normAutofit/>
          </a:bodyPr>
          <a:lstStyle/>
          <a:p>
            <a:r>
              <a:rPr lang="en-US" b="1" i="0" dirty="0">
                <a:solidFill>
                  <a:srgbClr val="40424E"/>
                </a:solidFill>
                <a:effectLst/>
                <a:latin typeface="urw-din"/>
              </a:rPr>
              <a:t>How constructors are different from a normal member function?</a:t>
            </a:r>
            <a:endParaRPr lang="en-US" dirty="0"/>
          </a:p>
        </p:txBody>
      </p:sp>
      <p:sp>
        <p:nvSpPr>
          <p:cNvPr id="3" name="Content Placeholder 2">
            <a:extLst>
              <a:ext uri="{FF2B5EF4-FFF2-40B4-BE49-F238E27FC236}">
                <a16:creationId xmlns:a16="http://schemas.microsoft.com/office/drawing/2014/main" id="{E02B2289-4C7C-4930-8EBE-2D9EE8F4348E}"/>
              </a:ext>
            </a:extLst>
          </p:cNvPr>
          <p:cNvSpPr>
            <a:spLocks noGrp="1"/>
          </p:cNvSpPr>
          <p:nvPr>
            <p:ph idx="1"/>
          </p:nvPr>
        </p:nvSpPr>
        <p:spPr/>
        <p:txBody>
          <a:bodyPr>
            <a:normAutofit/>
          </a:bodyPr>
          <a:lstStyle/>
          <a:p>
            <a:pPr algn="l" fontAlgn="base">
              <a:buFont typeface="Arial" panose="020B0604020202020204" pitchFamily="34" charset="0"/>
              <a:buChar char="•"/>
            </a:pPr>
            <a:r>
              <a:rPr lang="en-US" b="0" i="0" dirty="0">
                <a:solidFill>
                  <a:srgbClr val="40424E"/>
                </a:solidFill>
                <a:effectLst/>
                <a:latin typeface="urw-din"/>
              </a:rPr>
              <a:t>Constructor has same name as the class itself</a:t>
            </a:r>
          </a:p>
          <a:p>
            <a:pPr algn="l" fontAlgn="base">
              <a:buFont typeface="Arial" panose="020B0604020202020204" pitchFamily="34" charset="0"/>
              <a:buChar char="•"/>
            </a:pPr>
            <a:r>
              <a:rPr lang="en-US" b="0" i="0" dirty="0">
                <a:solidFill>
                  <a:srgbClr val="40424E"/>
                </a:solidFill>
                <a:effectLst/>
                <a:latin typeface="urw-din"/>
              </a:rPr>
              <a:t>Constructors don’t have return type</a:t>
            </a:r>
          </a:p>
          <a:p>
            <a:pPr algn="l" fontAlgn="base">
              <a:buFont typeface="Arial" panose="020B0604020202020204" pitchFamily="34" charset="0"/>
              <a:buChar char="•"/>
            </a:pPr>
            <a:r>
              <a:rPr lang="en-US" b="0" i="0" dirty="0">
                <a:solidFill>
                  <a:srgbClr val="40424E"/>
                </a:solidFill>
                <a:effectLst/>
                <a:latin typeface="urw-din"/>
              </a:rPr>
              <a:t>A constructor is automatically called when an object is created.</a:t>
            </a:r>
          </a:p>
          <a:p>
            <a:pPr algn="l" fontAlgn="base">
              <a:buFont typeface="Arial" panose="020B0604020202020204" pitchFamily="34" charset="0"/>
              <a:buChar char="•"/>
            </a:pPr>
            <a:r>
              <a:rPr lang="en-US" b="0" i="0" dirty="0">
                <a:solidFill>
                  <a:srgbClr val="40424E"/>
                </a:solidFill>
                <a:effectLst/>
                <a:latin typeface="urw-din"/>
              </a:rPr>
              <a:t>If we do not specify a constructor, C++ compiler generates a default constructor for us (expects no parameters and has an empty body).</a:t>
            </a:r>
          </a:p>
          <a:p>
            <a:endParaRPr lang="en-US" dirty="0"/>
          </a:p>
        </p:txBody>
      </p:sp>
    </p:spTree>
    <p:extLst>
      <p:ext uri="{BB962C8B-B14F-4D97-AF65-F5344CB8AC3E}">
        <p14:creationId xmlns:p14="http://schemas.microsoft.com/office/powerpoint/2010/main" val="2828276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Destructor</a:t>
            </a:r>
            <a:endParaRPr lang="en-US" b="1" dirty="0"/>
          </a:p>
        </p:txBody>
      </p:sp>
      <p:sp>
        <p:nvSpPr>
          <p:cNvPr id="3" name="Content Placeholder 2"/>
          <p:cNvSpPr>
            <a:spLocks noGrp="1"/>
          </p:cNvSpPr>
          <p:nvPr>
            <p:ph idx="1"/>
          </p:nvPr>
        </p:nvSpPr>
        <p:spPr/>
        <p:txBody>
          <a:bodyPr/>
          <a:lstStyle/>
          <a:p>
            <a:endParaRPr lang="en-US" dirty="0"/>
          </a:p>
          <a:p>
            <a:r>
              <a:rPr lang="en-US" b="0" i="0" dirty="0">
                <a:solidFill>
                  <a:srgbClr val="292929"/>
                </a:solidFill>
                <a:effectLst/>
                <a:latin typeface="charter"/>
              </a:rPr>
              <a:t>We can declare a destructor by adding a tilde (~) as prefix to its class name.</a:t>
            </a:r>
          </a:p>
          <a:p>
            <a:endParaRPr lang="en-US" dirty="0"/>
          </a:p>
          <a:p>
            <a:r>
              <a:rPr lang="en-US" dirty="0"/>
              <a:t>Has the same name as that of class</a:t>
            </a:r>
            <a:br>
              <a:rPr lang="en-US" dirty="0"/>
            </a:br>
            <a:r>
              <a:rPr lang="en-US" b="1" dirty="0"/>
              <a:t>Example:</a:t>
            </a:r>
            <a:r>
              <a:rPr lang="en-US" dirty="0"/>
              <a:t>	</a:t>
            </a:r>
            <a:r>
              <a:rPr lang="en-US" dirty="0">
                <a:solidFill>
                  <a:srgbClr val="FF0000"/>
                </a:solidFill>
              </a:rPr>
              <a:t>~MyClass() { . . . }</a:t>
            </a:r>
          </a:p>
          <a:p>
            <a:pPr marL="0" indent="0">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Destructor</a:t>
            </a:r>
            <a:endParaRPr lang="en-US" b="1" dirty="0"/>
          </a:p>
        </p:txBody>
      </p:sp>
      <p:sp>
        <p:nvSpPr>
          <p:cNvPr id="3" name="Content Placeholder 2"/>
          <p:cNvSpPr>
            <a:spLocks noGrp="1"/>
          </p:cNvSpPr>
          <p:nvPr>
            <p:ph idx="1"/>
          </p:nvPr>
        </p:nvSpPr>
        <p:spPr/>
        <p:txBody>
          <a:bodyPr>
            <a:normAutofit/>
          </a:bodyPr>
          <a:lstStyle/>
          <a:p>
            <a:r>
              <a:rPr lang="en-US" dirty="0"/>
              <a:t>A destructor cannot return a value and cannot take any arguments</a:t>
            </a:r>
          </a:p>
          <a:p>
            <a:endParaRPr lang="en-US" dirty="0"/>
          </a:p>
          <a:p>
            <a:r>
              <a:rPr lang="en-US" dirty="0"/>
              <a:t>A destructor cannot be overloaded</a:t>
            </a:r>
            <a:br>
              <a:rPr lang="en-US" dirty="0"/>
            </a:br>
            <a:endParaRPr lang="en-US" dirty="0"/>
          </a:p>
          <a:p>
            <a:r>
              <a:rPr lang="en-US" dirty="0"/>
              <a:t>A class can thus have only one destructor</a:t>
            </a:r>
          </a:p>
          <a:p>
            <a:endParaRPr lang="en-US" dirty="0"/>
          </a:p>
          <a:p>
            <a:r>
              <a:rPr lang="en-US" dirty="0"/>
              <a:t>If you do not explicitly define a destructor, the compiler provides a default “empty” destructor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Order of calling Destructors</a:t>
            </a:r>
          </a:p>
        </p:txBody>
      </p:sp>
      <p:sp>
        <p:nvSpPr>
          <p:cNvPr id="3" name="Content Placeholder 2"/>
          <p:cNvSpPr>
            <a:spLocks noGrp="1"/>
          </p:cNvSpPr>
          <p:nvPr>
            <p:ph idx="1"/>
          </p:nvPr>
        </p:nvSpPr>
        <p:spPr/>
        <p:txBody>
          <a:bodyPr>
            <a:normAutofit fontScale="85000" lnSpcReduction="20000"/>
          </a:bodyPr>
          <a:lstStyle/>
          <a:p>
            <a:pPr>
              <a:buNone/>
            </a:pPr>
            <a:r>
              <a:rPr lang="en-US" b="1" dirty="0"/>
              <a:t>class MyClass</a:t>
            </a:r>
          </a:p>
          <a:p>
            <a:pPr>
              <a:buNone/>
            </a:pPr>
            <a:r>
              <a:rPr lang="en-US" b="1" dirty="0"/>
              <a:t>{</a:t>
            </a:r>
            <a:br>
              <a:rPr lang="en-US" b="1" dirty="0"/>
            </a:br>
            <a:r>
              <a:rPr lang="en-US" b="1" dirty="0"/>
              <a:t>  </a:t>
            </a:r>
            <a:r>
              <a:rPr lang="en-US" b="1" dirty="0">
                <a:solidFill>
                  <a:srgbClr val="0070C0"/>
                </a:solidFill>
              </a:rPr>
              <a:t>int objectID;</a:t>
            </a:r>
            <a:br>
              <a:rPr lang="en-US" b="1" dirty="0"/>
            </a:br>
            <a:r>
              <a:rPr lang="en-US" b="1" dirty="0"/>
              <a:t>  </a:t>
            </a:r>
            <a:br>
              <a:rPr lang="en-US" b="1" dirty="0"/>
            </a:br>
            <a:r>
              <a:rPr lang="en-US" b="1" dirty="0"/>
              <a:t>  </a:t>
            </a:r>
            <a:r>
              <a:rPr lang="en-US" b="1" dirty="0">
                <a:solidFill>
                  <a:srgbClr val="00B050"/>
                </a:solidFill>
              </a:rPr>
              <a:t>MyClass(int objectID1)</a:t>
            </a:r>
            <a:br>
              <a:rPr lang="en-US" b="1" dirty="0">
                <a:solidFill>
                  <a:srgbClr val="00B050"/>
                </a:solidFill>
              </a:rPr>
            </a:br>
            <a:r>
              <a:rPr lang="en-US" b="1" dirty="0">
                <a:solidFill>
                  <a:srgbClr val="00B050"/>
                </a:solidFill>
              </a:rPr>
              <a:t>  {</a:t>
            </a:r>
            <a:br>
              <a:rPr lang="en-US" b="1" dirty="0">
                <a:solidFill>
                  <a:srgbClr val="00B050"/>
                </a:solidFill>
              </a:rPr>
            </a:br>
            <a:r>
              <a:rPr lang="en-US" b="1" dirty="0">
                <a:solidFill>
                  <a:srgbClr val="00B050"/>
                </a:solidFill>
              </a:rPr>
              <a:t>	</a:t>
            </a:r>
            <a:r>
              <a:rPr lang="en-US" b="1" dirty="0" err="1">
                <a:solidFill>
                  <a:srgbClr val="00B050"/>
                </a:solidFill>
              </a:rPr>
              <a:t>objectID</a:t>
            </a:r>
            <a:r>
              <a:rPr lang="en-US" b="1" dirty="0">
                <a:solidFill>
                  <a:srgbClr val="00B050"/>
                </a:solidFill>
              </a:rPr>
              <a:t> = objectID1;</a:t>
            </a:r>
            <a:br>
              <a:rPr lang="en-US" b="1" dirty="0">
                <a:solidFill>
                  <a:srgbClr val="00B050"/>
                </a:solidFill>
              </a:rPr>
            </a:br>
            <a:r>
              <a:rPr lang="en-US" b="1" dirty="0">
                <a:solidFill>
                  <a:srgbClr val="00B050"/>
                </a:solidFill>
              </a:rPr>
              <a:t>  }</a:t>
            </a:r>
            <a:br>
              <a:rPr lang="en-US" b="1" dirty="0"/>
            </a:br>
            <a:br>
              <a:rPr lang="en-US" b="1" dirty="0">
                <a:solidFill>
                  <a:srgbClr val="FF0000"/>
                </a:solidFill>
              </a:rPr>
            </a:br>
            <a:r>
              <a:rPr lang="en-US" b="1" dirty="0">
                <a:solidFill>
                  <a:srgbClr val="FF0000"/>
                </a:solidFill>
              </a:rPr>
              <a:t>~MyClass()</a:t>
            </a:r>
            <a:br>
              <a:rPr lang="en-US" b="1" dirty="0">
                <a:solidFill>
                  <a:srgbClr val="FF0000"/>
                </a:solidFill>
              </a:rPr>
            </a:br>
            <a:r>
              <a:rPr lang="en-US" b="1" dirty="0">
                <a:solidFill>
                  <a:srgbClr val="FF0000"/>
                </a:solidFill>
              </a:rPr>
              <a:t> {</a:t>
            </a:r>
            <a:br>
              <a:rPr lang="en-US" b="1" dirty="0">
                <a:solidFill>
                  <a:srgbClr val="FF0000"/>
                </a:solidFill>
              </a:rPr>
            </a:br>
            <a:r>
              <a:rPr lang="en-US" b="1" dirty="0">
                <a:solidFill>
                  <a:srgbClr val="FF0000"/>
                </a:solidFill>
              </a:rPr>
              <a:t>	cout &lt;&lt; objectID &lt;&lt; “ deleted”;</a:t>
            </a:r>
            <a:br>
              <a:rPr lang="en-US" b="1" dirty="0">
                <a:solidFill>
                  <a:srgbClr val="FF0000"/>
                </a:solidFill>
              </a:rPr>
            </a:br>
            <a:r>
              <a:rPr lang="en-US" b="1" dirty="0">
                <a:solidFill>
                  <a:srgbClr val="FF0000"/>
                </a:solidFill>
              </a:rPr>
              <a:t> }</a:t>
            </a:r>
          </a:p>
          <a:p>
            <a:pPr>
              <a:buNone/>
            </a:pPr>
            <a:r>
              <a:rPr lang="en-US" b="1"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77222-339C-46F3-B490-69D88EE22855}"/>
              </a:ext>
            </a:extLst>
          </p:cNvPr>
          <p:cNvSpPr>
            <a:spLocks noGrp="1"/>
          </p:cNvSpPr>
          <p:nvPr>
            <p:ph idx="1"/>
          </p:nvPr>
        </p:nvSpPr>
        <p:spPr>
          <a:xfrm>
            <a:off x="1981200" y="76200"/>
            <a:ext cx="8229600" cy="6629400"/>
          </a:xfrm>
        </p:spPr>
        <p:txBody>
          <a:bodyPr>
            <a:normAutofit fontScale="8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ABC{</a:t>
            </a:r>
          </a:p>
          <a:p>
            <a:pPr marL="0" indent="0">
              <a:buNone/>
            </a:pPr>
            <a:r>
              <a:rPr lang="en-US" dirty="0"/>
              <a:t>    public:</a:t>
            </a:r>
          </a:p>
          <a:p>
            <a:pPr marL="0" indent="0">
              <a:buNone/>
            </a:pPr>
            <a:r>
              <a:rPr lang="en-US" dirty="0"/>
              <a:t>        ABC () //constructor defined</a:t>
            </a:r>
          </a:p>
          <a:p>
            <a:pPr marL="0" indent="0">
              <a:buNone/>
            </a:pPr>
            <a:r>
              <a:rPr lang="en-US" dirty="0"/>
              <a:t>       {</a:t>
            </a:r>
          </a:p>
          <a:p>
            <a:pPr marL="0" indent="0">
              <a:buNone/>
            </a:pPr>
            <a:r>
              <a:rPr lang="en-US" dirty="0"/>
              <a:t> 	    </a:t>
            </a:r>
            <a:r>
              <a:rPr lang="en-US" dirty="0" err="1"/>
              <a:t>cout</a:t>
            </a:r>
            <a:r>
              <a:rPr lang="en-US" dirty="0"/>
              <a:t> &lt;&lt; "Hey look I am in constructor" &lt;&lt; </a:t>
            </a:r>
            <a:r>
              <a:rPr lang="en-US" dirty="0" err="1"/>
              <a:t>endl</a:t>
            </a:r>
            <a:r>
              <a:rPr lang="en-US" dirty="0"/>
              <a:t>;  }</a:t>
            </a:r>
          </a:p>
          <a:p>
            <a:pPr marL="0" indent="0">
              <a:buNone/>
            </a:pPr>
            <a:r>
              <a:rPr lang="en-US" dirty="0"/>
              <a:t>       ~ABC() //destructor defined</a:t>
            </a:r>
          </a:p>
          <a:p>
            <a:pPr marL="0" indent="0">
              <a:buNone/>
            </a:pPr>
            <a:r>
              <a:rPr lang="en-US" dirty="0"/>
              <a:t>       {</a:t>
            </a:r>
          </a:p>
          <a:p>
            <a:pPr marL="0" indent="0">
              <a:buNone/>
            </a:pPr>
            <a:r>
              <a:rPr lang="en-US" dirty="0"/>
              <a:t>             </a:t>
            </a:r>
            <a:r>
              <a:rPr lang="en-US" dirty="0" err="1"/>
              <a:t>cout</a:t>
            </a:r>
            <a:r>
              <a:rPr lang="en-US" dirty="0"/>
              <a:t> &lt;&lt; "Hey look I am in destructor" &lt;&lt; </a:t>
            </a:r>
            <a:r>
              <a:rPr lang="en-US" dirty="0" err="1"/>
              <a:t>endl</a:t>
            </a:r>
            <a:r>
              <a:rPr lang="en-US" dirty="0"/>
              <a:t>;}};</a:t>
            </a:r>
          </a:p>
          <a:p>
            <a:pPr marL="0" indent="0">
              <a:buNone/>
            </a:pPr>
            <a:r>
              <a:rPr lang="en-US" dirty="0"/>
              <a:t>int main(){</a:t>
            </a:r>
          </a:p>
          <a:p>
            <a:pPr marL="0" indent="0">
              <a:buNone/>
            </a:pPr>
            <a:r>
              <a:rPr lang="en-US" dirty="0"/>
              <a:t>     ABC cc1; //constructor is called</a:t>
            </a:r>
          </a:p>
          <a:p>
            <a:pPr marL="0" indent="0">
              <a:buNone/>
            </a:pPr>
            <a:r>
              <a:rPr lang="en-US" dirty="0"/>
              <a:t>     ABC cc2; //constructor is called</a:t>
            </a:r>
          </a:p>
          <a:p>
            <a:pPr marL="0" indent="0">
              <a:buNone/>
            </a:pPr>
            <a:r>
              <a:rPr lang="en-US" dirty="0"/>
              <a:t>     </a:t>
            </a:r>
            <a:r>
              <a:rPr lang="en-US" dirty="0" err="1"/>
              <a:t>cout</a:t>
            </a:r>
            <a:r>
              <a:rPr lang="en-US" dirty="0"/>
              <a:t> &lt;&lt; "function main is terminating...." &lt;&lt; </a:t>
            </a:r>
            <a:r>
              <a:rPr lang="en-US" dirty="0" err="1"/>
              <a:t>endl</a:t>
            </a:r>
            <a:r>
              <a:rPr lang="en-US" dirty="0"/>
              <a:t>;</a:t>
            </a:r>
          </a:p>
          <a:p>
            <a:pPr marL="0" indent="0">
              <a:buNone/>
            </a:pPr>
            <a:r>
              <a:rPr lang="en-US" dirty="0"/>
              <a:t>return 0;</a:t>
            </a:r>
          </a:p>
          <a:p>
            <a:pPr marL="0" indent="0">
              <a:buNone/>
            </a:pPr>
            <a:r>
              <a:rPr lang="en-US" dirty="0"/>
              <a:t>}</a:t>
            </a:r>
          </a:p>
        </p:txBody>
      </p:sp>
    </p:spTree>
    <p:extLst>
      <p:ext uri="{BB962C8B-B14F-4D97-AF65-F5344CB8AC3E}">
        <p14:creationId xmlns:p14="http://schemas.microsoft.com/office/powerpoint/2010/main" val="2817586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FF2C-0D97-44A7-B4CD-81C7557D24D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D7AE723-3E7B-49DF-AF7F-9580F22AEFBF}"/>
              </a:ext>
            </a:extLst>
          </p:cNvPr>
          <p:cNvPicPr>
            <a:picLocks noGrp="1" noChangeAspect="1"/>
          </p:cNvPicPr>
          <p:nvPr>
            <p:ph idx="1"/>
          </p:nvPr>
        </p:nvPicPr>
        <p:blipFill>
          <a:blip r:embed="rId2"/>
          <a:stretch>
            <a:fillRect/>
          </a:stretch>
        </p:blipFill>
        <p:spPr>
          <a:xfrm>
            <a:off x="2743201" y="1828800"/>
            <a:ext cx="5748337" cy="3301206"/>
          </a:xfrm>
        </p:spPr>
      </p:pic>
    </p:spTree>
    <p:extLst>
      <p:ext uri="{BB962C8B-B14F-4D97-AF65-F5344CB8AC3E}">
        <p14:creationId xmlns:p14="http://schemas.microsoft.com/office/powerpoint/2010/main" val="381624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13E3-0DF0-4922-A12B-DA8A210FA8DE}"/>
              </a:ext>
            </a:extLst>
          </p:cNvPr>
          <p:cNvSpPr>
            <a:spLocks noGrp="1"/>
          </p:cNvSpPr>
          <p:nvPr>
            <p:ph type="title"/>
          </p:nvPr>
        </p:nvSpPr>
        <p:spPr/>
        <p:txBody>
          <a:bodyPr/>
          <a:lstStyle/>
          <a:p>
            <a:r>
              <a:rPr lang="en-US" b="1" dirty="0"/>
              <a:t>Order of calling Destructors</a:t>
            </a:r>
            <a:endParaRPr lang="en-US" dirty="0"/>
          </a:p>
        </p:txBody>
      </p:sp>
      <p:sp>
        <p:nvSpPr>
          <p:cNvPr id="3" name="Content Placeholder 2">
            <a:extLst>
              <a:ext uri="{FF2B5EF4-FFF2-40B4-BE49-F238E27FC236}">
                <a16:creationId xmlns:a16="http://schemas.microsoft.com/office/drawing/2014/main" id="{02B51947-ACB0-43B0-A6C9-944B39236784}"/>
              </a:ext>
            </a:extLst>
          </p:cNvPr>
          <p:cNvSpPr>
            <a:spLocks noGrp="1"/>
          </p:cNvSpPr>
          <p:nvPr>
            <p:ph idx="1"/>
          </p:nvPr>
        </p:nvSpPr>
        <p:spPr/>
        <p:txBody>
          <a:bodyPr/>
          <a:lstStyle/>
          <a:p>
            <a:r>
              <a:rPr lang="en-US" b="1" i="0" dirty="0">
                <a:solidFill>
                  <a:srgbClr val="202124"/>
                </a:solidFill>
                <a:effectLst/>
                <a:latin typeface="arial" panose="020B0604020202020204" pitchFamily="34" charset="0"/>
              </a:rPr>
              <a:t>Destructors</a:t>
            </a:r>
            <a:r>
              <a:rPr lang="en-US" b="0" i="0" dirty="0">
                <a:solidFill>
                  <a:srgbClr val="202124"/>
                </a:solidFill>
                <a:effectLst/>
                <a:latin typeface="arial" panose="020B0604020202020204" pitchFamily="34" charset="0"/>
              </a:rPr>
              <a:t> for </a:t>
            </a:r>
            <a:r>
              <a:rPr lang="en-US" b="0" i="0" dirty="0" err="1">
                <a:solidFill>
                  <a:srgbClr val="202124"/>
                </a:solidFill>
                <a:effectLst/>
                <a:latin typeface="arial" panose="020B0604020202020204" pitchFamily="34" charset="0"/>
              </a:rPr>
              <a:t>nonstatic</a:t>
            </a:r>
            <a:r>
              <a:rPr lang="en-US" b="0" i="0" dirty="0">
                <a:solidFill>
                  <a:srgbClr val="202124"/>
                </a:solidFill>
                <a:effectLst/>
                <a:latin typeface="arial" panose="020B0604020202020204" pitchFamily="34" charset="0"/>
              </a:rPr>
              <a:t> member objects are called in the reverse </a:t>
            </a:r>
            <a:r>
              <a:rPr lang="en-US" b="1" i="0" dirty="0">
                <a:solidFill>
                  <a:srgbClr val="202124"/>
                </a:solidFill>
                <a:effectLst/>
                <a:latin typeface="arial" panose="020B0604020202020204" pitchFamily="34" charset="0"/>
              </a:rPr>
              <a:t>order</a:t>
            </a:r>
            <a:r>
              <a:rPr lang="en-US" b="0" i="0" dirty="0">
                <a:solidFill>
                  <a:srgbClr val="202124"/>
                </a:solidFill>
                <a:effectLst/>
                <a:latin typeface="arial" panose="020B0604020202020204" pitchFamily="34" charset="0"/>
              </a:rPr>
              <a:t> in which they appear in the class declaration</a:t>
            </a:r>
          </a:p>
          <a:p>
            <a:r>
              <a:rPr lang="en-US" b="0" i="0" dirty="0">
                <a:solidFill>
                  <a:srgbClr val="292929"/>
                </a:solidFill>
                <a:effectLst/>
                <a:latin typeface="charter"/>
              </a:rPr>
              <a:t>When objects store  in the stack order will be LIFO</a:t>
            </a:r>
            <a:endParaRPr lang="en-US" dirty="0"/>
          </a:p>
        </p:txBody>
      </p:sp>
    </p:spTree>
    <p:extLst>
      <p:ext uri="{BB962C8B-B14F-4D97-AF65-F5344CB8AC3E}">
        <p14:creationId xmlns:p14="http://schemas.microsoft.com/office/powerpoint/2010/main" val="1395815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Order of calling Destructors</a:t>
            </a:r>
            <a:endParaRPr lang="en-US" sz="4800" dirty="0"/>
          </a:p>
        </p:txBody>
      </p:sp>
      <p:sp>
        <p:nvSpPr>
          <p:cNvPr id="3" name="Content Placeholder 2"/>
          <p:cNvSpPr>
            <a:spLocks noGrp="1"/>
          </p:cNvSpPr>
          <p:nvPr>
            <p:ph idx="1"/>
          </p:nvPr>
        </p:nvSpPr>
        <p:spPr/>
        <p:txBody>
          <a:bodyPr>
            <a:normAutofit fontScale="62500" lnSpcReduction="20000"/>
          </a:bodyPr>
          <a:lstStyle/>
          <a:p>
            <a:pPr>
              <a:buNone/>
            </a:pPr>
            <a:r>
              <a:rPr lang="en-US" b="1" dirty="0"/>
              <a:t>MyClass ob1 (1);</a:t>
            </a:r>
          </a:p>
          <a:p>
            <a:pPr>
              <a:buNone/>
            </a:pPr>
            <a:endParaRPr lang="en-US" b="1" dirty="0"/>
          </a:p>
          <a:p>
            <a:pPr>
              <a:buNone/>
            </a:pPr>
            <a:r>
              <a:rPr lang="en-US" b="1" dirty="0"/>
              <a:t>void func()</a:t>
            </a:r>
          </a:p>
          <a:p>
            <a:pPr>
              <a:buNone/>
            </a:pPr>
            <a:r>
              <a:rPr lang="en-US" b="1" dirty="0"/>
              <a:t>{</a:t>
            </a:r>
          </a:p>
          <a:p>
            <a:pPr>
              <a:buNone/>
            </a:pPr>
            <a:r>
              <a:rPr lang="en-US" b="1" dirty="0"/>
              <a:t>	MyClass ob3 (3);</a:t>
            </a:r>
            <a:br>
              <a:rPr lang="en-US" b="1" dirty="0"/>
            </a:br>
            <a:r>
              <a:rPr lang="en-US" b="1" dirty="0"/>
              <a:t>MyClass ob4 (4);</a:t>
            </a:r>
          </a:p>
          <a:p>
            <a:pPr>
              <a:buNone/>
            </a:pPr>
            <a:r>
              <a:rPr lang="en-US" b="1" dirty="0"/>
              <a:t>}</a:t>
            </a:r>
          </a:p>
          <a:p>
            <a:pPr>
              <a:buNone/>
            </a:pPr>
            <a:endParaRPr lang="en-US" b="1" dirty="0"/>
          </a:p>
          <a:p>
            <a:pPr>
              <a:buNone/>
            </a:pPr>
            <a:r>
              <a:rPr lang="en-US" b="1" dirty="0"/>
              <a:t>int main()</a:t>
            </a:r>
          </a:p>
          <a:p>
            <a:pPr>
              <a:buNone/>
            </a:pPr>
            <a:r>
              <a:rPr lang="en-US" b="1" dirty="0"/>
              <a:t>{</a:t>
            </a:r>
          </a:p>
          <a:p>
            <a:pPr>
              <a:buNone/>
            </a:pPr>
            <a:r>
              <a:rPr lang="en-US" b="1" dirty="0"/>
              <a:t>	MyClass ob2 (2);</a:t>
            </a:r>
            <a:br>
              <a:rPr lang="en-US" b="1" dirty="0"/>
            </a:br>
            <a:r>
              <a:rPr lang="en-US" b="1" dirty="0"/>
              <a:t>func();</a:t>
            </a:r>
            <a:br>
              <a:rPr lang="en-US" b="1" dirty="0"/>
            </a:br>
            <a:r>
              <a:rPr lang="en-US" b="1" dirty="0"/>
              <a:t>MyClass ob5 (5);</a:t>
            </a:r>
          </a:p>
          <a:p>
            <a:pPr>
              <a:buNone/>
            </a:pPr>
            <a:r>
              <a:rPr lang="en-US" b="1"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Order of calling Destructors</a:t>
            </a:r>
            <a:endParaRPr lang="en-US" sz="4800" dirty="0"/>
          </a:p>
        </p:txBody>
      </p:sp>
      <p:sp>
        <p:nvSpPr>
          <p:cNvPr id="3" name="Content Placeholder 2"/>
          <p:cNvSpPr>
            <a:spLocks noGrp="1"/>
          </p:cNvSpPr>
          <p:nvPr>
            <p:ph idx="1"/>
          </p:nvPr>
        </p:nvSpPr>
        <p:spPr/>
        <p:txBody>
          <a:bodyPr>
            <a:normAutofit fontScale="62500" lnSpcReduction="20000"/>
          </a:bodyPr>
          <a:lstStyle/>
          <a:p>
            <a:pPr>
              <a:buNone/>
            </a:pPr>
            <a:r>
              <a:rPr lang="en-US" b="1" dirty="0"/>
              <a:t>MyClass ob1 (1);	</a:t>
            </a:r>
            <a:r>
              <a:rPr lang="en-US" b="1" dirty="0">
                <a:solidFill>
                  <a:schemeClr val="bg1">
                    <a:lumMod val="65000"/>
                  </a:schemeClr>
                </a:solidFill>
              </a:rPr>
              <a:t>\\ destroyed fifth</a:t>
            </a:r>
          </a:p>
          <a:p>
            <a:pPr>
              <a:buNone/>
            </a:pPr>
            <a:endParaRPr lang="en-US" b="1" dirty="0"/>
          </a:p>
          <a:p>
            <a:pPr>
              <a:buNone/>
            </a:pPr>
            <a:r>
              <a:rPr lang="en-US" b="1" dirty="0"/>
              <a:t>void func()</a:t>
            </a:r>
          </a:p>
          <a:p>
            <a:pPr>
              <a:buNone/>
            </a:pPr>
            <a:r>
              <a:rPr lang="en-US" b="1" dirty="0"/>
              <a:t>{</a:t>
            </a:r>
          </a:p>
          <a:p>
            <a:pPr>
              <a:buNone/>
            </a:pPr>
            <a:r>
              <a:rPr lang="en-US" b="1" dirty="0"/>
              <a:t>	MyClass ob3 (3);	</a:t>
            </a:r>
            <a:r>
              <a:rPr lang="en-US" b="1" dirty="0">
                <a:solidFill>
                  <a:schemeClr val="bg1">
                    <a:lumMod val="65000"/>
                  </a:schemeClr>
                </a:solidFill>
              </a:rPr>
              <a:t>\\ destroyed second</a:t>
            </a:r>
            <a:br>
              <a:rPr lang="en-US" b="1" dirty="0"/>
            </a:br>
            <a:r>
              <a:rPr lang="en-US" b="1" dirty="0"/>
              <a:t>MyClass ob4 (4);	</a:t>
            </a:r>
            <a:r>
              <a:rPr lang="en-US" b="1" dirty="0">
                <a:solidFill>
                  <a:schemeClr val="bg1">
                    <a:lumMod val="65000"/>
                  </a:schemeClr>
                </a:solidFill>
              </a:rPr>
              <a:t>\\ destroyed first</a:t>
            </a:r>
          </a:p>
          <a:p>
            <a:pPr>
              <a:buNone/>
            </a:pPr>
            <a:r>
              <a:rPr lang="en-US" b="1" dirty="0"/>
              <a:t>}</a:t>
            </a:r>
          </a:p>
          <a:p>
            <a:pPr>
              <a:buNone/>
            </a:pPr>
            <a:endParaRPr lang="en-US" b="1" dirty="0"/>
          </a:p>
          <a:p>
            <a:pPr>
              <a:buNone/>
            </a:pPr>
            <a:r>
              <a:rPr lang="en-US" b="1" dirty="0"/>
              <a:t>int main()</a:t>
            </a:r>
          </a:p>
          <a:p>
            <a:pPr>
              <a:buNone/>
            </a:pPr>
            <a:r>
              <a:rPr lang="en-US" b="1" dirty="0"/>
              <a:t>{</a:t>
            </a:r>
          </a:p>
          <a:p>
            <a:pPr>
              <a:buNone/>
            </a:pPr>
            <a:r>
              <a:rPr lang="en-US" b="1" dirty="0"/>
              <a:t>	MyClass ob2 (2);	</a:t>
            </a:r>
            <a:r>
              <a:rPr lang="en-US" b="1" dirty="0">
                <a:solidFill>
                  <a:schemeClr val="bg1">
                    <a:lumMod val="65000"/>
                  </a:schemeClr>
                </a:solidFill>
              </a:rPr>
              <a:t>\\ destroyed fourth</a:t>
            </a:r>
            <a:br>
              <a:rPr lang="en-US" b="1" dirty="0"/>
            </a:br>
            <a:r>
              <a:rPr lang="en-US" b="1" dirty="0"/>
              <a:t>func();</a:t>
            </a:r>
            <a:br>
              <a:rPr lang="en-US" b="1" dirty="0"/>
            </a:br>
            <a:r>
              <a:rPr lang="en-US" b="1" dirty="0"/>
              <a:t>MyClass ob5 (5);	</a:t>
            </a:r>
            <a:r>
              <a:rPr lang="en-US" b="1" dirty="0">
                <a:solidFill>
                  <a:schemeClr val="bg1">
                    <a:lumMod val="65000"/>
                  </a:schemeClr>
                </a:solidFill>
              </a:rPr>
              <a:t>\\ destroyed third</a:t>
            </a:r>
          </a:p>
          <a:p>
            <a:pPr>
              <a:buNone/>
            </a:pPr>
            <a:r>
              <a:rPr lang="en-US" b="1"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D133-47C1-4308-89EF-EAFDF2D12095}"/>
              </a:ext>
            </a:extLst>
          </p:cNvPr>
          <p:cNvSpPr>
            <a:spLocks noGrp="1"/>
          </p:cNvSpPr>
          <p:nvPr>
            <p:ph type="title"/>
          </p:nvPr>
        </p:nvSpPr>
        <p:spPr/>
        <p:txBody>
          <a:bodyPr>
            <a:normAutofit fontScale="90000"/>
          </a:bodyPr>
          <a:lstStyle/>
          <a:p>
            <a:r>
              <a:rPr lang="en-US" b="1" i="0" dirty="0">
                <a:solidFill>
                  <a:srgbClr val="333333"/>
                </a:solidFill>
                <a:effectLst/>
                <a:latin typeface="Roboto Condensed" panose="020B0604020202020204" pitchFamily="2" charset="0"/>
              </a:rPr>
              <a:t>What’s the order that local objects are destructed?</a:t>
            </a:r>
            <a:br>
              <a:rPr lang="en-US" b="1" i="0" dirty="0">
                <a:solidFill>
                  <a:srgbClr val="333333"/>
                </a:solidFill>
                <a:effectLst/>
                <a:latin typeface="Roboto Condensed" panose="020B0604020202020204" pitchFamily="2" charset="0"/>
              </a:rPr>
            </a:br>
            <a:endParaRPr lang="en-PK" dirty="0"/>
          </a:p>
        </p:txBody>
      </p:sp>
      <p:sp>
        <p:nvSpPr>
          <p:cNvPr id="3" name="Content Placeholder 2">
            <a:extLst>
              <a:ext uri="{FF2B5EF4-FFF2-40B4-BE49-F238E27FC236}">
                <a16:creationId xmlns:a16="http://schemas.microsoft.com/office/drawing/2014/main" id="{4E7415E0-E934-482F-892B-F209C52F8095}"/>
              </a:ext>
            </a:extLst>
          </p:cNvPr>
          <p:cNvSpPr>
            <a:spLocks noGrp="1"/>
          </p:cNvSpPr>
          <p:nvPr>
            <p:ph idx="1"/>
          </p:nvPr>
        </p:nvSpPr>
        <p:spPr/>
        <p:txBody>
          <a:bodyPr>
            <a:normAutofit lnSpcReduction="10000"/>
          </a:bodyPr>
          <a:lstStyle/>
          <a:p>
            <a:r>
              <a:rPr lang="en-US" b="0" i="0" dirty="0">
                <a:solidFill>
                  <a:srgbClr val="333333"/>
                </a:solidFill>
                <a:effectLst/>
                <a:latin typeface="Crimson Text"/>
              </a:rPr>
              <a:t>In reverse order of construction: First constructed, last destructed.(LIFO)</a:t>
            </a:r>
          </a:p>
          <a:p>
            <a:pPr>
              <a:lnSpc>
                <a:spcPct val="107000"/>
              </a:lnSpc>
              <a:spcAft>
                <a:spcPts val="800"/>
              </a:spcAft>
            </a:pPr>
            <a:r>
              <a:rPr lang="en-PK" sz="1800" dirty="0">
                <a:latin typeface="Calibri" panose="020F0502020204030204" pitchFamily="34" charset="0"/>
                <a:ea typeface="Calibri" panose="020F0502020204030204" pitchFamily="34" charset="0"/>
                <a:cs typeface="Times New Roman" panose="02020603050405020304" pitchFamily="18" charset="0"/>
              </a:rPr>
              <a:t>In the following example, b’s destructor will be executed first, then a’s destructor:</a:t>
            </a:r>
          </a:p>
          <a:p>
            <a:pPr>
              <a:lnSpc>
                <a:spcPct val="107000"/>
              </a:lnSpc>
              <a:spcAft>
                <a:spcPts val="800"/>
              </a:spcAft>
            </a:pPr>
            <a:r>
              <a:rPr lang="en-PK" sz="1800" dirty="0">
                <a:latin typeface="Calibri" panose="020F0502020204030204" pitchFamily="34" charset="0"/>
                <a:ea typeface="Calibri" panose="020F0502020204030204" pitchFamily="34" charset="0"/>
                <a:cs typeface="Times New Roman" panose="02020603050405020304" pitchFamily="18" charset="0"/>
              </a:rPr>
              <a:t>void </a:t>
            </a:r>
            <a:r>
              <a:rPr lang="en-PK" sz="1800" dirty="0" err="1">
                <a:latin typeface="Calibri" panose="020F0502020204030204" pitchFamily="34" charset="0"/>
                <a:ea typeface="Calibri" panose="020F0502020204030204" pitchFamily="34" charset="0"/>
                <a:cs typeface="Times New Roman" panose="02020603050405020304" pitchFamily="18" charset="0"/>
              </a:rPr>
              <a:t>userCode</a:t>
            </a:r>
            <a:r>
              <a:rPr lang="en-PK"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PK"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PK" sz="1800" dirty="0">
                <a:latin typeface="Calibri" panose="020F0502020204030204" pitchFamily="34" charset="0"/>
                <a:ea typeface="Calibri" panose="020F0502020204030204" pitchFamily="34" charset="0"/>
                <a:cs typeface="Times New Roman" panose="02020603050405020304" pitchFamily="18" charset="0"/>
              </a:rPr>
              <a:t>  Fred a;</a:t>
            </a:r>
          </a:p>
          <a:p>
            <a:pPr>
              <a:lnSpc>
                <a:spcPct val="107000"/>
              </a:lnSpc>
              <a:spcAft>
                <a:spcPts val="800"/>
              </a:spcAft>
            </a:pPr>
            <a:r>
              <a:rPr lang="en-PK" sz="1800" dirty="0">
                <a:latin typeface="Calibri" panose="020F0502020204030204" pitchFamily="34" charset="0"/>
                <a:ea typeface="Calibri" panose="020F0502020204030204" pitchFamily="34" charset="0"/>
                <a:cs typeface="Times New Roman" panose="02020603050405020304" pitchFamily="18" charset="0"/>
              </a:rPr>
              <a:t>  Fred b;</a:t>
            </a:r>
          </a:p>
          <a:p>
            <a:pPr>
              <a:lnSpc>
                <a:spcPct val="107000"/>
              </a:lnSpc>
              <a:spcAft>
                <a:spcPts val="800"/>
              </a:spcAft>
            </a:pPr>
            <a:r>
              <a:rPr lang="en-PK" sz="1800" dirty="0">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en-PK" sz="1800" dirty="0">
                <a:latin typeface="Calibri" panose="020F0502020204030204" pitchFamily="34" charset="0"/>
                <a:ea typeface="Calibri" panose="020F0502020204030204" pitchFamily="34" charset="0"/>
                <a:cs typeface="Times New Roman" panose="02020603050405020304" pitchFamily="18" charset="0"/>
              </a:rPr>
              <a:t>}</a:t>
            </a:r>
          </a:p>
          <a:p>
            <a:endParaRPr lang="en-PK" dirty="0"/>
          </a:p>
        </p:txBody>
      </p:sp>
    </p:spTree>
    <p:extLst>
      <p:ext uri="{BB962C8B-B14F-4D97-AF65-F5344CB8AC3E}">
        <p14:creationId xmlns:p14="http://schemas.microsoft.com/office/powerpoint/2010/main" val="2870558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3A2F-4547-4469-B49A-2E9E2FB00753}"/>
              </a:ext>
            </a:extLst>
          </p:cNvPr>
          <p:cNvSpPr>
            <a:spLocks noGrp="1"/>
          </p:cNvSpPr>
          <p:nvPr>
            <p:ph type="title"/>
          </p:nvPr>
        </p:nvSpPr>
        <p:spPr>
          <a:xfrm>
            <a:off x="1905000" y="304800"/>
            <a:ext cx="8229600" cy="1143000"/>
          </a:xfrm>
        </p:spPr>
        <p:txBody>
          <a:bodyPr>
            <a:normAutofit fontScale="90000"/>
          </a:bodyPr>
          <a:lstStyle/>
          <a:p>
            <a:r>
              <a:rPr lang="en-US" b="1" i="0" dirty="0">
                <a:solidFill>
                  <a:srgbClr val="333333"/>
                </a:solidFill>
                <a:effectLst/>
                <a:latin typeface="Roboto Condensed" panose="020B0604020202020204" pitchFamily="2" charset="0"/>
              </a:rPr>
              <a:t>What’s the order that the objects in an array are destructed?</a:t>
            </a:r>
            <a:br>
              <a:rPr lang="en-US" b="1" i="0" dirty="0">
                <a:solidFill>
                  <a:srgbClr val="333333"/>
                </a:solidFill>
                <a:effectLst/>
                <a:latin typeface="Roboto Condensed" panose="020B0604020202020204" pitchFamily="2" charset="0"/>
              </a:rPr>
            </a:br>
            <a:endParaRPr lang="en-PK" dirty="0"/>
          </a:p>
        </p:txBody>
      </p:sp>
      <p:sp>
        <p:nvSpPr>
          <p:cNvPr id="3" name="Content Placeholder 2">
            <a:extLst>
              <a:ext uri="{FF2B5EF4-FFF2-40B4-BE49-F238E27FC236}">
                <a16:creationId xmlns:a16="http://schemas.microsoft.com/office/drawing/2014/main" id="{3078F713-855E-4668-9855-F099E74721E6}"/>
              </a:ext>
            </a:extLst>
          </p:cNvPr>
          <p:cNvSpPr>
            <a:spLocks noGrp="1"/>
          </p:cNvSpPr>
          <p:nvPr>
            <p:ph idx="1"/>
          </p:nvPr>
        </p:nvSpPr>
        <p:spPr/>
        <p:txBody>
          <a:bodyPr/>
          <a:lstStyle/>
          <a:p>
            <a:pPr>
              <a:lnSpc>
                <a:spcPct val="107000"/>
              </a:lnSpc>
              <a:spcAft>
                <a:spcPts val="800"/>
              </a:spcAft>
            </a:pPr>
            <a:r>
              <a:rPr lang="en-PK" sz="1800" dirty="0">
                <a:latin typeface="Calibri" panose="020F0502020204030204" pitchFamily="34" charset="0"/>
                <a:ea typeface="Calibri" panose="020F0502020204030204" pitchFamily="34" charset="0"/>
                <a:cs typeface="Times New Roman" panose="02020603050405020304" pitchFamily="18" charset="0"/>
              </a:rPr>
              <a:t>In reverse order of construction: First constructed, last destructed.</a:t>
            </a:r>
          </a:p>
          <a:p>
            <a:pPr>
              <a:lnSpc>
                <a:spcPct val="107000"/>
              </a:lnSpc>
              <a:spcAft>
                <a:spcPts val="800"/>
              </a:spcAft>
            </a:pPr>
            <a:r>
              <a:rPr lang="en-PK" sz="1800" dirty="0">
                <a:latin typeface="Calibri" panose="020F0502020204030204" pitchFamily="34" charset="0"/>
                <a:ea typeface="Calibri" panose="020F0502020204030204" pitchFamily="34" charset="0"/>
                <a:cs typeface="Times New Roman" panose="02020603050405020304" pitchFamily="18" charset="0"/>
              </a:rPr>
              <a:t>In the following example, the order for destructors will be a[9], a[8], …, a[1], a[0]:</a:t>
            </a:r>
          </a:p>
          <a:p>
            <a:pPr>
              <a:lnSpc>
                <a:spcPct val="107000"/>
              </a:lnSpc>
              <a:spcAft>
                <a:spcPts val="800"/>
              </a:spcAft>
            </a:pPr>
            <a:r>
              <a:rPr lang="en-PK" sz="1800" dirty="0">
                <a:latin typeface="Calibri" panose="020F0502020204030204" pitchFamily="34" charset="0"/>
                <a:ea typeface="Calibri" panose="020F0502020204030204" pitchFamily="34" charset="0"/>
                <a:cs typeface="Times New Roman" panose="02020603050405020304" pitchFamily="18" charset="0"/>
              </a:rPr>
              <a:t>void </a:t>
            </a:r>
            <a:r>
              <a:rPr lang="en-PK" sz="1800" dirty="0" err="1">
                <a:latin typeface="Calibri" panose="020F0502020204030204" pitchFamily="34" charset="0"/>
                <a:ea typeface="Calibri" panose="020F0502020204030204" pitchFamily="34" charset="0"/>
                <a:cs typeface="Times New Roman" panose="02020603050405020304" pitchFamily="18" charset="0"/>
              </a:rPr>
              <a:t>userCode</a:t>
            </a:r>
            <a:r>
              <a:rPr lang="en-PK"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PK"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PK" sz="1800" dirty="0">
                <a:latin typeface="Calibri" panose="020F0502020204030204" pitchFamily="34" charset="0"/>
                <a:ea typeface="Calibri" panose="020F0502020204030204" pitchFamily="34" charset="0"/>
                <a:cs typeface="Times New Roman" panose="02020603050405020304" pitchFamily="18" charset="0"/>
              </a:rPr>
              <a:t>  Fred a[10];</a:t>
            </a:r>
          </a:p>
          <a:p>
            <a:pPr>
              <a:lnSpc>
                <a:spcPct val="107000"/>
              </a:lnSpc>
              <a:spcAft>
                <a:spcPts val="800"/>
              </a:spcAft>
            </a:pPr>
            <a:r>
              <a:rPr lang="en-PK" sz="1800" dirty="0">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en-PK"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PK" sz="1800" dirty="0">
                <a:latin typeface="Calibri" panose="020F0502020204030204" pitchFamily="34" charset="0"/>
                <a:ea typeface="Calibri" panose="020F0502020204030204" pitchFamily="34" charset="0"/>
                <a:cs typeface="Times New Roman" panose="02020603050405020304" pitchFamily="18" charset="0"/>
              </a:rPr>
              <a:t> </a:t>
            </a:r>
          </a:p>
          <a:p>
            <a:endParaRPr lang="en-PK" dirty="0"/>
          </a:p>
        </p:txBody>
      </p:sp>
    </p:spTree>
    <p:extLst>
      <p:ext uri="{BB962C8B-B14F-4D97-AF65-F5344CB8AC3E}">
        <p14:creationId xmlns:p14="http://schemas.microsoft.com/office/powerpoint/2010/main" val="3014345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AD3C-FE97-4138-A3D3-712EF6954293}"/>
              </a:ext>
            </a:extLst>
          </p:cNvPr>
          <p:cNvSpPr>
            <a:spLocks noGrp="1"/>
          </p:cNvSpPr>
          <p:nvPr>
            <p:ph type="title"/>
          </p:nvPr>
        </p:nvSpPr>
        <p:spPr/>
        <p:txBody>
          <a:bodyPr/>
          <a:lstStyle/>
          <a:p>
            <a:r>
              <a:rPr lang="en-US" dirty="0">
                <a:solidFill>
                  <a:srgbClr val="40424E"/>
                </a:solidFill>
                <a:latin typeface="urw-din"/>
              </a:rPr>
              <a:t>T</a:t>
            </a:r>
            <a:r>
              <a:rPr lang="en-US" b="0" i="0" dirty="0">
                <a:solidFill>
                  <a:srgbClr val="40424E"/>
                </a:solidFill>
                <a:effectLst/>
                <a:latin typeface="urw-din"/>
              </a:rPr>
              <a:t>ypes of constructors</a:t>
            </a:r>
            <a:endParaRPr lang="en-US" dirty="0"/>
          </a:p>
        </p:txBody>
      </p:sp>
      <p:pic>
        <p:nvPicPr>
          <p:cNvPr id="5" name="Content Placeholder 4">
            <a:extLst>
              <a:ext uri="{FF2B5EF4-FFF2-40B4-BE49-F238E27FC236}">
                <a16:creationId xmlns:a16="http://schemas.microsoft.com/office/drawing/2014/main" id="{22F3934F-5C87-412F-95BF-8CB25A717305}"/>
              </a:ext>
            </a:extLst>
          </p:cNvPr>
          <p:cNvPicPr>
            <a:picLocks noGrp="1" noChangeAspect="1"/>
          </p:cNvPicPr>
          <p:nvPr>
            <p:ph idx="1"/>
          </p:nvPr>
        </p:nvPicPr>
        <p:blipFill>
          <a:blip r:embed="rId2"/>
          <a:stretch>
            <a:fillRect/>
          </a:stretch>
        </p:blipFill>
        <p:spPr>
          <a:xfrm>
            <a:off x="2833688" y="2286000"/>
            <a:ext cx="6524625" cy="3048000"/>
          </a:xfrm>
        </p:spPr>
      </p:pic>
    </p:spTree>
    <p:extLst>
      <p:ext uri="{BB962C8B-B14F-4D97-AF65-F5344CB8AC3E}">
        <p14:creationId xmlns:p14="http://schemas.microsoft.com/office/powerpoint/2010/main" val="3834414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Why are Destructors useful?</a:t>
            </a:r>
          </a:p>
        </p:txBody>
      </p:sp>
      <p:sp>
        <p:nvSpPr>
          <p:cNvPr id="3" name="Content Placeholder 2"/>
          <p:cNvSpPr>
            <a:spLocks noGrp="1"/>
          </p:cNvSpPr>
          <p:nvPr>
            <p:ph idx="1"/>
          </p:nvPr>
        </p:nvSpPr>
        <p:spPr/>
        <p:txBody>
          <a:bodyPr/>
          <a:lstStyle/>
          <a:p>
            <a:r>
              <a:rPr lang="en-US" dirty="0"/>
              <a:t>Useful for garbage collection</a:t>
            </a:r>
          </a:p>
          <a:p>
            <a:endParaRPr lang="en-US" dirty="0"/>
          </a:p>
          <a:p>
            <a:r>
              <a:rPr lang="en-US" dirty="0"/>
              <a:t>Garbage-collected languages like JAVA do not have a destructor</a:t>
            </a:r>
          </a:p>
          <a:p>
            <a:pPr lvl="1"/>
            <a:r>
              <a:rPr lang="en-US" dirty="0"/>
              <a:t>There is no guarantee of when an object will be destroyed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6988-3DDA-4D43-A322-96CF232BA766}"/>
              </a:ext>
            </a:extLst>
          </p:cNvPr>
          <p:cNvSpPr>
            <a:spLocks noGrp="1"/>
          </p:cNvSpPr>
          <p:nvPr>
            <p:ph type="title"/>
          </p:nvPr>
        </p:nvSpPr>
        <p:spPr/>
        <p:txBody>
          <a:bodyPr>
            <a:normAutofit/>
          </a:bodyPr>
          <a:lstStyle/>
          <a:p>
            <a:r>
              <a:rPr lang="en-US" b="0" i="0" dirty="0">
                <a:solidFill>
                  <a:srgbClr val="030303"/>
                </a:solidFill>
                <a:effectLst/>
                <a:latin typeface="Roboto"/>
              </a:rPr>
              <a:t>When do we need to write a user-defined destructor?</a:t>
            </a:r>
            <a:endParaRPr lang="en-US" dirty="0"/>
          </a:p>
        </p:txBody>
      </p:sp>
      <p:sp>
        <p:nvSpPr>
          <p:cNvPr id="3" name="Content Placeholder 2">
            <a:extLst>
              <a:ext uri="{FF2B5EF4-FFF2-40B4-BE49-F238E27FC236}">
                <a16:creationId xmlns:a16="http://schemas.microsoft.com/office/drawing/2014/main" id="{A4075B1B-0409-4D2A-8281-2782E91788F3}"/>
              </a:ext>
            </a:extLst>
          </p:cNvPr>
          <p:cNvSpPr>
            <a:spLocks noGrp="1"/>
          </p:cNvSpPr>
          <p:nvPr>
            <p:ph idx="1"/>
          </p:nvPr>
        </p:nvSpPr>
        <p:spPr/>
        <p:txBody>
          <a:bodyPr>
            <a:normAutofit/>
          </a:bodyPr>
          <a:lstStyle/>
          <a:p>
            <a:r>
              <a:rPr lang="en-US" b="0" i="0" dirty="0">
                <a:solidFill>
                  <a:srgbClr val="030303"/>
                </a:solidFill>
                <a:effectLst/>
                <a:latin typeface="Roboto"/>
              </a:rPr>
              <a:t>If we do not write our own destructor in class, compiler creates a default destructor for us. The default destructor works fine unless we have dynamically allocated memory or pointer in class. When a class contains a pointer to memory allocated in class, we should write a destructor to release memory before the class instance is destroyed. This must be done to avoid memory leak.</a:t>
            </a:r>
            <a:endParaRPr lang="en-US" dirty="0"/>
          </a:p>
        </p:txBody>
      </p:sp>
    </p:spTree>
    <p:extLst>
      <p:ext uri="{BB962C8B-B14F-4D97-AF65-F5344CB8AC3E}">
        <p14:creationId xmlns:p14="http://schemas.microsoft.com/office/powerpoint/2010/main" val="997842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6F0A-DA3B-4890-AEF8-3BCB4C261097}"/>
              </a:ext>
            </a:extLst>
          </p:cNvPr>
          <p:cNvSpPr>
            <a:spLocks noGrp="1"/>
          </p:cNvSpPr>
          <p:nvPr>
            <p:ph type="title"/>
          </p:nvPr>
        </p:nvSpPr>
        <p:spPr/>
        <p:txBody>
          <a:bodyPr>
            <a:normAutofit/>
          </a:bodyPr>
          <a:lstStyle/>
          <a:p>
            <a:r>
              <a:rPr lang="en-US" b="0" i="0" dirty="0">
                <a:solidFill>
                  <a:srgbClr val="030303"/>
                </a:solidFill>
                <a:effectLst/>
                <a:latin typeface="Roboto"/>
              </a:rPr>
              <a:t>When do we need to write a user-defined destructor?</a:t>
            </a:r>
            <a:endParaRPr lang="en-US" dirty="0"/>
          </a:p>
        </p:txBody>
      </p:sp>
      <p:sp>
        <p:nvSpPr>
          <p:cNvPr id="3" name="Content Placeholder 2">
            <a:extLst>
              <a:ext uri="{FF2B5EF4-FFF2-40B4-BE49-F238E27FC236}">
                <a16:creationId xmlns:a16="http://schemas.microsoft.com/office/drawing/2014/main" id="{66778252-E277-4AAA-9C7C-E2FE04E9DE6B}"/>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only variables allocated on the stack are deallocated automatically when they go out of scope.</a:t>
            </a:r>
          </a:p>
          <a:p>
            <a:r>
              <a:rPr lang="en-US" b="0" i="0" dirty="0">
                <a:solidFill>
                  <a:srgbClr val="292929"/>
                </a:solidFill>
                <a:effectLst/>
                <a:latin typeface="charter"/>
              </a:rPr>
              <a:t>We need to call the destructor if have allocated memory in heap</a:t>
            </a:r>
            <a:endParaRPr lang="en-US" b="0" i="0" dirty="0">
              <a:solidFill>
                <a:srgbClr val="000000"/>
              </a:solidFill>
              <a:effectLst/>
              <a:latin typeface="verdana" panose="020B0604030504040204" pitchFamily="34" charset="0"/>
            </a:endParaRPr>
          </a:p>
          <a:p>
            <a:endParaRPr lang="en-US" dirty="0"/>
          </a:p>
        </p:txBody>
      </p:sp>
      <p:pic>
        <p:nvPicPr>
          <p:cNvPr id="5" name="Picture 4">
            <a:extLst>
              <a:ext uri="{FF2B5EF4-FFF2-40B4-BE49-F238E27FC236}">
                <a16:creationId xmlns:a16="http://schemas.microsoft.com/office/drawing/2014/main" id="{EE1C547F-E512-4F67-81C7-52E603E25E37}"/>
              </a:ext>
            </a:extLst>
          </p:cNvPr>
          <p:cNvPicPr>
            <a:picLocks noChangeAspect="1"/>
          </p:cNvPicPr>
          <p:nvPr/>
        </p:nvPicPr>
        <p:blipFill>
          <a:blip r:embed="rId2"/>
          <a:stretch>
            <a:fillRect/>
          </a:stretch>
        </p:blipFill>
        <p:spPr>
          <a:xfrm>
            <a:off x="2590800" y="4636691"/>
            <a:ext cx="6781800" cy="1242219"/>
          </a:xfrm>
          <a:prstGeom prst="rect">
            <a:avLst/>
          </a:prstGeom>
        </p:spPr>
      </p:pic>
    </p:spTree>
    <p:extLst>
      <p:ext uri="{BB962C8B-B14F-4D97-AF65-F5344CB8AC3E}">
        <p14:creationId xmlns:p14="http://schemas.microsoft.com/office/powerpoint/2010/main" val="1379695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E6CE-DC6C-4FD7-B21F-5B885F98FDE5}"/>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9CEA550-14C7-465B-A9F5-6AF5D005CFE5}"/>
              </a:ext>
            </a:extLst>
          </p:cNvPr>
          <p:cNvSpPr>
            <a:spLocks noGrp="1"/>
          </p:cNvSpPr>
          <p:nvPr>
            <p:ph idx="1"/>
          </p:nvPr>
        </p:nvSpPr>
        <p:spPr/>
        <p:txBody>
          <a:bodyPr>
            <a:normAutofit fontScale="77500" lnSpcReduction="20000"/>
          </a:bodyPr>
          <a:lstStyle/>
          <a:p>
            <a:pPr marL="0" indent="0">
              <a:buNone/>
            </a:pPr>
            <a:r>
              <a:rPr lang="en-US" sz="1600" b="1" dirty="0"/>
              <a:t>#include &lt;iostream&gt;</a:t>
            </a:r>
          </a:p>
          <a:p>
            <a:pPr marL="0" indent="0">
              <a:buNone/>
            </a:pPr>
            <a:r>
              <a:rPr lang="en-US" sz="1600" b="1" dirty="0"/>
              <a:t>using namespace std;</a:t>
            </a:r>
          </a:p>
          <a:p>
            <a:pPr marL="0" indent="0">
              <a:buNone/>
            </a:pPr>
            <a:r>
              <a:rPr lang="en-US" sz="1600" b="1" dirty="0"/>
              <a:t>class Test{</a:t>
            </a:r>
          </a:p>
          <a:p>
            <a:pPr marL="0" indent="0">
              <a:buNone/>
            </a:pPr>
            <a:r>
              <a:rPr lang="en-US" sz="1600" b="1" dirty="0"/>
              <a:t>public:</a:t>
            </a:r>
          </a:p>
          <a:p>
            <a:pPr marL="0" indent="0">
              <a:buNone/>
            </a:pPr>
            <a:r>
              <a:rPr lang="en-US" sz="1600" b="1" dirty="0"/>
              <a:t>	Test(){</a:t>
            </a:r>
          </a:p>
          <a:p>
            <a:pPr marL="0" indent="0">
              <a:buNone/>
            </a:pPr>
            <a:r>
              <a:rPr lang="en-US" sz="1600" b="1" dirty="0"/>
              <a:t>		</a:t>
            </a:r>
            <a:r>
              <a:rPr lang="en-US" sz="1600" b="1" dirty="0" err="1"/>
              <a:t>cout</a:t>
            </a:r>
            <a:r>
              <a:rPr lang="en-US" sz="1600" b="1" dirty="0"/>
              <a:t> &lt;&lt; "Constructor" &lt;&lt; </a:t>
            </a:r>
            <a:r>
              <a:rPr lang="en-US" sz="1600" b="1" dirty="0" err="1"/>
              <a:t>endl</a:t>
            </a:r>
            <a:r>
              <a:rPr lang="en-US" sz="1600" b="1" dirty="0"/>
              <a:t>;}</a:t>
            </a:r>
          </a:p>
          <a:p>
            <a:pPr marL="0" indent="0">
              <a:buNone/>
            </a:pPr>
            <a:endParaRPr lang="en-US" sz="1600" b="1" dirty="0"/>
          </a:p>
          <a:p>
            <a:pPr marL="0" indent="0">
              <a:buNone/>
            </a:pPr>
            <a:r>
              <a:rPr lang="en-US" sz="1600" b="1" dirty="0"/>
              <a:t>	~Test(){</a:t>
            </a:r>
          </a:p>
          <a:p>
            <a:pPr marL="0" indent="0">
              <a:buNone/>
            </a:pPr>
            <a:r>
              <a:rPr lang="en-US" sz="1600" b="1" dirty="0"/>
              <a:t>		</a:t>
            </a:r>
            <a:r>
              <a:rPr lang="en-US" sz="1600" b="1" dirty="0" err="1"/>
              <a:t>cout</a:t>
            </a:r>
            <a:r>
              <a:rPr lang="en-US" sz="1600" b="1" dirty="0"/>
              <a:t> &lt;&lt; "Destructor" &lt;&lt; </a:t>
            </a:r>
            <a:r>
              <a:rPr lang="en-US" sz="1600" b="1" dirty="0" err="1"/>
              <a:t>endl</a:t>
            </a:r>
            <a:r>
              <a:rPr lang="en-US" sz="1600" b="1" dirty="0"/>
              <a:t>;	}</a:t>
            </a:r>
          </a:p>
          <a:p>
            <a:pPr marL="0" indent="0">
              <a:buNone/>
            </a:pPr>
            <a:endParaRPr lang="en-US" sz="1600" b="1" dirty="0"/>
          </a:p>
          <a:p>
            <a:pPr marL="0" indent="0">
              <a:buNone/>
            </a:pPr>
            <a:r>
              <a:rPr lang="en-US" sz="1600" b="1" dirty="0"/>
              <a:t>	void display(){</a:t>
            </a:r>
          </a:p>
          <a:p>
            <a:pPr marL="0" indent="0">
              <a:buNone/>
            </a:pPr>
            <a:r>
              <a:rPr lang="en-US" sz="1600" b="1" dirty="0"/>
              <a:t>		</a:t>
            </a:r>
            <a:r>
              <a:rPr lang="en-US" sz="1600" b="1" dirty="0" err="1"/>
              <a:t>cout</a:t>
            </a:r>
            <a:r>
              <a:rPr lang="en-US" sz="1600" b="1" dirty="0"/>
              <a:t> &lt;&lt; "Display content" &lt;&lt; </a:t>
            </a:r>
            <a:r>
              <a:rPr lang="en-US" sz="1600" b="1" dirty="0" err="1"/>
              <a:t>endl</a:t>
            </a:r>
            <a:r>
              <a:rPr lang="en-US" sz="1600" b="1" dirty="0"/>
              <a:t>;}</a:t>
            </a:r>
          </a:p>
          <a:p>
            <a:pPr marL="0" indent="0">
              <a:buNone/>
            </a:pPr>
            <a:r>
              <a:rPr lang="en-US" sz="1600" b="1" dirty="0"/>
              <a:t>};</a:t>
            </a:r>
          </a:p>
          <a:p>
            <a:pPr marL="0" indent="0">
              <a:buNone/>
            </a:pPr>
            <a:endParaRPr lang="en-US" sz="1600" b="1" dirty="0"/>
          </a:p>
          <a:p>
            <a:pPr marL="0" indent="0">
              <a:buNone/>
            </a:pPr>
            <a:r>
              <a:rPr lang="en-US" sz="1600" b="1" dirty="0"/>
              <a:t>int main(){</a:t>
            </a:r>
          </a:p>
          <a:p>
            <a:pPr marL="0" indent="0">
              <a:buNone/>
            </a:pPr>
            <a:r>
              <a:rPr lang="en-US" sz="1600" b="1" dirty="0"/>
              <a:t>	Test a;</a:t>
            </a:r>
          </a:p>
          <a:p>
            <a:pPr marL="0" indent="0">
              <a:buNone/>
            </a:pPr>
            <a:r>
              <a:rPr lang="en-US" sz="1600" b="1" dirty="0"/>
              <a:t>	</a:t>
            </a:r>
            <a:r>
              <a:rPr lang="en-US" sz="1600" b="1" dirty="0" err="1"/>
              <a:t>a.display</a:t>
            </a:r>
            <a:r>
              <a:rPr lang="en-US" sz="1600" b="1" dirty="0"/>
              <a:t>();}</a:t>
            </a:r>
            <a:endParaRPr lang="en-PK" sz="1600" b="1" dirty="0"/>
          </a:p>
        </p:txBody>
      </p:sp>
    </p:spTree>
    <p:extLst>
      <p:ext uri="{BB962C8B-B14F-4D97-AF65-F5344CB8AC3E}">
        <p14:creationId xmlns:p14="http://schemas.microsoft.com/office/powerpoint/2010/main" val="4013465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EAD2-3922-4E65-940D-A716B0E864B9}"/>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1307A3F7-5C78-443D-BEC4-2DFBD2E48220}"/>
              </a:ext>
            </a:extLst>
          </p:cNvPr>
          <p:cNvPicPr>
            <a:picLocks noGrp="1" noChangeAspect="1"/>
          </p:cNvPicPr>
          <p:nvPr>
            <p:ph idx="1"/>
          </p:nvPr>
        </p:nvPicPr>
        <p:blipFill>
          <a:blip r:embed="rId2"/>
          <a:stretch>
            <a:fillRect/>
          </a:stretch>
        </p:blipFill>
        <p:spPr>
          <a:xfrm>
            <a:off x="3005882" y="1426969"/>
            <a:ext cx="5376118" cy="3124200"/>
          </a:xfrm>
        </p:spPr>
      </p:pic>
      <p:sp>
        <p:nvSpPr>
          <p:cNvPr id="7" name="TextBox 6">
            <a:extLst>
              <a:ext uri="{FF2B5EF4-FFF2-40B4-BE49-F238E27FC236}">
                <a16:creationId xmlns:a16="http://schemas.microsoft.com/office/drawing/2014/main" id="{A098E3A2-9D1B-4260-9A0E-914110289A21}"/>
              </a:ext>
            </a:extLst>
          </p:cNvPr>
          <p:cNvSpPr txBox="1"/>
          <p:nvPr/>
        </p:nvSpPr>
        <p:spPr>
          <a:xfrm>
            <a:off x="3407941" y="5029201"/>
            <a:ext cx="4572000" cy="1200329"/>
          </a:xfrm>
          <a:prstGeom prst="rect">
            <a:avLst/>
          </a:prstGeom>
          <a:noFill/>
        </p:spPr>
        <p:txBody>
          <a:bodyPr wrap="square">
            <a:spAutoFit/>
          </a:bodyPr>
          <a:lstStyle/>
          <a:p>
            <a:r>
              <a:rPr lang="en-US" dirty="0">
                <a:solidFill>
                  <a:srgbClr val="292929"/>
                </a:solidFill>
                <a:latin typeface="charter"/>
              </a:rPr>
              <a:t>Here we do not want to call the destructor explicitly because we have created the object in the stack, not in heap. So, after object goes out of scope destructor will call automatically.</a:t>
            </a:r>
            <a:endParaRPr lang="en-PK" dirty="0"/>
          </a:p>
        </p:txBody>
      </p:sp>
    </p:spTree>
    <p:extLst>
      <p:ext uri="{BB962C8B-B14F-4D97-AF65-F5344CB8AC3E}">
        <p14:creationId xmlns:p14="http://schemas.microsoft.com/office/powerpoint/2010/main" val="1071673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FC77-8B11-4D66-8B5C-98D51FB824DB}"/>
              </a:ext>
            </a:extLst>
          </p:cNvPr>
          <p:cNvSpPr>
            <a:spLocks noGrp="1"/>
          </p:cNvSpPr>
          <p:nvPr>
            <p:ph type="title"/>
          </p:nvPr>
        </p:nvSpPr>
        <p:spPr/>
        <p:txBody>
          <a:bodyPr>
            <a:normAutofit/>
          </a:bodyPr>
          <a:lstStyle/>
          <a:p>
            <a:r>
              <a:rPr lang="en-US" b="0" i="0" dirty="0">
                <a:solidFill>
                  <a:srgbClr val="292929"/>
                </a:solidFill>
                <a:effectLst/>
                <a:latin typeface="charter"/>
              </a:rPr>
              <a:t>What if we create the object in heap instead of stack?</a:t>
            </a:r>
            <a:endParaRPr lang="en-PK" dirty="0"/>
          </a:p>
        </p:txBody>
      </p:sp>
      <p:sp>
        <p:nvSpPr>
          <p:cNvPr id="3" name="Content Placeholder 2">
            <a:extLst>
              <a:ext uri="{FF2B5EF4-FFF2-40B4-BE49-F238E27FC236}">
                <a16:creationId xmlns:a16="http://schemas.microsoft.com/office/drawing/2014/main" id="{64C30A14-3D18-4D9E-B236-581BCD7D71FE}"/>
              </a:ext>
            </a:extLst>
          </p:cNvPr>
          <p:cNvSpPr>
            <a:spLocks noGrp="1"/>
          </p:cNvSpPr>
          <p:nvPr>
            <p:ph idx="1"/>
          </p:nvPr>
        </p:nvSpPr>
        <p:spPr/>
        <p:txBody>
          <a:bodyPr>
            <a:normAutofit fontScale="77500" lnSpcReduction="20000"/>
          </a:bodyPr>
          <a:lstStyle/>
          <a:p>
            <a:pPr marL="0" indent="0">
              <a:buNone/>
            </a:pPr>
            <a:r>
              <a:rPr lang="en-US" sz="1600" b="1" dirty="0"/>
              <a:t>#include &lt;iostream&gt;</a:t>
            </a:r>
          </a:p>
          <a:p>
            <a:pPr marL="0" indent="0">
              <a:buNone/>
            </a:pPr>
            <a:r>
              <a:rPr lang="en-US" sz="1600" b="1" dirty="0"/>
              <a:t>using namespace std;</a:t>
            </a:r>
          </a:p>
          <a:p>
            <a:pPr marL="0" indent="0">
              <a:buNone/>
            </a:pPr>
            <a:r>
              <a:rPr lang="en-US" sz="1600" b="1" dirty="0"/>
              <a:t>class Test{</a:t>
            </a:r>
          </a:p>
          <a:p>
            <a:pPr marL="0" indent="0">
              <a:buNone/>
            </a:pPr>
            <a:r>
              <a:rPr lang="en-US" sz="1600" b="1" dirty="0"/>
              <a:t>public:</a:t>
            </a:r>
          </a:p>
          <a:p>
            <a:pPr marL="0" indent="0">
              <a:buNone/>
            </a:pPr>
            <a:r>
              <a:rPr lang="en-US" sz="1600" b="1" dirty="0"/>
              <a:t>	Test(){</a:t>
            </a:r>
          </a:p>
          <a:p>
            <a:pPr marL="0" indent="0">
              <a:buNone/>
            </a:pPr>
            <a:r>
              <a:rPr lang="en-US" sz="1600" b="1" dirty="0"/>
              <a:t>		</a:t>
            </a:r>
            <a:r>
              <a:rPr lang="en-US" sz="1600" b="1" dirty="0" err="1"/>
              <a:t>cout</a:t>
            </a:r>
            <a:r>
              <a:rPr lang="en-US" sz="1600" b="1" dirty="0"/>
              <a:t> &lt;&lt; "Constructor" &lt;&lt; </a:t>
            </a:r>
            <a:r>
              <a:rPr lang="en-US" sz="1600" b="1" dirty="0" err="1"/>
              <a:t>endl</a:t>
            </a:r>
            <a:r>
              <a:rPr lang="en-US" sz="1600" b="1" dirty="0"/>
              <a:t>;}</a:t>
            </a:r>
          </a:p>
          <a:p>
            <a:pPr marL="0" indent="0">
              <a:buNone/>
            </a:pPr>
            <a:endParaRPr lang="en-US" sz="1600" b="1" dirty="0"/>
          </a:p>
          <a:p>
            <a:pPr marL="0" indent="0">
              <a:buNone/>
            </a:pPr>
            <a:r>
              <a:rPr lang="en-US" sz="1600" b="1" dirty="0"/>
              <a:t>	~Test(){</a:t>
            </a:r>
          </a:p>
          <a:p>
            <a:pPr marL="0" indent="0">
              <a:buNone/>
            </a:pPr>
            <a:r>
              <a:rPr lang="en-US" sz="1600" b="1" dirty="0"/>
              <a:t>		</a:t>
            </a:r>
            <a:r>
              <a:rPr lang="en-US" sz="1600" b="1" dirty="0" err="1"/>
              <a:t>cout</a:t>
            </a:r>
            <a:r>
              <a:rPr lang="en-US" sz="1600" b="1" dirty="0"/>
              <a:t> &lt;&lt; "Destructor" &lt;&lt; </a:t>
            </a:r>
            <a:r>
              <a:rPr lang="en-US" sz="1600" b="1" dirty="0" err="1"/>
              <a:t>endl</a:t>
            </a:r>
            <a:r>
              <a:rPr lang="en-US" sz="1600" b="1" dirty="0"/>
              <a:t>;}</a:t>
            </a:r>
          </a:p>
          <a:p>
            <a:pPr marL="0" indent="0">
              <a:buNone/>
            </a:pPr>
            <a:endParaRPr lang="en-US" sz="1600" b="1" dirty="0"/>
          </a:p>
          <a:p>
            <a:pPr marL="0" indent="0">
              <a:buNone/>
            </a:pPr>
            <a:r>
              <a:rPr lang="en-US" sz="1600" b="1" dirty="0"/>
              <a:t>	void display(){</a:t>
            </a:r>
          </a:p>
          <a:p>
            <a:pPr marL="0" indent="0">
              <a:buNone/>
            </a:pPr>
            <a:r>
              <a:rPr lang="en-US" sz="1600" b="1" dirty="0"/>
              <a:t>		</a:t>
            </a:r>
            <a:r>
              <a:rPr lang="en-US" sz="1600" b="1" dirty="0" err="1"/>
              <a:t>cout</a:t>
            </a:r>
            <a:r>
              <a:rPr lang="en-US" sz="1600" b="1" dirty="0"/>
              <a:t> &lt;&lt; "Display content" &lt;&lt; </a:t>
            </a:r>
            <a:r>
              <a:rPr lang="en-US" sz="1600" b="1" dirty="0" err="1"/>
              <a:t>endl</a:t>
            </a:r>
            <a:r>
              <a:rPr lang="en-US" sz="1600" b="1" dirty="0"/>
              <a:t>;}</a:t>
            </a:r>
          </a:p>
          <a:p>
            <a:pPr marL="0" indent="0">
              <a:buNone/>
            </a:pPr>
            <a:r>
              <a:rPr lang="en-US" sz="1600" b="1" dirty="0"/>
              <a:t>};</a:t>
            </a:r>
          </a:p>
          <a:p>
            <a:pPr marL="0" indent="0">
              <a:buNone/>
            </a:pPr>
            <a:endParaRPr lang="en-US" sz="1600" b="1" dirty="0"/>
          </a:p>
          <a:p>
            <a:pPr marL="0" indent="0">
              <a:buNone/>
            </a:pPr>
            <a:r>
              <a:rPr lang="en-US" sz="1600" b="1" dirty="0"/>
              <a:t>int main(){</a:t>
            </a:r>
          </a:p>
          <a:p>
            <a:pPr marL="0" indent="0">
              <a:buNone/>
            </a:pPr>
            <a:r>
              <a:rPr lang="en-US" sz="1600" b="1" dirty="0"/>
              <a:t>        Test *a = new Test();</a:t>
            </a:r>
          </a:p>
          <a:p>
            <a:pPr marL="0" indent="0">
              <a:buNone/>
            </a:pPr>
            <a:r>
              <a:rPr lang="en-US" sz="1600" b="1" dirty="0"/>
              <a:t>        a-&gt;display();}</a:t>
            </a:r>
          </a:p>
          <a:p>
            <a:pPr marL="0" indent="0">
              <a:buNone/>
            </a:pPr>
            <a:endParaRPr lang="en-PK" sz="1600" b="1" dirty="0"/>
          </a:p>
        </p:txBody>
      </p:sp>
    </p:spTree>
    <p:extLst>
      <p:ext uri="{BB962C8B-B14F-4D97-AF65-F5344CB8AC3E}">
        <p14:creationId xmlns:p14="http://schemas.microsoft.com/office/powerpoint/2010/main" val="2807492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9C3C-553A-4121-8946-C8B42057CC1A}"/>
              </a:ext>
            </a:extLst>
          </p:cNvPr>
          <p:cNvSpPr>
            <a:spLocks noGrp="1"/>
          </p:cNvSpPr>
          <p:nvPr>
            <p:ph type="title"/>
          </p:nvPr>
        </p:nvSpPr>
        <p:spPr/>
        <p:txBody>
          <a:bodyPr>
            <a:normAutofit/>
          </a:bodyPr>
          <a:lstStyle/>
          <a:p>
            <a:r>
              <a:rPr lang="en-US" b="0" i="0" dirty="0">
                <a:solidFill>
                  <a:srgbClr val="292929"/>
                </a:solidFill>
                <a:effectLst/>
                <a:latin typeface="charter"/>
              </a:rPr>
              <a:t>What if we create the object in heap instead of stack?</a:t>
            </a:r>
            <a:endParaRPr lang="en-PK" dirty="0"/>
          </a:p>
        </p:txBody>
      </p:sp>
      <p:pic>
        <p:nvPicPr>
          <p:cNvPr id="5" name="Content Placeholder 4">
            <a:extLst>
              <a:ext uri="{FF2B5EF4-FFF2-40B4-BE49-F238E27FC236}">
                <a16:creationId xmlns:a16="http://schemas.microsoft.com/office/drawing/2014/main" id="{6A9245FA-1DFB-4F08-B203-6E1FE8D89BEA}"/>
              </a:ext>
            </a:extLst>
          </p:cNvPr>
          <p:cNvPicPr>
            <a:picLocks noGrp="1" noChangeAspect="1"/>
          </p:cNvPicPr>
          <p:nvPr>
            <p:ph idx="1"/>
          </p:nvPr>
        </p:nvPicPr>
        <p:blipFill>
          <a:blip r:embed="rId2"/>
          <a:stretch>
            <a:fillRect/>
          </a:stretch>
        </p:blipFill>
        <p:spPr>
          <a:xfrm>
            <a:off x="2819400" y="1524000"/>
            <a:ext cx="5296326" cy="2819400"/>
          </a:xfrm>
        </p:spPr>
      </p:pic>
      <p:sp>
        <p:nvSpPr>
          <p:cNvPr id="7" name="TextBox 6">
            <a:extLst>
              <a:ext uri="{FF2B5EF4-FFF2-40B4-BE49-F238E27FC236}">
                <a16:creationId xmlns:a16="http://schemas.microsoft.com/office/drawing/2014/main" id="{1A2FB916-2FCA-40C4-BA9A-102F4BF261E8}"/>
              </a:ext>
            </a:extLst>
          </p:cNvPr>
          <p:cNvSpPr txBox="1"/>
          <p:nvPr/>
        </p:nvSpPr>
        <p:spPr>
          <a:xfrm>
            <a:off x="2286000" y="4648201"/>
            <a:ext cx="7924800" cy="1200329"/>
          </a:xfrm>
          <a:prstGeom prst="rect">
            <a:avLst/>
          </a:prstGeom>
          <a:noFill/>
        </p:spPr>
        <p:txBody>
          <a:bodyPr wrap="square">
            <a:spAutoFit/>
          </a:bodyPr>
          <a:lstStyle/>
          <a:p>
            <a:pPr algn="just"/>
            <a:r>
              <a:rPr lang="en-US" dirty="0">
                <a:solidFill>
                  <a:srgbClr val="292929"/>
                </a:solidFill>
                <a:latin typeface="charter"/>
              </a:rPr>
              <a:t>But in this scenario, you can see that it will not call the destructor automatically. So, we have to call it explicitly. Unless memory will not be released at the end of the scope of the object. We can call delete in order to invoke the destructor manually.</a:t>
            </a:r>
            <a:endParaRPr lang="en-PK" dirty="0"/>
          </a:p>
        </p:txBody>
      </p:sp>
    </p:spTree>
    <p:extLst>
      <p:ext uri="{BB962C8B-B14F-4D97-AF65-F5344CB8AC3E}">
        <p14:creationId xmlns:p14="http://schemas.microsoft.com/office/powerpoint/2010/main" val="26141169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F62E-D8C9-4BA7-AC6E-CB1ACADB96C5}"/>
              </a:ext>
            </a:extLst>
          </p:cNvPr>
          <p:cNvSpPr>
            <a:spLocks noGrp="1"/>
          </p:cNvSpPr>
          <p:nvPr>
            <p:ph type="title"/>
          </p:nvPr>
        </p:nvSpPr>
        <p:spPr/>
        <p:txBody>
          <a:bodyPr>
            <a:normAutofit/>
          </a:bodyPr>
          <a:lstStyle/>
          <a:p>
            <a:r>
              <a:rPr lang="en-US" b="0" i="0" dirty="0">
                <a:solidFill>
                  <a:srgbClr val="292929"/>
                </a:solidFill>
                <a:effectLst/>
                <a:latin typeface="charter"/>
              </a:rPr>
              <a:t>We can call delete in order to invoke the destructor manually.</a:t>
            </a:r>
            <a:endParaRPr lang="en-PK" dirty="0"/>
          </a:p>
        </p:txBody>
      </p:sp>
      <p:sp>
        <p:nvSpPr>
          <p:cNvPr id="3" name="Content Placeholder 2">
            <a:extLst>
              <a:ext uri="{FF2B5EF4-FFF2-40B4-BE49-F238E27FC236}">
                <a16:creationId xmlns:a16="http://schemas.microsoft.com/office/drawing/2014/main" id="{FC4BF26F-E975-4315-BB14-221DA42FB769}"/>
              </a:ext>
            </a:extLst>
          </p:cNvPr>
          <p:cNvSpPr>
            <a:spLocks noGrp="1"/>
          </p:cNvSpPr>
          <p:nvPr>
            <p:ph idx="1"/>
          </p:nvPr>
        </p:nvSpPr>
        <p:spPr/>
        <p:txBody>
          <a:bodyPr>
            <a:normAutofit fontScale="62500" lnSpcReduction="20000"/>
          </a:bodyPr>
          <a:lstStyle/>
          <a:p>
            <a:pPr marL="0" indent="0">
              <a:buNone/>
            </a:pPr>
            <a:r>
              <a:rPr lang="en-US" sz="1400" b="1" dirty="0"/>
              <a:t>#include &lt;iostream&gt;</a:t>
            </a:r>
          </a:p>
          <a:p>
            <a:pPr marL="0" indent="0">
              <a:buNone/>
            </a:pPr>
            <a:r>
              <a:rPr lang="en-US" sz="1400" b="1" dirty="0"/>
              <a:t>using namespace std;</a:t>
            </a:r>
          </a:p>
          <a:p>
            <a:pPr marL="0" indent="0">
              <a:buNone/>
            </a:pPr>
            <a:r>
              <a:rPr lang="en-US" sz="1400" b="1" dirty="0"/>
              <a:t>class Test{</a:t>
            </a:r>
          </a:p>
          <a:p>
            <a:pPr marL="0" indent="0">
              <a:buNone/>
            </a:pPr>
            <a:r>
              <a:rPr lang="en-US" sz="1400" b="1" dirty="0"/>
              <a:t>public:</a:t>
            </a:r>
          </a:p>
          <a:p>
            <a:pPr marL="0" indent="0">
              <a:buNone/>
            </a:pPr>
            <a:r>
              <a:rPr lang="en-US" sz="1400" b="1" dirty="0"/>
              <a:t>	Test(){</a:t>
            </a:r>
          </a:p>
          <a:p>
            <a:pPr marL="0" indent="0">
              <a:buNone/>
            </a:pPr>
            <a:r>
              <a:rPr lang="en-US" sz="1400" b="1" dirty="0"/>
              <a:t>		</a:t>
            </a:r>
            <a:r>
              <a:rPr lang="en-US" sz="1400" b="1" dirty="0" err="1"/>
              <a:t>cout</a:t>
            </a:r>
            <a:r>
              <a:rPr lang="en-US" sz="1400" b="1" dirty="0"/>
              <a:t> &lt;&lt; "Constructor" &lt;&lt; </a:t>
            </a:r>
            <a:r>
              <a:rPr lang="en-US" sz="1400" b="1" dirty="0" err="1"/>
              <a:t>endl</a:t>
            </a:r>
            <a:r>
              <a:rPr lang="en-US" sz="1400" b="1" dirty="0"/>
              <a:t>;}</a:t>
            </a:r>
          </a:p>
          <a:p>
            <a:pPr marL="0" indent="0">
              <a:buNone/>
            </a:pPr>
            <a:endParaRPr lang="en-US" sz="1400" b="1" dirty="0"/>
          </a:p>
          <a:p>
            <a:pPr marL="0" indent="0">
              <a:buNone/>
            </a:pPr>
            <a:r>
              <a:rPr lang="en-US" sz="1400" b="1" dirty="0"/>
              <a:t>	~Test(){</a:t>
            </a:r>
          </a:p>
          <a:p>
            <a:pPr marL="0" indent="0">
              <a:buNone/>
            </a:pPr>
            <a:r>
              <a:rPr lang="en-US" sz="1400" b="1" dirty="0"/>
              <a:t>		</a:t>
            </a:r>
          </a:p>
          <a:p>
            <a:pPr marL="0" indent="0">
              <a:buNone/>
            </a:pPr>
            <a:r>
              <a:rPr lang="en-US" sz="1400" b="1" dirty="0"/>
              <a:t>		</a:t>
            </a:r>
            <a:r>
              <a:rPr lang="en-US" sz="1400" b="1" dirty="0" err="1"/>
              <a:t>cout</a:t>
            </a:r>
            <a:r>
              <a:rPr lang="en-US" sz="1400" b="1" dirty="0"/>
              <a:t> &lt;&lt; "Destructor" &lt;&lt; </a:t>
            </a:r>
            <a:r>
              <a:rPr lang="en-US" sz="1400" b="1" dirty="0" err="1"/>
              <a:t>endl</a:t>
            </a:r>
            <a:r>
              <a:rPr lang="en-US" sz="1400" b="1" dirty="0"/>
              <a:t>;}</a:t>
            </a:r>
          </a:p>
          <a:p>
            <a:pPr marL="0" indent="0">
              <a:buNone/>
            </a:pPr>
            <a:endParaRPr lang="en-US" sz="1400" b="1" dirty="0"/>
          </a:p>
          <a:p>
            <a:pPr marL="0" indent="0">
              <a:buNone/>
            </a:pPr>
            <a:r>
              <a:rPr lang="en-US" sz="1400" b="1" dirty="0"/>
              <a:t>	void display(){</a:t>
            </a:r>
          </a:p>
          <a:p>
            <a:pPr marL="0" indent="0">
              <a:buNone/>
            </a:pPr>
            <a:r>
              <a:rPr lang="en-US" sz="1400" b="1" dirty="0"/>
              <a:t>		</a:t>
            </a:r>
            <a:r>
              <a:rPr lang="en-US" sz="1400" b="1" dirty="0" err="1"/>
              <a:t>cout</a:t>
            </a:r>
            <a:r>
              <a:rPr lang="en-US" sz="1400" b="1" dirty="0"/>
              <a:t> &lt;&lt; "Display content" &lt;&lt; </a:t>
            </a:r>
            <a:r>
              <a:rPr lang="en-US" sz="1400" b="1" dirty="0" err="1"/>
              <a:t>endl</a:t>
            </a:r>
            <a:r>
              <a:rPr lang="en-US" sz="1400" b="1" dirty="0"/>
              <a:t>;}</a:t>
            </a:r>
          </a:p>
          <a:p>
            <a:pPr marL="0" indent="0">
              <a:buNone/>
            </a:pPr>
            <a:r>
              <a:rPr lang="en-US" sz="1400" b="1" dirty="0"/>
              <a:t>};</a:t>
            </a:r>
          </a:p>
          <a:p>
            <a:pPr marL="0" indent="0">
              <a:buNone/>
            </a:pPr>
            <a:endParaRPr lang="en-US" sz="1400" b="1" dirty="0"/>
          </a:p>
          <a:p>
            <a:pPr marL="0" indent="0">
              <a:buNone/>
            </a:pPr>
            <a:r>
              <a:rPr lang="en-US" sz="1400" b="1" dirty="0"/>
              <a:t>int main(){</a:t>
            </a:r>
          </a:p>
          <a:p>
            <a:pPr marL="0" indent="0">
              <a:buNone/>
            </a:pPr>
            <a:r>
              <a:rPr lang="en-US" sz="1400" b="1" dirty="0"/>
              <a:t>        Test *a = new Test();</a:t>
            </a:r>
          </a:p>
          <a:p>
            <a:pPr marL="0" indent="0">
              <a:buNone/>
            </a:pPr>
            <a:r>
              <a:rPr lang="en-US" sz="1400" b="1" dirty="0"/>
              <a:t>        delete a;</a:t>
            </a:r>
          </a:p>
          <a:p>
            <a:pPr marL="0" indent="0">
              <a:buNone/>
            </a:pPr>
            <a:r>
              <a:rPr lang="en-US" sz="1400" b="1" dirty="0"/>
              <a:t>        a-&gt;display();}</a:t>
            </a:r>
          </a:p>
          <a:p>
            <a:pPr marL="0" indent="0">
              <a:buNone/>
            </a:pPr>
            <a:endParaRPr lang="en-PK" sz="1400" b="1" dirty="0"/>
          </a:p>
        </p:txBody>
      </p:sp>
    </p:spTree>
    <p:extLst>
      <p:ext uri="{BB962C8B-B14F-4D97-AF65-F5344CB8AC3E}">
        <p14:creationId xmlns:p14="http://schemas.microsoft.com/office/powerpoint/2010/main" val="3873963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FE52-A186-4F9D-A3A1-20295FF39F2B}"/>
              </a:ext>
            </a:extLst>
          </p:cNvPr>
          <p:cNvSpPr>
            <a:spLocks noGrp="1"/>
          </p:cNvSpPr>
          <p:nvPr>
            <p:ph type="title"/>
          </p:nvPr>
        </p:nvSpPr>
        <p:spPr/>
        <p:txBody>
          <a:bodyPr>
            <a:normAutofit/>
          </a:bodyPr>
          <a:lstStyle/>
          <a:p>
            <a:r>
              <a:rPr lang="en-US" b="0" i="0" dirty="0">
                <a:solidFill>
                  <a:srgbClr val="292929"/>
                </a:solidFill>
                <a:effectLst/>
                <a:latin typeface="charter"/>
              </a:rPr>
              <a:t>We can call delete in order to invoke the destructor manually.</a:t>
            </a:r>
            <a:endParaRPr lang="en-PK" dirty="0"/>
          </a:p>
        </p:txBody>
      </p:sp>
      <p:pic>
        <p:nvPicPr>
          <p:cNvPr id="5" name="Content Placeholder 4">
            <a:extLst>
              <a:ext uri="{FF2B5EF4-FFF2-40B4-BE49-F238E27FC236}">
                <a16:creationId xmlns:a16="http://schemas.microsoft.com/office/drawing/2014/main" id="{D7947344-7C5B-405D-9FC3-F76E387D35F3}"/>
              </a:ext>
            </a:extLst>
          </p:cNvPr>
          <p:cNvPicPr>
            <a:picLocks noGrp="1" noChangeAspect="1"/>
          </p:cNvPicPr>
          <p:nvPr>
            <p:ph idx="1"/>
          </p:nvPr>
        </p:nvPicPr>
        <p:blipFill>
          <a:blip r:embed="rId2"/>
          <a:stretch>
            <a:fillRect/>
          </a:stretch>
        </p:blipFill>
        <p:spPr>
          <a:xfrm>
            <a:off x="3535458" y="2548617"/>
            <a:ext cx="5121084" cy="2629128"/>
          </a:xfrm>
        </p:spPr>
      </p:pic>
    </p:spTree>
    <p:extLst>
      <p:ext uri="{BB962C8B-B14F-4D97-AF65-F5344CB8AC3E}">
        <p14:creationId xmlns:p14="http://schemas.microsoft.com/office/powerpoint/2010/main" val="405664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DB13-16EB-4CC0-A2B7-1B9D74EE538F}"/>
              </a:ext>
            </a:extLst>
          </p:cNvPr>
          <p:cNvSpPr>
            <a:spLocks noGrp="1"/>
          </p:cNvSpPr>
          <p:nvPr>
            <p:ph type="title"/>
          </p:nvPr>
        </p:nvSpPr>
        <p:spPr/>
        <p:txBody>
          <a:bodyPr>
            <a:normAutofit/>
          </a:bodyPr>
          <a:lstStyle/>
          <a:p>
            <a:r>
              <a:rPr lang="en-US" b="0" i="0" dirty="0">
                <a:solidFill>
                  <a:srgbClr val="030303"/>
                </a:solidFill>
                <a:effectLst/>
                <a:latin typeface="Roboto"/>
              </a:rPr>
              <a:t>Another example When do we need to write a user-defined destructor?</a:t>
            </a:r>
            <a:endParaRPr lang="en-US" dirty="0"/>
          </a:p>
        </p:txBody>
      </p:sp>
      <p:sp>
        <p:nvSpPr>
          <p:cNvPr id="3" name="Content Placeholder 2">
            <a:extLst>
              <a:ext uri="{FF2B5EF4-FFF2-40B4-BE49-F238E27FC236}">
                <a16:creationId xmlns:a16="http://schemas.microsoft.com/office/drawing/2014/main" id="{0E266FCD-FB94-4025-BBF3-DA33B1586CBF}"/>
              </a:ext>
            </a:extLst>
          </p:cNvPr>
          <p:cNvSpPr>
            <a:spLocks noGrp="1"/>
          </p:cNvSpPr>
          <p:nvPr>
            <p:ph idx="1"/>
          </p:nvPr>
        </p:nvSpPr>
        <p:spPr/>
        <p:txBody>
          <a:bodyPr>
            <a:normAutofit fontScale="70000" lnSpcReduction="20000"/>
          </a:bodyPr>
          <a:lstStyle/>
          <a:p>
            <a:pPr marL="0" indent="0">
              <a:buNone/>
            </a:pPr>
            <a:r>
              <a:rPr lang="en-US" sz="2000" b="1" dirty="0"/>
              <a:t>#include &lt;iostream&gt;</a:t>
            </a:r>
          </a:p>
          <a:p>
            <a:pPr marL="0" indent="0">
              <a:buNone/>
            </a:pPr>
            <a:r>
              <a:rPr lang="en-US" sz="2000" b="1" dirty="0"/>
              <a:t>using namespace std;</a:t>
            </a:r>
          </a:p>
          <a:p>
            <a:pPr marL="0" indent="0">
              <a:buNone/>
            </a:pPr>
            <a:r>
              <a:rPr lang="en-US" sz="2000" b="1" dirty="0"/>
              <a:t>class ABC</a:t>
            </a:r>
          </a:p>
          <a:p>
            <a:pPr marL="0" indent="0">
              <a:buNone/>
            </a:pPr>
            <a:r>
              <a:rPr lang="en-US" sz="2000" b="1" dirty="0"/>
              <a:t>{</a:t>
            </a:r>
          </a:p>
          <a:p>
            <a:pPr marL="0" indent="0">
              <a:buNone/>
            </a:pPr>
            <a:r>
              <a:rPr lang="en-US" sz="2000" b="1" dirty="0"/>
              <a:t>	int *p;</a:t>
            </a:r>
          </a:p>
          <a:p>
            <a:pPr marL="0" indent="0">
              <a:buNone/>
            </a:pPr>
            <a:r>
              <a:rPr lang="en-US" sz="2000" b="1" dirty="0"/>
              <a:t>    public:</a:t>
            </a:r>
          </a:p>
          <a:p>
            <a:pPr marL="0" indent="0">
              <a:buNone/>
            </a:pPr>
            <a:r>
              <a:rPr lang="en-US" sz="2000" b="1" dirty="0"/>
              <a:t>        ABC () //constructor defined</a:t>
            </a:r>
          </a:p>
          <a:p>
            <a:pPr marL="0" indent="0">
              <a:buNone/>
            </a:pPr>
            <a:r>
              <a:rPr lang="en-US" sz="2000" b="1" dirty="0"/>
              <a:t>       {</a:t>
            </a:r>
          </a:p>
          <a:p>
            <a:pPr marL="0" indent="0">
              <a:buNone/>
            </a:pPr>
            <a:r>
              <a:rPr lang="en-US" sz="2000" b="1" dirty="0"/>
              <a:t>       	p=new int;</a:t>
            </a:r>
          </a:p>
          <a:p>
            <a:pPr marL="0" indent="0">
              <a:buNone/>
            </a:pPr>
            <a:r>
              <a:rPr lang="en-US" sz="2000" b="1" dirty="0"/>
              <a:t>       }</a:t>
            </a:r>
          </a:p>
          <a:p>
            <a:pPr marL="0" indent="0">
              <a:buNone/>
            </a:pPr>
            <a:r>
              <a:rPr lang="en-US" sz="2000" b="1" dirty="0"/>
              <a:t>       ~ABC() //destructor defined</a:t>
            </a:r>
          </a:p>
          <a:p>
            <a:pPr marL="0" indent="0">
              <a:buNone/>
            </a:pPr>
            <a:r>
              <a:rPr lang="en-US" sz="2000" b="1" dirty="0"/>
              <a:t>       {</a:t>
            </a:r>
          </a:p>
          <a:p>
            <a:pPr marL="0" indent="0">
              <a:buNone/>
            </a:pPr>
            <a:r>
              <a:rPr lang="en-US" sz="2000" b="1" dirty="0"/>
              <a:t>       	delete p;</a:t>
            </a:r>
          </a:p>
          <a:p>
            <a:pPr marL="0" indent="0">
              <a:buNone/>
            </a:pPr>
            <a:r>
              <a:rPr lang="en-US" sz="2000" b="1" dirty="0"/>
              <a:t>       }</a:t>
            </a:r>
          </a:p>
          <a:p>
            <a:pPr marL="0" indent="0">
              <a:buNone/>
            </a:pPr>
            <a:r>
              <a:rPr lang="en-US" sz="2000" b="1" dirty="0"/>
              <a:t>};</a:t>
            </a:r>
          </a:p>
        </p:txBody>
      </p:sp>
    </p:spTree>
    <p:extLst>
      <p:ext uri="{BB962C8B-B14F-4D97-AF65-F5344CB8AC3E}">
        <p14:creationId xmlns:p14="http://schemas.microsoft.com/office/powerpoint/2010/main" val="262992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85C2-7C9B-4F7D-8938-0B2966A07293}"/>
              </a:ext>
            </a:extLst>
          </p:cNvPr>
          <p:cNvSpPr>
            <a:spLocks noGrp="1"/>
          </p:cNvSpPr>
          <p:nvPr>
            <p:ph type="title"/>
          </p:nvPr>
        </p:nvSpPr>
        <p:spPr/>
        <p:txBody>
          <a:bodyPr/>
          <a:lstStyle/>
          <a:p>
            <a:r>
              <a:rPr lang="en-US" dirty="0"/>
              <a:t>Default Constructor</a:t>
            </a:r>
          </a:p>
        </p:txBody>
      </p:sp>
      <p:sp>
        <p:nvSpPr>
          <p:cNvPr id="3" name="Content Placeholder 2">
            <a:extLst>
              <a:ext uri="{FF2B5EF4-FFF2-40B4-BE49-F238E27FC236}">
                <a16:creationId xmlns:a16="http://schemas.microsoft.com/office/drawing/2014/main" id="{F9A3AFCE-81DA-49CE-8E99-0B3405D60351}"/>
              </a:ext>
            </a:extLst>
          </p:cNvPr>
          <p:cNvSpPr>
            <a:spLocks noGrp="1"/>
          </p:cNvSpPr>
          <p:nvPr>
            <p:ph idx="1"/>
          </p:nvPr>
        </p:nvSpPr>
        <p:spPr/>
        <p:txBody>
          <a:bodyPr/>
          <a:lstStyle/>
          <a:p>
            <a:r>
              <a:rPr lang="en-US" b="0" i="0" dirty="0">
                <a:solidFill>
                  <a:srgbClr val="40424E"/>
                </a:solidFill>
                <a:effectLst/>
                <a:latin typeface="urw-din"/>
              </a:rPr>
              <a:t>Default constructor is the constructor which doesn’t take any argument. It has no parameters.</a:t>
            </a:r>
          </a:p>
          <a:p>
            <a:r>
              <a:rPr lang="en-US" b="0" i="0" dirty="0">
                <a:solidFill>
                  <a:srgbClr val="40424E"/>
                </a:solidFill>
                <a:effectLst/>
                <a:latin typeface="urw-din"/>
              </a:rPr>
              <a:t>Even if we do not define any constructor explicitly, the compiler will automatically provide a default constructor implicitly.</a:t>
            </a:r>
            <a:endParaRPr lang="en-US" dirty="0"/>
          </a:p>
        </p:txBody>
      </p:sp>
    </p:spTree>
    <p:extLst>
      <p:ext uri="{BB962C8B-B14F-4D97-AF65-F5344CB8AC3E}">
        <p14:creationId xmlns:p14="http://schemas.microsoft.com/office/powerpoint/2010/main" val="37915165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5553-69F9-42E6-B3F2-F36999241EAB}"/>
              </a:ext>
            </a:extLst>
          </p:cNvPr>
          <p:cNvSpPr>
            <a:spLocks noGrp="1"/>
          </p:cNvSpPr>
          <p:nvPr>
            <p:ph type="title"/>
          </p:nvPr>
        </p:nvSpPr>
        <p:spPr/>
        <p:txBody>
          <a:bodyPr>
            <a:normAutofit/>
          </a:bodyPr>
          <a:lstStyle/>
          <a:p>
            <a:r>
              <a:rPr lang="en-US" b="0" i="0" dirty="0">
                <a:solidFill>
                  <a:srgbClr val="030303"/>
                </a:solidFill>
                <a:effectLst/>
                <a:latin typeface="Roboto"/>
              </a:rPr>
              <a:t>When do we need to write a user-defined destructor?</a:t>
            </a:r>
            <a:endParaRPr lang="en-US" dirty="0"/>
          </a:p>
        </p:txBody>
      </p:sp>
      <p:sp>
        <p:nvSpPr>
          <p:cNvPr id="3" name="Content Placeholder 2">
            <a:extLst>
              <a:ext uri="{FF2B5EF4-FFF2-40B4-BE49-F238E27FC236}">
                <a16:creationId xmlns:a16="http://schemas.microsoft.com/office/drawing/2014/main" id="{5337BB84-DBE6-402D-933F-41030E14CD76}"/>
              </a:ext>
            </a:extLst>
          </p:cNvPr>
          <p:cNvSpPr>
            <a:spLocks noGrp="1"/>
          </p:cNvSpPr>
          <p:nvPr>
            <p:ph idx="1"/>
          </p:nvPr>
        </p:nvSpPr>
        <p:spPr/>
        <p:txBody>
          <a:bodyPr>
            <a:normAutofit lnSpcReduction="10000"/>
          </a:bodyPr>
          <a:lstStyle/>
          <a:p>
            <a:pPr marL="0" indent="0">
              <a:buNone/>
            </a:pPr>
            <a:r>
              <a:rPr lang="en-US" dirty="0"/>
              <a:t>int main()</a:t>
            </a:r>
          </a:p>
          <a:p>
            <a:pPr marL="0" indent="0">
              <a:buNone/>
            </a:pPr>
            <a:r>
              <a:rPr lang="en-US" dirty="0"/>
              <a:t>{</a:t>
            </a:r>
          </a:p>
          <a:p>
            <a:pPr marL="0" indent="0">
              <a:buNone/>
            </a:pPr>
            <a:r>
              <a:rPr lang="en-US" dirty="0"/>
              <a:t>     ABC cc1; //constructor is called</a:t>
            </a:r>
          </a:p>
          <a:p>
            <a:pPr marL="0" indent="0">
              <a:buNone/>
            </a:pPr>
            <a:r>
              <a:rPr lang="en-US" dirty="0"/>
              <a:t>     ABC cc2; //constructor is called</a:t>
            </a:r>
          </a:p>
          <a:p>
            <a:pPr marL="0" indent="0">
              <a:buNone/>
            </a:pPr>
            <a:r>
              <a:rPr lang="en-US" dirty="0"/>
              <a:t>     </a:t>
            </a:r>
            <a:r>
              <a:rPr lang="en-US" dirty="0" err="1"/>
              <a:t>cout</a:t>
            </a:r>
            <a:r>
              <a:rPr lang="en-US" dirty="0"/>
              <a:t> &lt;&lt; "function main is terminating...." &lt;&lt; </a:t>
            </a:r>
            <a:r>
              <a:rPr lang="en-US" dirty="0" err="1"/>
              <a:t>endl</a:t>
            </a:r>
            <a:r>
              <a:rPr lang="en-US" dirty="0"/>
              <a:t>;</a:t>
            </a:r>
          </a:p>
          <a:p>
            <a:pPr marL="0" indent="0">
              <a:buNone/>
            </a:pPr>
            <a:r>
              <a:rPr lang="en-US" dirty="0"/>
              <a:t>     /*....object cc1 goes out of scope ,now destructor is being called...*/</a:t>
            </a:r>
          </a:p>
          <a:p>
            <a:pPr marL="0" indent="0">
              <a:buNone/>
            </a:pPr>
            <a:r>
              <a:rPr lang="en-US" dirty="0"/>
              <a:t>     return 0;</a:t>
            </a:r>
          </a:p>
          <a:p>
            <a:pPr marL="0" indent="0">
              <a:buNone/>
            </a:pPr>
            <a:r>
              <a:rPr lang="en-US" dirty="0"/>
              <a:t>}  //end of program</a:t>
            </a:r>
          </a:p>
        </p:txBody>
      </p:sp>
    </p:spTree>
    <p:extLst>
      <p:ext uri="{BB962C8B-B14F-4D97-AF65-F5344CB8AC3E}">
        <p14:creationId xmlns:p14="http://schemas.microsoft.com/office/powerpoint/2010/main" val="3109189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4FDE-3C28-45B2-BF8F-F1E51D64067A}"/>
              </a:ext>
            </a:extLst>
          </p:cNvPr>
          <p:cNvSpPr>
            <a:spLocks noGrp="1"/>
          </p:cNvSpPr>
          <p:nvPr>
            <p:ph type="title"/>
          </p:nvPr>
        </p:nvSpPr>
        <p:spPr/>
        <p:txBody>
          <a:bodyPr>
            <a:normAutofit/>
          </a:bodyPr>
          <a:lstStyle/>
          <a:p>
            <a:r>
              <a:rPr lang="en-US" b="1" i="0" dirty="0">
                <a:solidFill>
                  <a:srgbClr val="292929"/>
                </a:solidFill>
                <a:effectLst/>
                <a:latin typeface="sohne"/>
              </a:rPr>
              <a:t>What is a memory leak?</a:t>
            </a:r>
            <a:br>
              <a:rPr lang="en-US" b="1" i="0" dirty="0">
                <a:solidFill>
                  <a:srgbClr val="292929"/>
                </a:solidFill>
                <a:effectLst/>
                <a:latin typeface="sohne"/>
              </a:rPr>
            </a:br>
            <a:endParaRPr lang="en-PK" dirty="0"/>
          </a:p>
        </p:txBody>
      </p:sp>
      <p:sp>
        <p:nvSpPr>
          <p:cNvPr id="3" name="Content Placeholder 2">
            <a:extLst>
              <a:ext uri="{FF2B5EF4-FFF2-40B4-BE49-F238E27FC236}">
                <a16:creationId xmlns:a16="http://schemas.microsoft.com/office/drawing/2014/main" id="{9AF0AA99-657E-4A90-818E-482892EF1F11}"/>
              </a:ext>
            </a:extLst>
          </p:cNvPr>
          <p:cNvSpPr>
            <a:spLocks noGrp="1"/>
          </p:cNvSpPr>
          <p:nvPr>
            <p:ph idx="1"/>
          </p:nvPr>
        </p:nvSpPr>
        <p:spPr/>
        <p:txBody>
          <a:bodyPr>
            <a:normAutofit/>
          </a:bodyPr>
          <a:lstStyle/>
          <a:p>
            <a:r>
              <a:rPr lang="en-US" b="0" i="0" dirty="0">
                <a:solidFill>
                  <a:srgbClr val="292929"/>
                </a:solidFill>
                <a:effectLst/>
                <a:latin typeface="charter"/>
              </a:rPr>
              <a:t>if we continuously allocate memory(</a:t>
            </a:r>
            <a:r>
              <a:rPr lang="en-US" b="0" i="0" dirty="0" err="1">
                <a:solidFill>
                  <a:srgbClr val="292929"/>
                </a:solidFill>
                <a:effectLst/>
                <a:latin typeface="charter"/>
              </a:rPr>
              <a:t>dynamicly</a:t>
            </a:r>
            <a:r>
              <a:rPr lang="en-US" b="0" i="0" dirty="0">
                <a:solidFill>
                  <a:srgbClr val="292929"/>
                </a:solidFill>
                <a:effectLst/>
                <a:latin typeface="charter"/>
              </a:rPr>
              <a:t>) for a particular object without releasing that memory after completing its task, that memory can not be used in future. Because, although object has completed its task, it is holding that memory because we have not released it properly. So, others cannot grab that memory for their executions.</a:t>
            </a:r>
            <a:br>
              <a:rPr lang="en-US" dirty="0"/>
            </a:br>
            <a:r>
              <a:rPr lang="en-US" b="0" i="0" dirty="0">
                <a:solidFill>
                  <a:srgbClr val="292929"/>
                </a:solidFill>
                <a:effectLst/>
                <a:latin typeface="charter"/>
              </a:rPr>
              <a:t>This wasted memory can be started in few bytes but eventually, end up in megabytes or even more. This might slow down your application in execution when it finds hard to allocate memory or may be crashed as it failed to allocate enough memory for its execution.</a:t>
            </a:r>
            <a:br>
              <a:rPr lang="en-US" dirty="0"/>
            </a:br>
            <a:r>
              <a:rPr lang="en-US" b="0" i="0" dirty="0">
                <a:solidFill>
                  <a:srgbClr val="292929"/>
                </a:solidFill>
                <a:effectLst/>
                <a:latin typeface="charter"/>
              </a:rPr>
              <a:t>So, destructor comes in handy to deallocate memory that it has allocated when the constructor was called.</a:t>
            </a:r>
            <a:endParaRPr lang="en-PK" dirty="0"/>
          </a:p>
        </p:txBody>
      </p:sp>
    </p:spTree>
    <p:extLst>
      <p:ext uri="{BB962C8B-B14F-4D97-AF65-F5344CB8AC3E}">
        <p14:creationId xmlns:p14="http://schemas.microsoft.com/office/powerpoint/2010/main" val="1523124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Write a program to print the names of students by creating a Student class. If no name is passed while creating an object of the Student class, then the name should be "Unknown", otherwise the name should be equal to the String value passed while creating the object of the Student class.(use constructor and destructor)</a:t>
            </a:r>
          </a:p>
        </p:txBody>
      </p:sp>
    </p:spTree>
    <p:extLst>
      <p:ext uri="{BB962C8B-B14F-4D97-AF65-F5344CB8AC3E}">
        <p14:creationId xmlns:p14="http://schemas.microsoft.com/office/powerpoint/2010/main" val="5826849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E363-2A43-428A-894A-5F35A09B0D86}"/>
              </a:ext>
            </a:extLst>
          </p:cNvPr>
          <p:cNvSpPr>
            <a:spLocks noGrp="1"/>
          </p:cNvSpPr>
          <p:nvPr>
            <p:ph type="title"/>
          </p:nvPr>
        </p:nvSpPr>
        <p:spPr/>
        <p:txBody>
          <a:bodyPr>
            <a:normAutofit fontScale="90000"/>
          </a:bodyPr>
          <a:lstStyle/>
          <a:p>
            <a:r>
              <a:rPr lang="en-US" dirty="0"/>
              <a:t>Why argument to a copy constructor should be const?</a:t>
            </a:r>
            <a:br>
              <a:rPr lang="en-US" dirty="0"/>
            </a:br>
            <a:endParaRPr lang="en-US" dirty="0"/>
          </a:p>
        </p:txBody>
      </p:sp>
      <p:sp>
        <p:nvSpPr>
          <p:cNvPr id="3" name="Content Placeholder 2">
            <a:extLst>
              <a:ext uri="{FF2B5EF4-FFF2-40B4-BE49-F238E27FC236}">
                <a16:creationId xmlns:a16="http://schemas.microsoft.com/office/drawing/2014/main" id="{868DA39D-80DB-4F54-8853-F0F0A24EF7B8}"/>
              </a:ext>
            </a:extLst>
          </p:cNvPr>
          <p:cNvSpPr>
            <a:spLocks noGrp="1"/>
          </p:cNvSpPr>
          <p:nvPr>
            <p:ph idx="1"/>
          </p:nvPr>
        </p:nvSpPr>
        <p:spPr/>
        <p:txBody>
          <a:bodyPr/>
          <a:lstStyle/>
          <a:p>
            <a:r>
              <a:rPr lang="en-US" b="0" i="0" dirty="0">
                <a:solidFill>
                  <a:srgbClr val="40424E"/>
                </a:solidFill>
                <a:effectLst/>
                <a:latin typeface="urw-din"/>
              </a:rPr>
              <a:t>we should use const in C++ wherever possible so that objects are not accidentally modified</a:t>
            </a:r>
            <a:endParaRPr lang="en-US" dirty="0"/>
          </a:p>
        </p:txBody>
      </p:sp>
    </p:spTree>
    <p:extLst>
      <p:ext uri="{BB962C8B-B14F-4D97-AF65-F5344CB8AC3E}">
        <p14:creationId xmlns:p14="http://schemas.microsoft.com/office/powerpoint/2010/main" val="879327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E80F-2D3E-4D98-9075-CDF6327D7631}"/>
              </a:ext>
            </a:extLst>
          </p:cNvPr>
          <p:cNvSpPr>
            <a:spLocks noGrp="1"/>
          </p:cNvSpPr>
          <p:nvPr>
            <p:ph type="title"/>
          </p:nvPr>
        </p:nvSpPr>
        <p:spPr/>
        <p:txBody>
          <a:bodyPr>
            <a:normAutofit/>
          </a:bodyPr>
          <a:lstStyle/>
          <a:p>
            <a:r>
              <a:rPr lang="en-US" b="1" dirty="0"/>
              <a:t>this POINTER</a:t>
            </a:r>
            <a:br>
              <a:rPr lang="en-US" b="1" dirty="0"/>
            </a:br>
            <a:endParaRPr lang="x-none" dirty="0"/>
          </a:p>
        </p:txBody>
      </p:sp>
      <p:sp>
        <p:nvSpPr>
          <p:cNvPr id="3" name="Content Placeholder 2">
            <a:extLst>
              <a:ext uri="{FF2B5EF4-FFF2-40B4-BE49-F238E27FC236}">
                <a16:creationId xmlns:a16="http://schemas.microsoft.com/office/drawing/2014/main" id="{6FBEEDA9-D97D-4B68-B179-29B152D0FDB3}"/>
              </a:ext>
            </a:extLst>
          </p:cNvPr>
          <p:cNvSpPr>
            <a:spLocks noGrp="1"/>
          </p:cNvSpPr>
          <p:nvPr>
            <p:ph idx="1"/>
          </p:nvPr>
        </p:nvSpPr>
        <p:spPr/>
        <p:txBody>
          <a:bodyPr>
            <a:normAutofit/>
          </a:bodyPr>
          <a:lstStyle/>
          <a:p>
            <a:pPr algn="l" fontAlgn="base">
              <a:buFont typeface="+mj-lt"/>
              <a:buAutoNum type="arabicPeriod"/>
            </a:pPr>
            <a:r>
              <a:rPr lang="en-US" b="0" i="0" dirty="0">
                <a:solidFill>
                  <a:srgbClr val="273239"/>
                </a:solidFill>
                <a:effectLst/>
                <a:latin typeface="urw-din"/>
              </a:rPr>
              <a:t>Each object gets its own copy of the data member.</a:t>
            </a:r>
          </a:p>
          <a:p>
            <a:pPr algn="l" fontAlgn="base">
              <a:buFont typeface="+mj-lt"/>
              <a:buAutoNum type="arabicPeriod"/>
            </a:pPr>
            <a:r>
              <a:rPr lang="en-US" b="0" i="0" dirty="0">
                <a:solidFill>
                  <a:srgbClr val="273239"/>
                </a:solidFill>
                <a:effectLst/>
                <a:latin typeface="urw-din"/>
              </a:rPr>
              <a:t>All-access the same function definition as present in the code segment.</a:t>
            </a:r>
          </a:p>
          <a:p>
            <a:pPr algn="l" fontAlgn="base"/>
            <a:r>
              <a:rPr lang="en-US" b="0" i="0" dirty="0">
                <a:solidFill>
                  <a:srgbClr val="273239"/>
                </a:solidFill>
                <a:effectLst/>
                <a:latin typeface="urw-din"/>
              </a:rPr>
              <a:t>Meaning each object gets its own copy of data members and all objects share a single copy of member functions.</a:t>
            </a:r>
            <a:br>
              <a:rPr lang="en-US" b="0" i="0" dirty="0">
                <a:solidFill>
                  <a:srgbClr val="273239"/>
                </a:solidFill>
                <a:effectLst/>
                <a:latin typeface="urw-din"/>
              </a:rPr>
            </a:br>
            <a:r>
              <a:rPr lang="en-US" b="0" i="0" dirty="0">
                <a:solidFill>
                  <a:srgbClr val="273239"/>
                </a:solidFill>
                <a:effectLst/>
                <a:latin typeface="urw-din"/>
              </a:rPr>
              <a:t>Then now question is that if only one copy of each member function exists and is used by multiple objects, how are the proper data members are accessed and updated?</a:t>
            </a:r>
          </a:p>
          <a:p>
            <a:endParaRPr lang="x-none" dirty="0"/>
          </a:p>
        </p:txBody>
      </p:sp>
    </p:spTree>
    <p:extLst>
      <p:ext uri="{BB962C8B-B14F-4D97-AF65-F5344CB8AC3E}">
        <p14:creationId xmlns:p14="http://schemas.microsoft.com/office/powerpoint/2010/main" val="31072593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5B48-B76D-4B32-A2CE-CD06B8791499}"/>
              </a:ext>
            </a:extLst>
          </p:cNvPr>
          <p:cNvSpPr>
            <a:spLocks noGrp="1"/>
          </p:cNvSpPr>
          <p:nvPr>
            <p:ph type="title"/>
          </p:nvPr>
        </p:nvSpPr>
        <p:spPr/>
        <p:txBody>
          <a:bodyPr>
            <a:normAutofit/>
          </a:bodyPr>
          <a:lstStyle/>
          <a:p>
            <a:r>
              <a:rPr lang="en-US" b="1" dirty="0"/>
              <a:t>this POINTER</a:t>
            </a:r>
            <a:br>
              <a:rPr lang="en-US" b="1" dirty="0"/>
            </a:br>
            <a:endParaRPr lang="x-none" dirty="0"/>
          </a:p>
        </p:txBody>
      </p:sp>
      <p:sp>
        <p:nvSpPr>
          <p:cNvPr id="3" name="Content Placeholder 2">
            <a:extLst>
              <a:ext uri="{FF2B5EF4-FFF2-40B4-BE49-F238E27FC236}">
                <a16:creationId xmlns:a16="http://schemas.microsoft.com/office/drawing/2014/main" id="{B198E7B0-68BD-442B-A5B8-48EB8688C834}"/>
              </a:ext>
            </a:extLst>
          </p:cNvPr>
          <p:cNvSpPr>
            <a:spLocks noGrp="1"/>
          </p:cNvSpPr>
          <p:nvPr>
            <p:ph idx="1"/>
          </p:nvPr>
        </p:nvSpPr>
        <p:spPr/>
        <p:txBody>
          <a:bodyPr>
            <a:normAutofit fontScale="40000" lnSpcReduction="20000"/>
          </a:bodyPr>
          <a:lstStyle/>
          <a:p>
            <a:pPr marL="0" indent="0">
              <a:buNone/>
            </a:pPr>
            <a:r>
              <a:rPr lang="en-US" b="1" dirty="0"/>
              <a:t>#include &lt;iostream&gt;</a:t>
            </a:r>
          </a:p>
          <a:p>
            <a:pPr marL="0" indent="0">
              <a:buNone/>
            </a:pPr>
            <a:r>
              <a:rPr lang="en-US" b="1" dirty="0"/>
              <a:t>using namespace std;</a:t>
            </a:r>
          </a:p>
          <a:p>
            <a:pPr marL="0" indent="0">
              <a:buNone/>
            </a:pPr>
            <a:r>
              <a:rPr lang="en-US" b="1" dirty="0"/>
              <a:t>class car{</a:t>
            </a:r>
          </a:p>
          <a:p>
            <a:pPr marL="0" indent="0">
              <a:buNone/>
            </a:pPr>
            <a:r>
              <a:rPr lang="en-US" b="1" dirty="0"/>
              <a:t>	int a;</a:t>
            </a:r>
          </a:p>
          <a:p>
            <a:pPr marL="0" indent="0">
              <a:buNone/>
            </a:pPr>
            <a:r>
              <a:rPr lang="en-US" b="1" dirty="0"/>
              <a:t>	public:</a:t>
            </a:r>
          </a:p>
          <a:p>
            <a:pPr marL="0" indent="0">
              <a:buNone/>
            </a:pPr>
            <a:r>
              <a:rPr lang="en-US" b="1" dirty="0"/>
              <a:t>car(int e){</a:t>
            </a:r>
          </a:p>
          <a:p>
            <a:pPr marL="0" indent="0">
              <a:buNone/>
            </a:pPr>
            <a:r>
              <a:rPr lang="en-US" b="1" dirty="0"/>
              <a:t>a=e;}	</a:t>
            </a:r>
          </a:p>
          <a:p>
            <a:pPr marL="0" indent="0">
              <a:buNone/>
            </a:pPr>
            <a:r>
              <a:rPr lang="en-US" b="1" dirty="0"/>
              <a:t>			</a:t>
            </a:r>
          </a:p>
          <a:p>
            <a:pPr marL="0" indent="0">
              <a:buNone/>
            </a:pPr>
            <a:r>
              <a:rPr lang="en-US" b="1" dirty="0"/>
              <a:t>void set(int e){</a:t>
            </a:r>
          </a:p>
          <a:p>
            <a:pPr marL="0" indent="0">
              <a:buNone/>
            </a:pPr>
            <a:r>
              <a:rPr lang="en-US" b="1" dirty="0"/>
              <a:t> a=e; //you always see the data member which belong to particular object it never mixed up</a:t>
            </a:r>
          </a:p>
          <a:p>
            <a:pPr marL="0" indent="0">
              <a:buNone/>
            </a:pPr>
            <a:r>
              <a:rPr lang="en-US" b="1" dirty="0"/>
              <a:t>				}};</a:t>
            </a:r>
          </a:p>
          <a:p>
            <a:pPr marL="0" indent="0">
              <a:buNone/>
            </a:pPr>
            <a:r>
              <a:rPr lang="en-US" b="1" dirty="0"/>
              <a:t>int main(){</a:t>
            </a:r>
          </a:p>
          <a:p>
            <a:pPr marL="0" indent="0">
              <a:buNone/>
            </a:pPr>
            <a:r>
              <a:rPr lang="en-US" b="1" dirty="0"/>
              <a:t>	car c(10);</a:t>
            </a:r>
          </a:p>
          <a:p>
            <a:pPr marL="0" indent="0">
              <a:buNone/>
            </a:pPr>
            <a:r>
              <a:rPr lang="en-US" b="1" dirty="0"/>
              <a:t>	car c1(12);</a:t>
            </a:r>
          </a:p>
          <a:p>
            <a:pPr marL="0" indent="0">
              <a:buNone/>
            </a:pPr>
            <a:r>
              <a:rPr lang="en-US" b="1" dirty="0"/>
              <a:t>	</a:t>
            </a:r>
            <a:r>
              <a:rPr lang="en-US" b="1" dirty="0" err="1"/>
              <a:t>c.set</a:t>
            </a:r>
            <a:r>
              <a:rPr lang="en-US" b="1" dirty="0"/>
              <a:t>(22); // when you call some member function using some object</a:t>
            </a:r>
          </a:p>
          <a:p>
            <a:pPr marL="0" indent="0">
              <a:buNone/>
            </a:pPr>
            <a:r>
              <a:rPr lang="en-US" b="1" dirty="0"/>
              <a:t>	c1.set(32);</a:t>
            </a:r>
          </a:p>
          <a:p>
            <a:pPr marL="0" indent="0">
              <a:buNone/>
            </a:pPr>
            <a:r>
              <a:rPr lang="en-US" b="1" dirty="0"/>
              <a:t>}</a:t>
            </a:r>
            <a:endParaRPr lang="x-none" b="1" dirty="0"/>
          </a:p>
        </p:txBody>
      </p:sp>
    </p:spTree>
    <p:extLst>
      <p:ext uri="{BB962C8B-B14F-4D97-AF65-F5344CB8AC3E}">
        <p14:creationId xmlns:p14="http://schemas.microsoft.com/office/powerpoint/2010/main" val="22074693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this POINTER</a:t>
            </a:r>
            <a:br>
              <a:rPr lang="en-US" b="1" dirty="0"/>
            </a:br>
            <a:endParaRPr lang="en-US" dirty="0"/>
          </a:p>
        </p:txBody>
      </p:sp>
      <p:sp>
        <p:nvSpPr>
          <p:cNvPr id="3" name="Content Placeholder 2"/>
          <p:cNvSpPr>
            <a:spLocks noGrp="1"/>
          </p:cNvSpPr>
          <p:nvPr>
            <p:ph idx="1"/>
          </p:nvPr>
        </p:nvSpPr>
        <p:spPr/>
        <p:txBody>
          <a:bodyPr/>
          <a:lstStyle/>
          <a:p>
            <a:r>
              <a:rPr lang="en-US" dirty="0"/>
              <a:t>You can access class members using By default, the compiler provides each member function of a class with an implicit parameter that points to the object through which the member function is called. The implicit parameter is this pointer.</a:t>
            </a:r>
          </a:p>
          <a:p>
            <a:endParaRPr lang="en-US" dirty="0"/>
          </a:p>
        </p:txBody>
      </p:sp>
    </p:spTree>
    <p:extLst>
      <p:ext uri="{BB962C8B-B14F-4D97-AF65-F5344CB8AC3E}">
        <p14:creationId xmlns:p14="http://schemas.microsoft.com/office/powerpoint/2010/main" val="528728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7240-6A48-49A4-9924-192383709549}"/>
              </a:ext>
            </a:extLst>
          </p:cNvPr>
          <p:cNvSpPr>
            <a:spLocks noGrp="1"/>
          </p:cNvSpPr>
          <p:nvPr>
            <p:ph type="title"/>
          </p:nvPr>
        </p:nvSpPr>
        <p:spPr/>
        <p:txBody>
          <a:bodyPr>
            <a:normAutofit/>
          </a:bodyPr>
          <a:lstStyle/>
          <a:p>
            <a:r>
              <a:rPr lang="en-US" dirty="0"/>
              <a:t>This pointer holds the address of current/ calling object</a:t>
            </a:r>
            <a:endParaRPr lang="x-none" dirty="0"/>
          </a:p>
        </p:txBody>
      </p:sp>
      <p:sp>
        <p:nvSpPr>
          <p:cNvPr id="3" name="Content Placeholder 2">
            <a:extLst>
              <a:ext uri="{FF2B5EF4-FFF2-40B4-BE49-F238E27FC236}">
                <a16:creationId xmlns:a16="http://schemas.microsoft.com/office/drawing/2014/main" id="{A9D3ADEA-B120-4BB7-BDE2-BA8C24ED0950}"/>
              </a:ext>
            </a:extLst>
          </p:cNvPr>
          <p:cNvSpPr>
            <a:spLocks noGrp="1"/>
          </p:cNvSpPr>
          <p:nvPr>
            <p:ph idx="1"/>
          </p:nvPr>
        </p:nvSpPr>
        <p:spPr/>
        <p:txBody>
          <a:bodyPr>
            <a:normAutofit fontScale="40000" lnSpcReduction="20000"/>
          </a:bodyPr>
          <a:lstStyle/>
          <a:p>
            <a:pPr marL="0" indent="0">
              <a:buNone/>
            </a:pPr>
            <a:r>
              <a:rPr lang="en-US" b="1" dirty="0"/>
              <a:t>#include &lt;iostream&gt;</a:t>
            </a:r>
          </a:p>
          <a:p>
            <a:pPr marL="0" indent="0">
              <a:buNone/>
            </a:pPr>
            <a:r>
              <a:rPr lang="en-US" b="1" dirty="0"/>
              <a:t>using namespace std;</a:t>
            </a:r>
          </a:p>
          <a:p>
            <a:pPr marL="0" indent="0">
              <a:buNone/>
            </a:pPr>
            <a:r>
              <a:rPr lang="en-US" b="1" dirty="0"/>
              <a:t>class car{</a:t>
            </a:r>
          </a:p>
          <a:p>
            <a:pPr marL="0" indent="0">
              <a:buNone/>
            </a:pPr>
            <a:r>
              <a:rPr lang="en-US" b="1" dirty="0"/>
              <a:t>	int a;</a:t>
            </a:r>
          </a:p>
          <a:p>
            <a:pPr marL="0" indent="0">
              <a:buNone/>
            </a:pPr>
            <a:r>
              <a:rPr lang="en-US" b="1" dirty="0"/>
              <a:t>	public:</a:t>
            </a:r>
          </a:p>
          <a:p>
            <a:pPr marL="0" indent="0">
              <a:buNone/>
            </a:pPr>
            <a:r>
              <a:rPr lang="en-US" b="1" dirty="0"/>
              <a:t>car(int e){</a:t>
            </a:r>
          </a:p>
          <a:p>
            <a:pPr marL="0" indent="0">
              <a:buNone/>
            </a:pPr>
            <a:r>
              <a:rPr lang="en-US" b="1" dirty="0"/>
              <a:t>a=e;}	</a:t>
            </a:r>
          </a:p>
          <a:p>
            <a:pPr marL="0" indent="0">
              <a:buNone/>
            </a:pPr>
            <a:r>
              <a:rPr lang="en-US" b="1" dirty="0"/>
              <a:t>			</a:t>
            </a:r>
          </a:p>
          <a:p>
            <a:pPr marL="0" indent="0">
              <a:buNone/>
            </a:pPr>
            <a:r>
              <a:rPr lang="en-US" b="1" dirty="0"/>
              <a:t>void set(int e){</a:t>
            </a:r>
          </a:p>
          <a:p>
            <a:pPr marL="0" indent="0">
              <a:buNone/>
            </a:pPr>
            <a:r>
              <a:rPr lang="en-US" b="1" dirty="0"/>
              <a:t> this -&gt; a=e; // this is how compiler internally achieve this</a:t>
            </a:r>
          </a:p>
          <a:p>
            <a:pPr marL="0" indent="0">
              <a:buNone/>
            </a:pPr>
            <a:r>
              <a:rPr lang="en-US" b="1" dirty="0"/>
              <a:t>				}};</a:t>
            </a:r>
          </a:p>
          <a:p>
            <a:pPr marL="0" indent="0">
              <a:buNone/>
            </a:pPr>
            <a:r>
              <a:rPr lang="en-US" b="1" dirty="0"/>
              <a:t>int main(){</a:t>
            </a:r>
          </a:p>
          <a:p>
            <a:pPr marL="0" indent="0">
              <a:buNone/>
            </a:pPr>
            <a:r>
              <a:rPr lang="en-US" b="1" dirty="0"/>
              <a:t>	car c(10);</a:t>
            </a:r>
          </a:p>
          <a:p>
            <a:pPr marL="0" indent="0">
              <a:buNone/>
            </a:pPr>
            <a:r>
              <a:rPr lang="en-US" b="1" dirty="0"/>
              <a:t>	car c1(12);</a:t>
            </a:r>
          </a:p>
          <a:p>
            <a:pPr marL="0" indent="0">
              <a:buNone/>
            </a:pPr>
            <a:r>
              <a:rPr lang="en-US" b="1" dirty="0"/>
              <a:t>	</a:t>
            </a:r>
            <a:r>
              <a:rPr lang="en-US" b="1" dirty="0" err="1"/>
              <a:t>c.set</a:t>
            </a:r>
            <a:r>
              <a:rPr lang="en-US" b="1" dirty="0"/>
              <a:t>(22); // when you call some member function using some object</a:t>
            </a:r>
          </a:p>
          <a:p>
            <a:pPr marL="0" indent="0">
              <a:buNone/>
            </a:pPr>
            <a:r>
              <a:rPr lang="en-US" b="1" dirty="0"/>
              <a:t>	c1.set(32);</a:t>
            </a:r>
          </a:p>
          <a:p>
            <a:pPr marL="0" indent="0">
              <a:buNone/>
            </a:pPr>
            <a:r>
              <a:rPr lang="en-US" b="1" dirty="0"/>
              <a:t>}</a:t>
            </a:r>
            <a:endParaRPr lang="x-none" b="1" dirty="0"/>
          </a:p>
          <a:p>
            <a:endParaRPr lang="x-none" dirty="0"/>
          </a:p>
        </p:txBody>
      </p:sp>
    </p:spTree>
    <p:extLst>
      <p:ext uri="{BB962C8B-B14F-4D97-AF65-F5344CB8AC3E}">
        <p14:creationId xmlns:p14="http://schemas.microsoft.com/office/powerpoint/2010/main" val="18453793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5DC2-D83A-45B7-BC0E-A3CF2CFD1454}"/>
              </a:ext>
            </a:extLst>
          </p:cNvPr>
          <p:cNvSpPr>
            <a:spLocks noGrp="1"/>
          </p:cNvSpPr>
          <p:nvPr>
            <p:ph type="title"/>
          </p:nvPr>
        </p:nvSpPr>
        <p:spPr/>
        <p:txBody>
          <a:bodyPr>
            <a:normAutofit fontScale="90000"/>
          </a:bodyPr>
          <a:lstStyle/>
          <a:p>
            <a:br>
              <a:rPr lang="en-US" dirty="0"/>
            </a:br>
            <a:r>
              <a:rPr lang="en-US" dirty="0"/>
              <a:t>1. usage of this pointer</a:t>
            </a:r>
            <a:br>
              <a:rPr lang="en-US" dirty="0"/>
            </a:br>
            <a:r>
              <a:rPr lang="en-US" dirty="0"/>
              <a:t>Print address of object inside class</a:t>
            </a:r>
            <a:endParaRPr lang="x-none" dirty="0"/>
          </a:p>
        </p:txBody>
      </p:sp>
      <p:sp>
        <p:nvSpPr>
          <p:cNvPr id="3" name="Content Placeholder 2">
            <a:extLst>
              <a:ext uri="{FF2B5EF4-FFF2-40B4-BE49-F238E27FC236}">
                <a16:creationId xmlns:a16="http://schemas.microsoft.com/office/drawing/2014/main" id="{E122611B-7537-4234-AB93-92BD0BA90FF0}"/>
              </a:ext>
            </a:extLst>
          </p:cNvPr>
          <p:cNvSpPr>
            <a:spLocks noGrp="1"/>
          </p:cNvSpPr>
          <p:nvPr>
            <p:ph idx="1"/>
          </p:nvPr>
        </p:nvSpPr>
        <p:spPr/>
        <p:txBody>
          <a:bodyPr>
            <a:normAutofit fontScale="47500" lnSpcReduction="20000"/>
          </a:bodyPr>
          <a:lstStyle/>
          <a:p>
            <a:pPr marL="0" indent="0">
              <a:buNone/>
            </a:pPr>
            <a:r>
              <a:rPr lang="en-US" b="1" dirty="0"/>
              <a:t>#include &lt;iostream&gt;</a:t>
            </a:r>
          </a:p>
          <a:p>
            <a:pPr marL="0" indent="0">
              <a:buNone/>
            </a:pPr>
            <a:r>
              <a:rPr lang="en-US" b="1" dirty="0"/>
              <a:t>using namespace std;</a:t>
            </a:r>
          </a:p>
          <a:p>
            <a:pPr marL="0" indent="0">
              <a:buNone/>
            </a:pPr>
            <a:r>
              <a:rPr lang="en-US" b="1" dirty="0"/>
              <a:t>class car{</a:t>
            </a:r>
          </a:p>
          <a:p>
            <a:pPr marL="0" indent="0">
              <a:buNone/>
            </a:pPr>
            <a:r>
              <a:rPr lang="en-US" b="1" dirty="0"/>
              <a:t>	int a;</a:t>
            </a:r>
          </a:p>
          <a:p>
            <a:pPr marL="0" indent="0">
              <a:buNone/>
            </a:pPr>
            <a:r>
              <a:rPr lang="en-US" b="1" dirty="0"/>
              <a:t>	public:	</a:t>
            </a:r>
          </a:p>
          <a:p>
            <a:pPr marL="0" indent="0">
              <a:buNone/>
            </a:pPr>
            <a:r>
              <a:rPr lang="en-US" b="1" dirty="0"/>
              <a:t>			void set(int e){</a:t>
            </a:r>
          </a:p>
          <a:p>
            <a:pPr marL="0" indent="0">
              <a:buNone/>
            </a:pPr>
            <a:r>
              <a:rPr lang="en-US" b="1" dirty="0"/>
              <a:t>			 a=e; 	}</a:t>
            </a:r>
          </a:p>
          <a:p>
            <a:pPr marL="0" indent="0">
              <a:buNone/>
            </a:pPr>
            <a:r>
              <a:rPr lang="en-US" b="1" dirty="0"/>
              <a:t>			 void </a:t>
            </a:r>
            <a:r>
              <a:rPr lang="en-US" b="1" dirty="0" err="1"/>
              <a:t>printAddress</a:t>
            </a:r>
            <a:r>
              <a:rPr lang="en-US" b="1" dirty="0"/>
              <a:t>(){</a:t>
            </a:r>
          </a:p>
          <a:p>
            <a:pPr marL="0" indent="0">
              <a:buNone/>
            </a:pPr>
            <a:r>
              <a:rPr lang="en-US" b="1" dirty="0"/>
              <a:t>			 	</a:t>
            </a:r>
            <a:r>
              <a:rPr lang="en-US" b="1" dirty="0" err="1"/>
              <a:t>cout</a:t>
            </a:r>
            <a:r>
              <a:rPr lang="en-US" b="1" dirty="0"/>
              <a:t> &lt;&lt; this &lt;&lt; </a:t>
            </a:r>
            <a:r>
              <a:rPr lang="en-US" b="1" dirty="0" err="1"/>
              <a:t>endl</a:t>
            </a:r>
            <a:r>
              <a:rPr lang="en-US" b="1" dirty="0"/>
              <a:t>;</a:t>
            </a:r>
          </a:p>
          <a:p>
            <a:pPr marL="0" indent="0">
              <a:buNone/>
            </a:pPr>
            <a:r>
              <a:rPr lang="en-US" b="1" dirty="0"/>
              <a:t>			 }};</a:t>
            </a:r>
          </a:p>
          <a:p>
            <a:pPr marL="0" indent="0">
              <a:buNone/>
            </a:pPr>
            <a:r>
              <a:rPr lang="en-US" b="1" dirty="0"/>
              <a:t>int main(){</a:t>
            </a:r>
          </a:p>
          <a:p>
            <a:pPr marL="0" indent="0">
              <a:buNone/>
            </a:pPr>
            <a:r>
              <a:rPr lang="en-US" b="1" dirty="0"/>
              <a:t>	car obj1;</a:t>
            </a:r>
          </a:p>
          <a:p>
            <a:pPr marL="0" indent="0">
              <a:buNone/>
            </a:pPr>
            <a:r>
              <a:rPr lang="en-US" b="1" dirty="0"/>
              <a:t>	car obj2;</a:t>
            </a:r>
          </a:p>
          <a:p>
            <a:pPr marL="0" indent="0">
              <a:buNone/>
            </a:pPr>
            <a:r>
              <a:rPr lang="en-US" b="1" dirty="0"/>
              <a:t>	obj1.printAddress(); // address of obj1</a:t>
            </a:r>
          </a:p>
          <a:p>
            <a:pPr marL="0" indent="0">
              <a:buNone/>
            </a:pPr>
            <a:r>
              <a:rPr lang="en-US" b="1" dirty="0"/>
              <a:t>	obj2.printAddress();// address of obj2</a:t>
            </a:r>
          </a:p>
          <a:p>
            <a:pPr marL="0" indent="0">
              <a:buNone/>
            </a:pPr>
            <a:r>
              <a:rPr lang="en-US" b="1" dirty="0"/>
              <a:t>}</a:t>
            </a:r>
            <a:endParaRPr lang="x-none" b="1" dirty="0"/>
          </a:p>
        </p:txBody>
      </p:sp>
    </p:spTree>
    <p:extLst>
      <p:ext uri="{BB962C8B-B14F-4D97-AF65-F5344CB8AC3E}">
        <p14:creationId xmlns:p14="http://schemas.microsoft.com/office/powerpoint/2010/main" val="3382090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38B8-70F8-4A53-A829-CA6ED0313B1E}"/>
              </a:ext>
            </a:extLst>
          </p:cNvPr>
          <p:cNvSpPr>
            <a:spLocks noGrp="1"/>
          </p:cNvSpPr>
          <p:nvPr>
            <p:ph type="title"/>
          </p:nvPr>
        </p:nvSpPr>
        <p:spPr/>
        <p:txBody>
          <a:bodyPr/>
          <a:lstStyle/>
          <a:p>
            <a:r>
              <a:rPr lang="en-US" dirty="0"/>
              <a:t>Print address of object inside class</a:t>
            </a:r>
            <a:endParaRPr lang="x-none" dirty="0"/>
          </a:p>
        </p:txBody>
      </p:sp>
      <p:pic>
        <p:nvPicPr>
          <p:cNvPr id="5" name="Content Placeholder 4">
            <a:extLst>
              <a:ext uri="{FF2B5EF4-FFF2-40B4-BE49-F238E27FC236}">
                <a16:creationId xmlns:a16="http://schemas.microsoft.com/office/drawing/2014/main" id="{4B8358B0-2AB7-4116-AEE8-EC4D74FEBB90}"/>
              </a:ext>
            </a:extLst>
          </p:cNvPr>
          <p:cNvPicPr>
            <a:picLocks noGrp="1" noChangeAspect="1"/>
          </p:cNvPicPr>
          <p:nvPr>
            <p:ph idx="1"/>
          </p:nvPr>
        </p:nvPicPr>
        <p:blipFill>
          <a:blip r:embed="rId2"/>
          <a:stretch>
            <a:fillRect/>
          </a:stretch>
        </p:blipFill>
        <p:spPr>
          <a:xfrm>
            <a:off x="3249684" y="1676400"/>
            <a:ext cx="5692633" cy="3608034"/>
          </a:xfrm>
        </p:spPr>
      </p:pic>
    </p:spTree>
    <p:extLst>
      <p:ext uri="{BB962C8B-B14F-4D97-AF65-F5344CB8AC3E}">
        <p14:creationId xmlns:p14="http://schemas.microsoft.com/office/powerpoint/2010/main" val="101546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D3BB-EB6B-4DDC-97CD-953DEF0597DA}"/>
              </a:ext>
            </a:extLst>
          </p:cNvPr>
          <p:cNvSpPr>
            <a:spLocks noGrp="1"/>
          </p:cNvSpPr>
          <p:nvPr>
            <p:ph type="title"/>
          </p:nvPr>
        </p:nvSpPr>
        <p:spPr/>
        <p:txBody>
          <a:bodyPr/>
          <a:lstStyle/>
          <a:p>
            <a:r>
              <a:rPr lang="en-US" dirty="0"/>
              <a:t>Default Constructor</a:t>
            </a:r>
          </a:p>
        </p:txBody>
      </p:sp>
      <p:sp>
        <p:nvSpPr>
          <p:cNvPr id="3" name="Content Placeholder 2">
            <a:extLst>
              <a:ext uri="{FF2B5EF4-FFF2-40B4-BE49-F238E27FC236}">
                <a16:creationId xmlns:a16="http://schemas.microsoft.com/office/drawing/2014/main" id="{D758FA13-0972-442D-95A7-89478A6747B5}"/>
              </a:ext>
            </a:extLst>
          </p:cNvPr>
          <p:cNvSpPr>
            <a:spLocks noGrp="1"/>
          </p:cNvSpPr>
          <p:nvPr>
            <p:ph idx="1"/>
          </p:nvPr>
        </p:nvSpPr>
        <p:spPr/>
        <p:txBody>
          <a:bodyPr/>
          <a:lstStyle/>
          <a:p>
            <a:pPr>
              <a:buNone/>
            </a:pPr>
            <a:r>
              <a:rPr lang="en-US" b="1" dirty="0"/>
              <a:t>class </a:t>
            </a:r>
            <a:r>
              <a:rPr lang="en-US" b="1" dirty="0" err="1"/>
              <a:t>MyClass</a:t>
            </a:r>
            <a:endParaRPr lang="en-US" b="1" dirty="0"/>
          </a:p>
          <a:p>
            <a:pPr>
              <a:buNone/>
            </a:pPr>
            <a:r>
              <a:rPr lang="en-US" b="1" dirty="0"/>
              <a:t>{</a:t>
            </a:r>
            <a:br>
              <a:rPr lang="en-US" b="1" dirty="0"/>
            </a:br>
            <a:r>
              <a:rPr lang="en-US" b="1" dirty="0"/>
              <a:t>public:	</a:t>
            </a:r>
            <a:r>
              <a:rPr lang="en-US" sz="3600" b="1" dirty="0">
                <a:solidFill>
                  <a:schemeClr val="bg1">
                    <a:lumMod val="75000"/>
                  </a:schemeClr>
                </a:solidFill>
              </a:rPr>
              <a:t>//constructors are usually public</a:t>
            </a:r>
            <a:endParaRPr lang="en-US" b="1" dirty="0">
              <a:solidFill>
                <a:schemeClr val="bg1">
                  <a:lumMod val="75000"/>
                </a:schemeClr>
              </a:solidFill>
            </a:endParaRPr>
          </a:p>
          <a:p>
            <a:pPr>
              <a:buNone/>
            </a:pPr>
            <a:r>
              <a:rPr lang="en-US" b="1" dirty="0"/>
              <a:t>	</a:t>
            </a:r>
            <a:r>
              <a:rPr lang="en-US" b="1" dirty="0" err="1">
                <a:solidFill>
                  <a:srgbClr val="0070C0"/>
                </a:solidFill>
              </a:rPr>
              <a:t>MyClass</a:t>
            </a:r>
            <a:r>
              <a:rPr lang="en-US" b="1" dirty="0">
                <a:solidFill>
                  <a:srgbClr val="0070C0"/>
                </a:solidFill>
              </a:rPr>
              <a:t>()</a:t>
            </a:r>
            <a:br>
              <a:rPr lang="en-US" b="1" dirty="0">
                <a:solidFill>
                  <a:srgbClr val="0070C0"/>
                </a:solidFill>
              </a:rPr>
            </a:br>
            <a:r>
              <a:rPr lang="en-US" b="1" dirty="0">
                <a:solidFill>
                  <a:srgbClr val="0070C0"/>
                </a:solidFill>
              </a:rPr>
              <a:t>{ </a:t>
            </a:r>
            <a:r>
              <a:rPr lang="en-US" sz="3200" b="1" dirty="0">
                <a:solidFill>
                  <a:schemeClr val="bg1">
                    <a:lumMod val="75000"/>
                  </a:schemeClr>
                </a:solidFill>
              </a:rPr>
              <a:t>//Things you want to do as soon as object is created</a:t>
            </a:r>
            <a:r>
              <a:rPr lang="en-US" b="1" dirty="0"/>
              <a:t> </a:t>
            </a:r>
            <a:r>
              <a:rPr lang="en-US" b="1" dirty="0">
                <a:solidFill>
                  <a:srgbClr val="0070C0"/>
                </a:solidFill>
              </a:rPr>
              <a:t>}</a:t>
            </a:r>
          </a:p>
          <a:p>
            <a:pPr>
              <a:buNone/>
            </a:pPr>
            <a:r>
              <a:rPr lang="en-US" b="1" dirty="0"/>
              <a:t>}</a:t>
            </a:r>
          </a:p>
          <a:p>
            <a:endParaRPr lang="en-US" dirty="0"/>
          </a:p>
        </p:txBody>
      </p:sp>
    </p:spTree>
    <p:extLst>
      <p:ext uri="{BB962C8B-B14F-4D97-AF65-F5344CB8AC3E}">
        <p14:creationId xmlns:p14="http://schemas.microsoft.com/office/powerpoint/2010/main" val="434241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FD18-CE96-4218-89A8-65982DE5778A}"/>
              </a:ext>
            </a:extLst>
          </p:cNvPr>
          <p:cNvSpPr>
            <a:spLocks noGrp="1"/>
          </p:cNvSpPr>
          <p:nvPr>
            <p:ph type="title"/>
          </p:nvPr>
        </p:nvSpPr>
        <p:spPr/>
        <p:txBody>
          <a:bodyPr>
            <a:normAutofit/>
          </a:bodyPr>
          <a:lstStyle/>
          <a:p>
            <a:r>
              <a:rPr lang="en-US" dirty="0"/>
              <a:t>Print address of object inside and outside the class</a:t>
            </a:r>
            <a:endParaRPr lang="x-none" dirty="0"/>
          </a:p>
        </p:txBody>
      </p:sp>
      <p:sp>
        <p:nvSpPr>
          <p:cNvPr id="3" name="Content Placeholder 2">
            <a:extLst>
              <a:ext uri="{FF2B5EF4-FFF2-40B4-BE49-F238E27FC236}">
                <a16:creationId xmlns:a16="http://schemas.microsoft.com/office/drawing/2014/main" id="{FD7B8ADA-EFBD-49BE-A8C8-952C3E298A09}"/>
              </a:ext>
            </a:extLst>
          </p:cNvPr>
          <p:cNvSpPr>
            <a:spLocks noGrp="1"/>
          </p:cNvSpPr>
          <p:nvPr>
            <p:ph idx="1"/>
          </p:nvPr>
        </p:nvSpPr>
        <p:spPr/>
        <p:txBody>
          <a:bodyPr>
            <a:normAutofit fontScale="62500" lnSpcReduction="20000"/>
          </a:bodyPr>
          <a:lstStyle/>
          <a:p>
            <a:pPr marL="0" indent="0">
              <a:buNone/>
            </a:pPr>
            <a:r>
              <a:rPr lang="en-US" sz="1600" b="1" dirty="0"/>
              <a:t>#include &lt;iostream&gt;</a:t>
            </a:r>
          </a:p>
          <a:p>
            <a:pPr marL="0" indent="0">
              <a:buNone/>
            </a:pPr>
            <a:r>
              <a:rPr lang="en-US" sz="1600" b="1" dirty="0"/>
              <a:t>using namespace std;</a:t>
            </a:r>
          </a:p>
          <a:p>
            <a:pPr marL="0" indent="0">
              <a:buNone/>
            </a:pPr>
            <a:r>
              <a:rPr lang="en-US" sz="1600" b="1" dirty="0"/>
              <a:t>class car{</a:t>
            </a:r>
          </a:p>
          <a:p>
            <a:pPr marL="0" indent="0">
              <a:buNone/>
            </a:pPr>
            <a:r>
              <a:rPr lang="en-US" sz="1600" b="1" dirty="0"/>
              <a:t>	int a;</a:t>
            </a:r>
          </a:p>
          <a:p>
            <a:pPr marL="0" indent="0">
              <a:buNone/>
            </a:pPr>
            <a:r>
              <a:rPr lang="en-US" sz="1600" b="1" dirty="0"/>
              <a:t>	public:	</a:t>
            </a:r>
          </a:p>
          <a:p>
            <a:pPr marL="0" indent="0">
              <a:buNone/>
            </a:pPr>
            <a:r>
              <a:rPr lang="en-US" sz="1600" b="1" dirty="0"/>
              <a:t>			void set(int e){</a:t>
            </a:r>
          </a:p>
          <a:p>
            <a:pPr marL="0" indent="0">
              <a:buNone/>
            </a:pPr>
            <a:r>
              <a:rPr lang="en-US" sz="1600" b="1" dirty="0"/>
              <a:t>			 a=e; 	}</a:t>
            </a:r>
          </a:p>
          <a:p>
            <a:pPr marL="0" indent="0">
              <a:buNone/>
            </a:pPr>
            <a:r>
              <a:rPr lang="en-US" sz="1600" b="1" dirty="0"/>
              <a:t>			 void </a:t>
            </a:r>
            <a:r>
              <a:rPr lang="en-US" sz="1600" b="1" dirty="0" err="1"/>
              <a:t>printAddress</a:t>
            </a:r>
            <a:r>
              <a:rPr lang="en-US" sz="1600" b="1" dirty="0"/>
              <a:t>(){</a:t>
            </a:r>
          </a:p>
          <a:p>
            <a:pPr marL="0" indent="0">
              <a:buNone/>
            </a:pPr>
            <a:r>
              <a:rPr lang="en-US" sz="1600" b="1" dirty="0"/>
              <a:t>			 	</a:t>
            </a:r>
            <a:r>
              <a:rPr lang="en-US" sz="1600" b="1" dirty="0" err="1"/>
              <a:t>cout</a:t>
            </a:r>
            <a:r>
              <a:rPr lang="en-US" sz="1600" b="1" dirty="0"/>
              <a:t> &lt;&lt; this &lt;&lt; </a:t>
            </a:r>
            <a:r>
              <a:rPr lang="en-US" sz="1600" b="1" dirty="0" err="1"/>
              <a:t>endl</a:t>
            </a:r>
            <a:r>
              <a:rPr lang="en-US" sz="1600" b="1" dirty="0"/>
              <a:t>;</a:t>
            </a:r>
          </a:p>
          <a:p>
            <a:pPr marL="0" indent="0">
              <a:buNone/>
            </a:pPr>
            <a:r>
              <a:rPr lang="en-US" sz="1600" b="1" dirty="0"/>
              <a:t>			 }};</a:t>
            </a:r>
          </a:p>
          <a:p>
            <a:pPr marL="0" indent="0">
              <a:buNone/>
            </a:pPr>
            <a:r>
              <a:rPr lang="en-US" sz="1600" b="1" dirty="0"/>
              <a:t>int main(){</a:t>
            </a:r>
          </a:p>
          <a:p>
            <a:pPr marL="0" indent="0">
              <a:buNone/>
            </a:pPr>
            <a:r>
              <a:rPr lang="en-US" sz="1600" b="1" dirty="0"/>
              <a:t>	car obj1;</a:t>
            </a:r>
          </a:p>
          <a:p>
            <a:pPr marL="0" indent="0">
              <a:buNone/>
            </a:pPr>
            <a:r>
              <a:rPr lang="en-US" sz="1600" b="1" dirty="0"/>
              <a:t>	car obj2;</a:t>
            </a:r>
          </a:p>
          <a:p>
            <a:pPr marL="0" indent="0">
              <a:buNone/>
            </a:pPr>
            <a:r>
              <a:rPr lang="en-US" sz="1600" b="1" dirty="0"/>
              <a:t>	obj1.printAddress(); // address of obj1</a:t>
            </a:r>
          </a:p>
          <a:p>
            <a:pPr marL="0" indent="0">
              <a:buNone/>
            </a:pPr>
            <a:r>
              <a:rPr lang="en-US" sz="1600" b="1" dirty="0"/>
              <a:t>	obj2.printAddress();// address of obj2</a:t>
            </a:r>
          </a:p>
          <a:p>
            <a:pPr marL="0" indent="0">
              <a:buNone/>
            </a:pPr>
            <a:r>
              <a:rPr lang="en-US" sz="1600" b="1" dirty="0"/>
              <a:t>	</a:t>
            </a:r>
            <a:r>
              <a:rPr lang="en-US" sz="1600" b="1" dirty="0" err="1"/>
              <a:t>cout</a:t>
            </a:r>
            <a:r>
              <a:rPr lang="en-US" sz="1600" b="1" dirty="0"/>
              <a:t> &lt;&lt; &amp;obj1 &lt;&lt; </a:t>
            </a:r>
            <a:r>
              <a:rPr lang="en-US" sz="1600" b="1" dirty="0" err="1"/>
              <a:t>endl</a:t>
            </a:r>
            <a:r>
              <a:rPr lang="en-US" sz="1600" b="1" dirty="0"/>
              <a:t>;// address of obj1</a:t>
            </a:r>
          </a:p>
          <a:p>
            <a:pPr marL="0" indent="0">
              <a:buNone/>
            </a:pPr>
            <a:r>
              <a:rPr lang="en-US" sz="1600" b="1" dirty="0"/>
              <a:t>	</a:t>
            </a:r>
            <a:r>
              <a:rPr lang="en-US" sz="1600" b="1" dirty="0" err="1"/>
              <a:t>cout</a:t>
            </a:r>
            <a:r>
              <a:rPr lang="en-US" sz="1600" b="1" dirty="0"/>
              <a:t> &lt;&lt; &amp;obj2;// address of obj2</a:t>
            </a:r>
          </a:p>
          <a:p>
            <a:pPr marL="0" indent="0">
              <a:buNone/>
            </a:pPr>
            <a:r>
              <a:rPr lang="en-US" sz="1600" b="1" dirty="0"/>
              <a:t>}</a:t>
            </a:r>
            <a:endParaRPr lang="x-none" sz="1600" b="1" dirty="0"/>
          </a:p>
        </p:txBody>
      </p:sp>
    </p:spTree>
    <p:extLst>
      <p:ext uri="{BB962C8B-B14F-4D97-AF65-F5344CB8AC3E}">
        <p14:creationId xmlns:p14="http://schemas.microsoft.com/office/powerpoint/2010/main" val="3049165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F597-B7ED-45B3-AEA0-2072E5FE6840}"/>
              </a:ext>
            </a:extLst>
          </p:cNvPr>
          <p:cNvSpPr>
            <a:spLocks noGrp="1"/>
          </p:cNvSpPr>
          <p:nvPr>
            <p:ph type="title"/>
          </p:nvPr>
        </p:nvSpPr>
        <p:spPr/>
        <p:txBody>
          <a:bodyPr>
            <a:normAutofit/>
          </a:bodyPr>
          <a:lstStyle/>
          <a:p>
            <a:r>
              <a:rPr lang="en-US" dirty="0"/>
              <a:t>Print address of object inside and outside the class</a:t>
            </a:r>
            <a:endParaRPr lang="x-none" dirty="0"/>
          </a:p>
        </p:txBody>
      </p:sp>
      <p:pic>
        <p:nvPicPr>
          <p:cNvPr id="5" name="Content Placeholder 4">
            <a:extLst>
              <a:ext uri="{FF2B5EF4-FFF2-40B4-BE49-F238E27FC236}">
                <a16:creationId xmlns:a16="http://schemas.microsoft.com/office/drawing/2014/main" id="{92618B03-1D4E-4BB7-86DB-D3ED56C09ACC}"/>
              </a:ext>
            </a:extLst>
          </p:cNvPr>
          <p:cNvPicPr>
            <a:picLocks noGrp="1" noChangeAspect="1"/>
          </p:cNvPicPr>
          <p:nvPr>
            <p:ph idx="1"/>
          </p:nvPr>
        </p:nvPicPr>
        <p:blipFill>
          <a:blip r:embed="rId2"/>
          <a:stretch>
            <a:fillRect/>
          </a:stretch>
        </p:blipFill>
        <p:spPr>
          <a:xfrm>
            <a:off x="3764078" y="2133601"/>
            <a:ext cx="4663844" cy="2537371"/>
          </a:xfrm>
        </p:spPr>
      </p:pic>
    </p:spTree>
    <p:extLst>
      <p:ext uri="{BB962C8B-B14F-4D97-AF65-F5344CB8AC3E}">
        <p14:creationId xmlns:p14="http://schemas.microsoft.com/office/powerpoint/2010/main" val="3009049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a:solidFill>
                  <a:srgbClr val="273239"/>
                </a:solidFill>
                <a:effectLst/>
                <a:latin typeface="urw-din"/>
              </a:rPr>
              <a:t> 2.</a:t>
            </a:r>
            <a:r>
              <a:rPr lang="en-US" dirty="0"/>
              <a:t> usage of this pointer </a:t>
            </a:r>
            <a:br>
              <a:rPr lang="en-US" dirty="0"/>
            </a:br>
            <a:r>
              <a:rPr lang="en-US" b="1" i="0" dirty="0">
                <a:solidFill>
                  <a:srgbClr val="273239"/>
                </a:solidFill>
                <a:effectLst/>
                <a:latin typeface="urw-din"/>
              </a:rPr>
              <a:t>When local variable’s name is same as member’s name</a:t>
            </a:r>
            <a:br>
              <a:rPr lang="en-US" b="1" dirty="0"/>
            </a:br>
            <a:endParaRPr lang="en-US" dirty="0"/>
          </a:p>
        </p:txBody>
      </p:sp>
      <p:sp>
        <p:nvSpPr>
          <p:cNvPr id="3" name="Content Placeholder 2"/>
          <p:cNvSpPr>
            <a:spLocks noGrp="1"/>
          </p:cNvSpPr>
          <p:nvPr>
            <p:ph idx="1"/>
          </p:nvPr>
        </p:nvSpPr>
        <p:spPr/>
        <p:txBody>
          <a:bodyPr>
            <a:noAutofit/>
          </a:bodyPr>
          <a:lstStyle/>
          <a:p>
            <a:pPr marL="0" indent="0">
              <a:buNone/>
            </a:pPr>
            <a:r>
              <a:rPr lang="en-US" sz="1800" b="1" dirty="0"/>
              <a:t>#include &lt;</a:t>
            </a:r>
            <a:r>
              <a:rPr lang="en-US" sz="1800" b="1" dirty="0" err="1"/>
              <a:t>iostream</a:t>
            </a:r>
            <a:r>
              <a:rPr lang="en-US" sz="1800" b="1" dirty="0"/>
              <a:t>&gt; </a:t>
            </a:r>
          </a:p>
          <a:p>
            <a:pPr marL="0" indent="0">
              <a:buNone/>
            </a:pPr>
            <a:r>
              <a:rPr lang="en-US" sz="1800" b="1" dirty="0"/>
              <a:t>using namespace </a:t>
            </a:r>
            <a:r>
              <a:rPr lang="en-US" sz="1800" b="1" dirty="0" err="1"/>
              <a:t>std</a:t>
            </a:r>
            <a:r>
              <a:rPr lang="en-US" sz="1800" b="1" dirty="0"/>
              <a:t>;</a:t>
            </a:r>
          </a:p>
          <a:p>
            <a:pPr marL="0" indent="0">
              <a:buNone/>
            </a:pPr>
            <a:r>
              <a:rPr lang="en-US" sz="1800" b="1" dirty="0"/>
              <a:t>class example{</a:t>
            </a:r>
          </a:p>
          <a:p>
            <a:pPr marL="0" indent="0">
              <a:buNone/>
            </a:pPr>
            <a:r>
              <a:rPr lang="en-US" sz="1800" b="1" dirty="0"/>
              <a:t>private:</a:t>
            </a:r>
          </a:p>
          <a:p>
            <a:pPr marL="0" indent="0">
              <a:buNone/>
            </a:pPr>
            <a:r>
              <a:rPr lang="en-US" sz="1800" b="1" dirty="0" err="1"/>
              <a:t>int</a:t>
            </a:r>
            <a:r>
              <a:rPr lang="en-US" sz="1800" b="1" dirty="0"/>
              <a:t> x; public:</a:t>
            </a:r>
          </a:p>
          <a:p>
            <a:pPr marL="0" indent="0">
              <a:buNone/>
            </a:pPr>
            <a:r>
              <a:rPr lang="en-US" sz="1800" b="1" dirty="0"/>
              <a:t>void set(</a:t>
            </a:r>
            <a:r>
              <a:rPr lang="en-US" sz="1800" b="1" dirty="0" err="1"/>
              <a:t>int</a:t>
            </a:r>
            <a:r>
              <a:rPr lang="en-US" sz="1800" b="1" dirty="0"/>
              <a:t> x){</a:t>
            </a:r>
          </a:p>
          <a:p>
            <a:pPr marL="0" indent="0">
              <a:buNone/>
            </a:pPr>
            <a:r>
              <a:rPr lang="en-US" sz="1800" b="1" dirty="0"/>
              <a:t>x = x;} </a:t>
            </a:r>
          </a:p>
          <a:p>
            <a:pPr marL="0" indent="0">
              <a:buNone/>
            </a:pPr>
            <a:r>
              <a:rPr lang="en-US" sz="1800" b="1" dirty="0"/>
              <a:t>void </a:t>
            </a:r>
            <a:r>
              <a:rPr lang="en-US" sz="1800" b="1" dirty="0" err="1"/>
              <a:t>printAddressAndValue</a:t>
            </a:r>
            <a:r>
              <a:rPr lang="en-US" sz="1800" b="1" dirty="0"/>
              <a:t>(){</a:t>
            </a:r>
          </a:p>
          <a:p>
            <a:pPr marL="0" indent="0">
              <a:buNone/>
            </a:pPr>
            <a:r>
              <a:rPr lang="en-US" sz="1800" b="1" dirty="0" err="1"/>
              <a:t>cout</a:t>
            </a:r>
            <a:r>
              <a:rPr lang="en-US" sz="1800" b="1" dirty="0"/>
              <a:t>&lt;&lt; "the value is "&lt;&lt;x&lt;&lt;</a:t>
            </a:r>
            <a:r>
              <a:rPr lang="en-US" sz="1800" b="1" dirty="0" err="1"/>
              <a:t>endl</a:t>
            </a:r>
            <a:r>
              <a:rPr lang="en-US" sz="1800" b="1" dirty="0"/>
              <a:t>;}};</a:t>
            </a:r>
          </a:p>
          <a:p>
            <a:pPr marL="0" indent="0">
              <a:buNone/>
            </a:pPr>
            <a:r>
              <a:rPr lang="en-US" sz="1800" b="1" dirty="0"/>
              <a:t>main(){</a:t>
            </a:r>
          </a:p>
          <a:p>
            <a:pPr marL="0" indent="0">
              <a:buNone/>
            </a:pPr>
            <a:r>
              <a:rPr lang="en-US" sz="1800" b="1" dirty="0"/>
              <a:t>	example e;</a:t>
            </a:r>
          </a:p>
          <a:p>
            <a:pPr marL="0" indent="0">
              <a:buNone/>
            </a:pPr>
            <a:r>
              <a:rPr lang="en-US" sz="1800" b="1" dirty="0"/>
              <a:t>	</a:t>
            </a:r>
            <a:r>
              <a:rPr lang="en-US" sz="1800" b="1" dirty="0" err="1"/>
              <a:t>e.set</a:t>
            </a:r>
            <a:r>
              <a:rPr lang="en-US" sz="1800" b="1" dirty="0"/>
              <a:t>(3);</a:t>
            </a:r>
          </a:p>
          <a:p>
            <a:pPr marL="0" indent="0">
              <a:buNone/>
            </a:pPr>
            <a:r>
              <a:rPr lang="en-US" sz="1800" b="1" dirty="0"/>
              <a:t>	</a:t>
            </a:r>
            <a:r>
              <a:rPr lang="en-US" sz="1800" b="1" dirty="0" err="1"/>
              <a:t>e.printAddressAndValue</a:t>
            </a:r>
            <a:r>
              <a:rPr lang="en-US" sz="1800" b="1" dirty="0"/>
              <a:t>();}</a:t>
            </a:r>
          </a:p>
          <a:p>
            <a:pPr marL="0" indent="0">
              <a:buNone/>
            </a:pPr>
            <a:endParaRPr lang="en-US" sz="1800" b="1" dirty="0"/>
          </a:p>
          <a:p>
            <a:pPr marL="0" indent="0">
              <a:buNone/>
            </a:pPr>
            <a:endParaRPr lang="en-US" sz="1800" b="1" dirty="0"/>
          </a:p>
        </p:txBody>
      </p:sp>
    </p:spTree>
    <p:extLst>
      <p:ext uri="{BB962C8B-B14F-4D97-AF65-F5344CB8AC3E}">
        <p14:creationId xmlns:p14="http://schemas.microsoft.com/office/powerpoint/2010/main" val="7042351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a:solidFill>
                  <a:srgbClr val="273239"/>
                </a:solidFill>
                <a:effectLst/>
                <a:latin typeface="urw-din"/>
              </a:rPr>
              <a:t> When local variable’s name is same as member’s name</a:t>
            </a:r>
            <a:br>
              <a:rPr lang="en-US" b="1" dirty="0"/>
            </a:br>
            <a:br>
              <a:rPr lang="en-US" b="1" dirty="0"/>
            </a:b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b="1" dirty="0"/>
              <a:t>#include &lt;</a:t>
            </a:r>
            <a:r>
              <a:rPr lang="en-US" b="1" dirty="0" err="1"/>
              <a:t>iostream</a:t>
            </a:r>
            <a:r>
              <a:rPr lang="en-US" b="1" dirty="0"/>
              <a:t>&gt; </a:t>
            </a:r>
          </a:p>
          <a:p>
            <a:pPr marL="0" indent="0">
              <a:buNone/>
            </a:pPr>
            <a:r>
              <a:rPr lang="en-US" b="1" dirty="0"/>
              <a:t>using namespace </a:t>
            </a:r>
            <a:r>
              <a:rPr lang="en-US" b="1" dirty="0" err="1"/>
              <a:t>std</a:t>
            </a:r>
            <a:r>
              <a:rPr lang="en-US" b="1" dirty="0"/>
              <a:t>;</a:t>
            </a:r>
          </a:p>
          <a:p>
            <a:pPr marL="0" indent="0">
              <a:buNone/>
            </a:pPr>
            <a:r>
              <a:rPr lang="en-US" b="1" dirty="0"/>
              <a:t>class example{</a:t>
            </a:r>
          </a:p>
          <a:p>
            <a:pPr marL="0" indent="0">
              <a:buNone/>
            </a:pPr>
            <a:r>
              <a:rPr lang="en-US" b="1" dirty="0"/>
              <a:t>private:</a:t>
            </a:r>
          </a:p>
          <a:p>
            <a:pPr marL="0" indent="0">
              <a:buNone/>
            </a:pPr>
            <a:r>
              <a:rPr lang="en-US" b="1" dirty="0" err="1"/>
              <a:t>int</a:t>
            </a:r>
            <a:r>
              <a:rPr lang="en-US" b="1" dirty="0"/>
              <a:t> x; public:</a:t>
            </a:r>
          </a:p>
          <a:p>
            <a:pPr marL="0" indent="0">
              <a:buNone/>
            </a:pPr>
            <a:r>
              <a:rPr lang="en-US" b="1" dirty="0"/>
              <a:t>void set(</a:t>
            </a:r>
            <a:r>
              <a:rPr lang="en-US" b="1" dirty="0" err="1"/>
              <a:t>int</a:t>
            </a:r>
            <a:r>
              <a:rPr lang="en-US" b="1" dirty="0"/>
              <a:t> x){</a:t>
            </a:r>
          </a:p>
          <a:p>
            <a:pPr marL="0" indent="0">
              <a:lnSpc>
                <a:spcPct val="107000"/>
              </a:lnSpc>
              <a:spcAft>
                <a:spcPts val="800"/>
              </a:spcAft>
              <a:buNone/>
            </a:pPr>
            <a:r>
              <a:rPr lang="en-US" b="1" dirty="0"/>
              <a:t>(*this).x = x;}</a:t>
            </a:r>
            <a:r>
              <a:rPr lang="x-none" sz="3200" b="1" dirty="0">
                <a:ea typeface="Calibri" panose="020F0502020204030204" pitchFamily="34" charset="0"/>
                <a:cs typeface="Times New Roman" panose="02020603050405020304" pitchFamily="18" charset="0"/>
              </a:rPr>
              <a:t> // The 'this' pointer is used to retrieve the object's x</a:t>
            </a:r>
          </a:p>
          <a:p>
            <a:pPr marL="0" indent="0">
              <a:lnSpc>
                <a:spcPct val="107000"/>
              </a:lnSpc>
              <a:spcAft>
                <a:spcPts val="800"/>
              </a:spcAft>
              <a:buNone/>
            </a:pPr>
            <a:r>
              <a:rPr lang="x-none" sz="3200" b="1" dirty="0">
                <a:ea typeface="Calibri" panose="020F0502020204030204" pitchFamily="34" charset="0"/>
                <a:cs typeface="Times New Roman" panose="02020603050405020304" pitchFamily="18" charset="0"/>
              </a:rPr>
              <a:t>       // hidden by the local variable 'x'</a:t>
            </a:r>
            <a:endParaRPr lang="en-US" b="1" dirty="0"/>
          </a:p>
          <a:p>
            <a:pPr marL="0" indent="0">
              <a:buNone/>
            </a:pPr>
            <a:r>
              <a:rPr lang="en-US" b="1" dirty="0"/>
              <a:t>void </a:t>
            </a:r>
            <a:r>
              <a:rPr lang="en-US" b="1" dirty="0" err="1"/>
              <a:t>printAddressAndValue</a:t>
            </a:r>
            <a:r>
              <a:rPr lang="en-US" b="1" dirty="0"/>
              <a:t>({</a:t>
            </a:r>
          </a:p>
          <a:p>
            <a:pPr marL="0" indent="0">
              <a:buNone/>
            </a:pPr>
            <a:r>
              <a:rPr lang="en-US" b="1" dirty="0" err="1"/>
              <a:t>cout</a:t>
            </a:r>
            <a:r>
              <a:rPr lang="en-US" b="1" dirty="0"/>
              <a:t>&lt;&lt;"The address is "&lt;&lt;this&lt;&lt;" and the value is "&lt;&lt;(*this).x&lt;&lt;</a:t>
            </a:r>
            <a:r>
              <a:rPr lang="en-US" b="1" dirty="0" err="1"/>
              <a:t>endl</a:t>
            </a:r>
            <a:r>
              <a:rPr lang="en-US" b="1" dirty="0"/>
              <a:t>;}};</a:t>
            </a:r>
          </a:p>
          <a:p>
            <a:pPr marL="0" indent="0">
              <a:buNone/>
            </a:pPr>
            <a:r>
              <a:rPr lang="en-US" b="1" dirty="0"/>
              <a:t>main(){</a:t>
            </a:r>
          </a:p>
          <a:p>
            <a:pPr marL="0" indent="0">
              <a:buNone/>
            </a:pPr>
            <a:r>
              <a:rPr lang="en-US" b="1" dirty="0"/>
              <a:t>	example e;</a:t>
            </a:r>
          </a:p>
          <a:p>
            <a:pPr marL="0" indent="0">
              <a:buNone/>
            </a:pPr>
            <a:r>
              <a:rPr lang="en-US" b="1" dirty="0"/>
              <a:t>	</a:t>
            </a:r>
            <a:r>
              <a:rPr lang="en-US" b="1" dirty="0" err="1"/>
              <a:t>e.set</a:t>
            </a:r>
            <a:r>
              <a:rPr lang="en-US" b="1" dirty="0"/>
              <a:t>(3);</a:t>
            </a:r>
          </a:p>
          <a:p>
            <a:pPr marL="0" indent="0">
              <a:buNone/>
            </a:pPr>
            <a:r>
              <a:rPr lang="en-US" b="1" dirty="0"/>
              <a:t>	</a:t>
            </a:r>
            <a:r>
              <a:rPr lang="en-US" b="1" dirty="0" err="1"/>
              <a:t>e.printAddressAndValue</a:t>
            </a:r>
            <a:r>
              <a:rPr lang="en-US" b="1" dirty="0"/>
              <a:t>();}</a:t>
            </a:r>
          </a:p>
        </p:txBody>
      </p:sp>
    </p:spTree>
    <p:extLst>
      <p:ext uri="{BB962C8B-B14F-4D97-AF65-F5344CB8AC3E}">
        <p14:creationId xmlns:p14="http://schemas.microsoft.com/office/powerpoint/2010/main" val="387317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this POINTER</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#include &lt;</a:t>
            </a:r>
            <a:r>
              <a:rPr lang="en-US" dirty="0" err="1"/>
              <a:t>iostream</a:t>
            </a:r>
            <a:r>
              <a:rPr lang="en-US" dirty="0"/>
              <a:t>&gt; </a:t>
            </a:r>
          </a:p>
          <a:p>
            <a:r>
              <a:rPr lang="en-US" dirty="0"/>
              <a:t>using namespace </a:t>
            </a:r>
            <a:r>
              <a:rPr lang="en-US" dirty="0" err="1"/>
              <a:t>std</a:t>
            </a:r>
            <a:r>
              <a:rPr lang="en-US" dirty="0"/>
              <a:t>;</a:t>
            </a:r>
          </a:p>
          <a:p>
            <a:r>
              <a:rPr lang="en-US" dirty="0"/>
              <a:t>class example{</a:t>
            </a:r>
          </a:p>
          <a:p>
            <a:r>
              <a:rPr lang="en-US" dirty="0"/>
              <a:t>private:</a:t>
            </a:r>
          </a:p>
          <a:p>
            <a:r>
              <a:rPr lang="en-US" dirty="0" err="1"/>
              <a:t>int</a:t>
            </a:r>
            <a:r>
              <a:rPr lang="en-US" dirty="0"/>
              <a:t> x; public:</a:t>
            </a:r>
          </a:p>
          <a:p>
            <a:r>
              <a:rPr lang="en-US" dirty="0"/>
              <a:t>void set(</a:t>
            </a:r>
            <a:r>
              <a:rPr lang="en-US" dirty="0" err="1"/>
              <a:t>int</a:t>
            </a:r>
            <a:r>
              <a:rPr lang="en-US" dirty="0"/>
              <a:t> x){</a:t>
            </a:r>
          </a:p>
          <a:p>
            <a:r>
              <a:rPr lang="en-US" dirty="0"/>
              <a:t>this-&gt;x  = x;}</a:t>
            </a:r>
          </a:p>
          <a:p>
            <a:r>
              <a:rPr lang="en-US" dirty="0"/>
              <a:t>void </a:t>
            </a:r>
            <a:r>
              <a:rPr lang="en-US" dirty="0" err="1"/>
              <a:t>printAddressAndValue</a:t>
            </a:r>
            <a:r>
              <a:rPr lang="en-US" dirty="0"/>
              <a:t>(){</a:t>
            </a:r>
          </a:p>
          <a:p>
            <a:r>
              <a:rPr lang="en-US" dirty="0" err="1"/>
              <a:t>cout</a:t>
            </a:r>
            <a:r>
              <a:rPr lang="en-US" dirty="0"/>
              <a:t>&lt;&lt;"The address is "&lt;&lt;this&lt;&lt;" and the value is "&lt;&lt;this-&gt;x &lt;&lt;</a:t>
            </a:r>
            <a:r>
              <a:rPr lang="en-US" dirty="0" err="1"/>
              <a:t>endl</a:t>
            </a:r>
            <a:r>
              <a:rPr lang="en-US" dirty="0"/>
              <a:t>;</a:t>
            </a:r>
          </a:p>
          <a:p>
            <a:r>
              <a:rPr lang="en-US" dirty="0"/>
              <a:t>}</a:t>
            </a:r>
          </a:p>
          <a:p>
            <a:r>
              <a:rPr lang="en-US" dirty="0"/>
              <a:t>};</a:t>
            </a:r>
          </a:p>
          <a:p>
            <a:r>
              <a:rPr lang="en-US" dirty="0"/>
              <a:t>main(){</a:t>
            </a:r>
          </a:p>
          <a:p>
            <a:r>
              <a:rPr lang="en-US" dirty="0"/>
              <a:t>	example e;</a:t>
            </a:r>
          </a:p>
          <a:p>
            <a:r>
              <a:rPr lang="en-US" dirty="0"/>
              <a:t>	</a:t>
            </a:r>
            <a:r>
              <a:rPr lang="en-US" dirty="0" err="1"/>
              <a:t>e.set</a:t>
            </a:r>
            <a:r>
              <a:rPr lang="en-US" dirty="0"/>
              <a:t>(3);</a:t>
            </a:r>
          </a:p>
          <a:p>
            <a:r>
              <a:rPr lang="en-US" dirty="0"/>
              <a:t>	</a:t>
            </a:r>
            <a:r>
              <a:rPr lang="en-US" dirty="0" err="1"/>
              <a:t>e.printAddressAndValue</a:t>
            </a:r>
            <a:r>
              <a:rPr lang="en-US" dirty="0"/>
              <a:t>();}</a:t>
            </a:r>
          </a:p>
        </p:txBody>
      </p:sp>
    </p:spTree>
    <p:extLst>
      <p:ext uri="{BB962C8B-B14F-4D97-AF65-F5344CB8AC3E}">
        <p14:creationId xmlns:p14="http://schemas.microsoft.com/office/powerpoint/2010/main" val="10093017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3202-B495-09CB-F9CE-5CCBE3789642}"/>
              </a:ext>
            </a:extLst>
          </p:cNvPr>
          <p:cNvSpPr>
            <a:spLocks noGrp="1"/>
          </p:cNvSpPr>
          <p:nvPr>
            <p:ph type="title"/>
          </p:nvPr>
        </p:nvSpPr>
        <p:spPr/>
        <p:txBody>
          <a:bodyPr>
            <a:normAutofit/>
          </a:bodyPr>
          <a:lstStyle/>
          <a:p>
            <a:r>
              <a:rPr lang="en-US" b="1" i="0" dirty="0">
                <a:solidFill>
                  <a:srgbClr val="273239"/>
                </a:solidFill>
                <a:effectLst/>
                <a:latin typeface="Source Sans 3"/>
              </a:rPr>
              <a:t>References in C++</a:t>
            </a:r>
            <a:br>
              <a:rPr lang="en-US" b="1" i="0" dirty="0">
                <a:solidFill>
                  <a:srgbClr val="273239"/>
                </a:solidFill>
                <a:effectLst/>
                <a:latin typeface="Source Sans 3"/>
              </a:rPr>
            </a:br>
            <a:endParaRPr lang="en-US" dirty="0"/>
          </a:p>
        </p:txBody>
      </p:sp>
      <p:sp>
        <p:nvSpPr>
          <p:cNvPr id="3" name="Content Placeholder 2">
            <a:extLst>
              <a:ext uri="{FF2B5EF4-FFF2-40B4-BE49-F238E27FC236}">
                <a16:creationId xmlns:a16="http://schemas.microsoft.com/office/drawing/2014/main" id="{D5CF4B02-7F57-3059-3CD7-641854BC9C0A}"/>
              </a:ext>
            </a:extLst>
          </p:cNvPr>
          <p:cNvSpPr>
            <a:spLocks noGrp="1"/>
          </p:cNvSpPr>
          <p:nvPr>
            <p:ph idx="1"/>
          </p:nvPr>
        </p:nvSpPr>
        <p:spPr>
          <a:xfrm>
            <a:off x="2133600" y="1874839"/>
            <a:ext cx="8229600" cy="4525963"/>
          </a:xfrm>
        </p:spPr>
        <p:txBody>
          <a:bodyPr/>
          <a:lstStyle/>
          <a:p>
            <a:r>
              <a:rPr lang="en-US" b="0" i="0" dirty="0">
                <a:solidFill>
                  <a:srgbClr val="273239"/>
                </a:solidFill>
                <a:effectLst/>
                <a:latin typeface="Nunito" pitchFamily="2" charset="0"/>
              </a:rPr>
              <a:t>When a variable is declared as a reference, it becomes an alternative name for an existing variable. A variable can be declared as a reference by putting ‘&amp;’ in the declaration. </a:t>
            </a:r>
          </a:p>
          <a:p>
            <a:endParaRPr lang="en-US" dirty="0"/>
          </a:p>
        </p:txBody>
      </p:sp>
      <p:sp>
        <p:nvSpPr>
          <p:cNvPr id="4" name="Rectangle 1">
            <a:extLst>
              <a:ext uri="{FF2B5EF4-FFF2-40B4-BE49-F238E27FC236}">
                <a16:creationId xmlns:a16="http://schemas.microsoft.com/office/drawing/2014/main" id="{25EC9944-B28D-BEAC-EBE3-4B0023374B47}"/>
              </a:ext>
            </a:extLst>
          </p:cNvPr>
          <p:cNvSpPr>
            <a:spLocks noChangeArrowheads="1"/>
          </p:cNvSpPr>
          <p:nvPr/>
        </p:nvSpPr>
        <p:spPr bwMode="auto">
          <a:xfrm>
            <a:off x="3124200" y="4800600"/>
            <a:ext cx="3991990" cy="485372"/>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53958" numCol="1" anchor="ctr" anchorCtr="0" compatLnSpc="1">
            <a:prstTxWarp prst="textNoShape">
              <a:avLst/>
            </a:prstTxWarp>
            <a:spAutoFit/>
          </a:bodyPr>
          <a:lstStyle/>
          <a:p>
            <a:pPr eaLnBrk="0" fontAlgn="base" hangingPunct="0">
              <a:spcBef>
                <a:spcPct val="0"/>
              </a:spcBef>
              <a:spcAft>
                <a:spcPct val="0"/>
              </a:spcAft>
            </a:pPr>
            <a:r>
              <a:rPr lang="en-US" altLang="en-US" sz="2800" dirty="0" err="1"/>
              <a:t>data_type</a:t>
            </a:r>
            <a:r>
              <a:rPr lang="en-US" altLang="en-US" sz="2800" dirty="0"/>
              <a:t> &amp;ref = variable; </a:t>
            </a:r>
          </a:p>
        </p:txBody>
      </p:sp>
    </p:spTree>
    <p:extLst>
      <p:ext uri="{BB962C8B-B14F-4D97-AF65-F5344CB8AC3E}">
        <p14:creationId xmlns:p14="http://schemas.microsoft.com/office/powerpoint/2010/main" val="3181834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4384-3237-149D-64B9-04795EFDBD99}"/>
              </a:ext>
            </a:extLst>
          </p:cNvPr>
          <p:cNvSpPr>
            <a:spLocks noGrp="1"/>
          </p:cNvSpPr>
          <p:nvPr>
            <p:ph type="title"/>
          </p:nvPr>
        </p:nvSpPr>
        <p:spPr/>
        <p:txBody>
          <a:bodyPr/>
          <a:lstStyle/>
          <a:p>
            <a:r>
              <a:rPr lang="en-US" dirty="0"/>
              <a:t>use of references</a:t>
            </a:r>
          </a:p>
        </p:txBody>
      </p:sp>
      <p:sp>
        <p:nvSpPr>
          <p:cNvPr id="3" name="Content Placeholder 2">
            <a:extLst>
              <a:ext uri="{FF2B5EF4-FFF2-40B4-BE49-F238E27FC236}">
                <a16:creationId xmlns:a16="http://schemas.microsoft.com/office/drawing/2014/main" id="{D830869F-8771-F06C-FF32-75AD5D67924B}"/>
              </a:ext>
            </a:extLst>
          </p:cNvPr>
          <p:cNvSpPr>
            <a:spLocks noGrp="1"/>
          </p:cNvSpPr>
          <p:nvPr>
            <p:ph idx="1"/>
          </p:nvPr>
        </p:nvSpPr>
        <p:spPr>
          <a:xfrm>
            <a:off x="1981200" y="1600200"/>
            <a:ext cx="8229600" cy="5257800"/>
          </a:xfrm>
        </p:spPr>
        <p:txBody>
          <a:bodyPr>
            <a:normAutofit fontScale="40000" lnSpcReduction="20000"/>
          </a:bodyPr>
          <a:lstStyle/>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int x = 10;</a:t>
            </a:r>
          </a:p>
          <a:p>
            <a:pPr marL="0" indent="0">
              <a:buNone/>
            </a:pPr>
            <a:endParaRPr lang="en-US" dirty="0"/>
          </a:p>
          <a:p>
            <a:pPr marL="0" indent="0">
              <a:buNone/>
            </a:pPr>
            <a:r>
              <a:rPr lang="en-US" dirty="0"/>
              <a:t>    // ref is a reference to x.</a:t>
            </a:r>
          </a:p>
          <a:p>
            <a:pPr marL="0" indent="0">
              <a:buNone/>
            </a:pPr>
            <a:r>
              <a:rPr lang="en-US" dirty="0"/>
              <a:t>    int&amp; ref = x;</a:t>
            </a:r>
          </a:p>
          <a:p>
            <a:pPr marL="0" indent="0">
              <a:buNone/>
            </a:pPr>
            <a:endParaRPr lang="en-US" dirty="0"/>
          </a:p>
          <a:p>
            <a:pPr marL="0" indent="0">
              <a:buNone/>
            </a:pPr>
            <a:r>
              <a:rPr lang="en-US" dirty="0"/>
              <a:t>    // Value of x is now changed to 20</a:t>
            </a:r>
          </a:p>
          <a:p>
            <a:pPr marL="0" indent="0">
              <a:buNone/>
            </a:pPr>
            <a:r>
              <a:rPr lang="en-US" dirty="0"/>
              <a:t>    ref = 20;</a:t>
            </a:r>
          </a:p>
          <a:p>
            <a:pPr marL="0" indent="0">
              <a:buNone/>
            </a:pPr>
            <a:r>
              <a:rPr lang="en-US" dirty="0"/>
              <a:t>    </a:t>
            </a:r>
            <a:r>
              <a:rPr lang="en-US" dirty="0" err="1"/>
              <a:t>cout</a:t>
            </a:r>
            <a:r>
              <a:rPr lang="en-US" dirty="0"/>
              <a:t> &lt;&lt; "x = " &lt;&lt; x &lt;&lt; '\n';</a:t>
            </a:r>
          </a:p>
          <a:p>
            <a:pPr marL="0" indent="0">
              <a:buNone/>
            </a:pPr>
            <a:endParaRPr lang="en-US" dirty="0"/>
          </a:p>
          <a:p>
            <a:pPr marL="0" indent="0">
              <a:buNone/>
            </a:pPr>
            <a:r>
              <a:rPr lang="en-US" dirty="0"/>
              <a:t>    // Value of x is now changed to 30</a:t>
            </a:r>
          </a:p>
          <a:p>
            <a:pPr marL="0" indent="0">
              <a:buNone/>
            </a:pPr>
            <a:r>
              <a:rPr lang="en-US" dirty="0"/>
              <a:t>    x = 30;</a:t>
            </a:r>
          </a:p>
          <a:p>
            <a:pPr marL="0" indent="0">
              <a:buNone/>
            </a:pPr>
            <a:r>
              <a:rPr lang="en-US" dirty="0"/>
              <a:t>    </a:t>
            </a:r>
            <a:r>
              <a:rPr lang="en-US" dirty="0" err="1"/>
              <a:t>cout</a:t>
            </a:r>
            <a:r>
              <a:rPr lang="en-US" dirty="0"/>
              <a:t> &lt;&lt; "ref = " &lt;&lt; ref &lt;&lt; '\n';</a:t>
            </a:r>
          </a:p>
          <a:p>
            <a:pPr marL="0" indent="0">
              <a:buNone/>
            </a:pPr>
            <a:endParaRPr lang="en-US" dirty="0"/>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30705739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1E59F-A6F6-CB18-40DC-2E7BF7A92830}"/>
              </a:ext>
            </a:extLst>
          </p:cNvPr>
          <p:cNvSpPr>
            <a:spLocks noGrp="1"/>
          </p:cNvSpPr>
          <p:nvPr>
            <p:ph idx="1"/>
          </p:nvPr>
        </p:nvSpPr>
        <p:spPr/>
        <p:txBody>
          <a:bodyPr/>
          <a:lstStyle/>
          <a:p>
            <a:r>
              <a:rPr lang="en-US" b="1" i="0" dirty="0">
                <a:solidFill>
                  <a:srgbClr val="273239"/>
                </a:solidFill>
                <a:effectLst/>
                <a:latin typeface="Source Sans 3"/>
              </a:rPr>
              <a:t>Passing By Pointer vs Passing By Reference in C++</a:t>
            </a:r>
          </a:p>
          <a:p>
            <a:endParaRPr lang="en-US" dirty="0"/>
          </a:p>
        </p:txBody>
      </p:sp>
    </p:spTree>
    <p:extLst>
      <p:ext uri="{BB962C8B-B14F-4D97-AF65-F5344CB8AC3E}">
        <p14:creationId xmlns:p14="http://schemas.microsoft.com/office/powerpoint/2010/main" val="3541380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976B-D538-2B0A-92C3-39A053A06FDD}"/>
              </a:ext>
            </a:extLst>
          </p:cNvPr>
          <p:cNvSpPr>
            <a:spLocks noGrp="1"/>
          </p:cNvSpPr>
          <p:nvPr>
            <p:ph type="title"/>
          </p:nvPr>
        </p:nvSpPr>
        <p:spPr>
          <a:xfrm>
            <a:off x="1981200" y="274638"/>
            <a:ext cx="8229600" cy="563562"/>
          </a:xfrm>
        </p:spPr>
        <p:txBody>
          <a:bodyPr>
            <a:normAutofit fontScale="90000"/>
          </a:bodyPr>
          <a:lstStyle/>
          <a:p>
            <a:r>
              <a:rPr lang="en-US" dirty="0"/>
              <a:t>pass by pointer</a:t>
            </a:r>
            <a:br>
              <a:rPr lang="en-US" dirty="0"/>
            </a:br>
            <a:endParaRPr lang="en-US" dirty="0"/>
          </a:p>
        </p:txBody>
      </p:sp>
      <p:sp>
        <p:nvSpPr>
          <p:cNvPr id="3" name="Content Placeholder 2">
            <a:extLst>
              <a:ext uri="{FF2B5EF4-FFF2-40B4-BE49-F238E27FC236}">
                <a16:creationId xmlns:a16="http://schemas.microsoft.com/office/drawing/2014/main" id="{92B777C2-E4D8-A610-F1F6-93EC92DD8355}"/>
              </a:ext>
            </a:extLst>
          </p:cNvPr>
          <p:cNvSpPr>
            <a:spLocks noGrp="1"/>
          </p:cNvSpPr>
          <p:nvPr>
            <p:ph idx="1"/>
          </p:nvPr>
        </p:nvSpPr>
        <p:spPr>
          <a:xfrm>
            <a:off x="1981200" y="457200"/>
            <a:ext cx="8229600" cy="6172200"/>
          </a:xfrm>
        </p:spPr>
        <p:txBody>
          <a:bodyPr>
            <a:normAutofit fontScale="47500" lnSpcReduction="20000"/>
          </a:bodyPr>
          <a:lstStyle/>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void swap(int *x, int *y)</a:t>
            </a:r>
          </a:p>
          <a:p>
            <a:pPr marL="0" indent="0">
              <a:buNone/>
            </a:pPr>
            <a:r>
              <a:rPr lang="en-US" dirty="0"/>
              <a:t>{</a:t>
            </a:r>
          </a:p>
          <a:p>
            <a:pPr marL="0" indent="0">
              <a:buNone/>
            </a:pPr>
            <a:r>
              <a:rPr lang="en-US" dirty="0"/>
              <a:t>    int z = *x;</a:t>
            </a:r>
          </a:p>
          <a:p>
            <a:pPr marL="0" indent="0">
              <a:buNone/>
            </a:pPr>
            <a:r>
              <a:rPr lang="en-US" dirty="0"/>
              <a:t>    *x = *y;</a:t>
            </a:r>
          </a:p>
          <a:p>
            <a:pPr marL="0" indent="0">
              <a:buNone/>
            </a:pPr>
            <a:r>
              <a:rPr lang="en-US" dirty="0"/>
              <a:t>    *y = z;</a:t>
            </a:r>
          </a:p>
          <a:p>
            <a:pPr marL="0" indent="0">
              <a:buNone/>
            </a:pPr>
            <a:r>
              <a:rPr lang="en-US" dirty="0"/>
              <a:t>}</a:t>
            </a:r>
          </a:p>
          <a:p>
            <a:pPr marL="0" indent="0">
              <a:buNone/>
            </a:pPr>
            <a:endParaRPr lang="en-US" dirty="0"/>
          </a:p>
          <a:p>
            <a:pPr marL="0" indent="0">
              <a:buNone/>
            </a:pPr>
            <a:r>
              <a:rPr lang="en-US" dirty="0"/>
              <a:t>// Driver Code</a:t>
            </a:r>
          </a:p>
          <a:p>
            <a:pPr marL="0" indent="0">
              <a:buNone/>
            </a:pPr>
            <a:r>
              <a:rPr lang="en-US" dirty="0"/>
              <a:t>int main()</a:t>
            </a:r>
          </a:p>
          <a:p>
            <a:pPr marL="0" indent="0">
              <a:buNone/>
            </a:pPr>
            <a:r>
              <a:rPr lang="en-US" dirty="0"/>
              <a:t>{</a:t>
            </a:r>
          </a:p>
          <a:p>
            <a:pPr marL="0" indent="0">
              <a:buNone/>
            </a:pPr>
            <a:r>
              <a:rPr lang="en-US" dirty="0"/>
              <a:t>    int a = 45, b = 35;</a:t>
            </a:r>
          </a:p>
          <a:p>
            <a:pPr marL="0" indent="0">
              <a:buNone/>
            </a:pPr>
            <a:r>
              <a:rPr lang="en-US" dirty="0"/>
              <a:t>    </a:t>
            </a:r>
            <a:r>
              <a:rPr lang="en-US" dirty="0" err="1"/>
              <a:t>cout</a:t>
            </a:r>
            <a:r>
              <a:rPr lang="en-US" dirty="0"/>
              <a:t> &lt;&lt; "Before Swap\n";</a:t>
            </a:r>
          </a:p>
          <a:p>
            <a:pPr marL="0" indent="0">
              <a:buNone/>
            </a:pPr>
            <a:r>
              <a:rPr lang="en-US" dirty="0"/>
              <a:t>    </a:t>
            </a:r>
            <a:r>
              <a:rPr lang="en-US" dirty="0" err="1"/>
              <a:t>cout</a:t>
            </a:r>
            <a:r>
              <a:rPr lang="en-US" dirty="0"/>
              <a:t> &lt;&lt; "a = " &lt;&lt; a &lt;&lt; " b = " &lt;&lt; b &lt;&lt; "\n";</a:t>
            </a:r>
          </a:p>
          <a:p>
            <a:pPr marL="0" indent="0">
              <a:buNone/>
            </a:pPr>
            <a:endParaRPr lang="en-US" dirty="0"/>
          </a:p>
          <a:p>
            <a:pPr marL="0" indent="0">
              <a:buNone/>
            </a:pPr>
            <a:r>
              <a:rPr lang="en-US" dirty="0"/>
              <a:t>    swap(&amp;a, &amp;b);</a:t>
            </a:r>
          </a:p>
          <a:p>
            <a:pPr marL="0" indent="0">
              <a:buNone/>
            </a:pPr>
            <a:endParaRPr lang="en-US" dirty="0"/>
          </a:p>
          <a:p>
            <a:pPr marL="0" indent="0">
              <a:buNone/>
            </a:pPr>
            <a:r>
              <a:rPr lang="en-US" dirty="0"/>
              <a:t>    </a:t>
            </a:r>
            <a:r>
              <a:rPr lang="en-US" dirty="0" err="1"/>
              <a:t>cout</a:t>
            </a:r>
            <a:r>
              <a:rPr lang="en-US" dirty="0"/>
              <a:t> &lt;&lt; "After Swap with pass by pointer\n";</a:t>
            </a:r>
          </a:p>
          <a:p>
            <a:pPr marL="0" indent="0">
              <a:buNone/>
            </a:pPr>
            <a:r>
              <a:rPr lang="en-US" dirty="0"/>
              <a:t>    </a:t>
            </a:r>
            <a:r>
              <a:rPr lang="en-US" dirty="0" err="1"/>
              <a:t>cout</a:t>
            </a:r>
            <a:r>
              <a:rPr lang="en-US" dirty="0"/>
              <a:t> &lt;&lt; "a = " &lt;&lt; a &lt;&lt; " b = " &lt;&lt; b &lt;&lt; "\n";</a:t>
            </a:r>
          </a:p>
          <a:p>
            <a:pPr marL="0" indent="0">
              <a:buNone/>
            </a:pPr>
            <a:r>
              <a:rPr lang="en-US" dirty="0"/>
              <a:t>}</a:t>
            </a:r>
          </a:p>
        </p:txBody>
      </p:sp>
    </p:spTree>
    <p:extLst>
      <p:ext uri="{BB962C8B-B14F-4D97-AF65-F5344CB8AC3E}">
        <p14:creationId xmlns:p14="http://schemas.microsoft.com/office/powerpoint/2010/main" val="40392763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374C-BA2C-926F-3E03-AC55669FA6F5}"/>
              </a:ext>
            </a:extLst>
          </p:cNvPr>
          <p:cNvSpPr>
            <a:spLocks noGrp="1"/>
          </p:cNvSpPr>
          <p:nvPr>
            <p:ph type="title"/>
          </p:nvPr>
        </p:nvSpPr>
        <p:spPr/>
        <p:txBody>
          <a:bodyPr>
            <a:normAutofit/>
          </a:bodyPr>
          <a:lstStyle/>
          <a:p>
            <a:r>
              <a:rPr lang="en-US" b="1" i="0" dirty="0">
                <a:solidFill>
                  <a:srgbClr val="273239"/>
                </a:solidFill>
                <a:effectLst/>
                <a:latin typeface="Nunito" pitchFamily="2" charset="0"/>
              </a:rPr>
              <a:t>Passing By Reference</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6600259D-2BBA-9615-5C16-4937A7CA46CC}"/>
              </a:ext>
            </a:extLst>
          </p:cNvPr>
          <p:cNvSpPr>
            <a:spLocks noGrp="1"/>
          </p:cNvSpPr>
          <p:nvPr>
            <p:ph idx="1"/>
          </p:nvPr>
        </p:nvSpPr>
        <p:spPr/>
        <p:txBody>
          <a:bodyPr/>
          <a:lstStyle/>
          <a:p>
            <a:pPr fontAlgn="base">
              <a:spcAft>
                <a:spcPts val="750"/>
              </a:spcAft>
            </a:pPr>
            <a:r>
              <a:rPr lang="en-US" b="0" i="0" dirty="0">
                <a:solidFill>
                  <a:srgbClr val="273239"/>
                </a:solidFill>
                <a:effectLst/>
                <a:latin typeface="Nunito" pitchFamily="2" charset="0"/>
              </a:rPr>
              <a:t>It allows a function to modify a variable without having to create a copy of it. We have to declare reference variables. The memory location of the passed variable and parameter is the same and therefore, any change to the parameter reflects in the variable as well.</a:t>
            </a:r>
          </a:p>
          <a:p>
            <a:endParaRPr lang="en-US" dirty="0"/>
          </a:p>
        </p:txBody>
      </p:sp>
    </p:spTree>
    <p:extLst>
      <p:ext uri="{BB962C8B-B14F-4D97-AF65-F5344CB8AC3E}">
        <p14:creationId xmlns:p14="http://schemas.microsoft.com/office/powerpoint/2010/main" val="196064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prstClr val="black"/>
                </a:solidFill>
              </a:rPr>
              <a:t>Constructor</a:t>
            </a:r>
            <a:endParaRPr lang="en-US" dirty="0"/>
          </a:p>
        </p:txBody>
      </p:sp>
      <p:sp>
        <p:nvSpPr>
          <p:cNvPr id="3" name="Content Placeholder 2"/>
          <p:cNvSpPr>
            <a:spLocks noGrp="1"/>
          </p:cNvSpPr>
          <p:nvPr>
            <p:ph idx="1"/>
          </p:nvPr>
        </p:nvSpPr>
        <p:spPr/>
        <p:txBody>
          <a:bodyPr/>
          <a:lstStyle/>
          <a:p>
            <a:r>
              <a:rPr lang="en-US" dirty="0"/>
              <a:t>C++ requires a constructor call for each object that is created</a:t>
            </a:r>
          </a:p>
          <a:p>
            <a:endParaRPr lang="en-US" dirty="0"/>
          </a:p>
          <a:p>
            <a:r>
              <a:rPr lang="en-US" dirty="0"/>
              <a:t>A constructor *</a:t>
            </a:r>
            <a:r>
              <a:rPr lang="en-US" i="1" dirty="0"/>
              <a:t>looks*</a:t>
            </a:r>
            <a:r>
              <a:rPr lang="en-US" dirty="0"/>
              <a:t> similar to a function except that it does not return anything (thus it does not have a return type)</a:t>
            </a:r>
            <a:endParaRPr lang="en-US" i="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EFEC-37BA-FCF9-85F3-11C5CE5DAD7F}"/>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Modify the passed parameters in a function: </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CB64121A-E864-51C8-A257-D308E102555B}"/>
              </a:ext>
            </a:extLst>
          </p:cNvPr>
          <p:cNvSpPr>
            <a:spLocks noGrp="1"/>
          </p:cNvSpPr>
          <p:nvPr>
            <p:ph idx="1"/>
          </p:nvPr>
        </p:nvSpPr>
        <p:spPr>
          <a:xfrm>
            <a:off x="1981200" y="762000"/>
            <a:ext cx="8229600" cy="6019800"/>
          </a:xfrm>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 Function having parameters as</a:t>
            </a:r>
          </a:p>
          <a:p>
            <a:pPr marL="0" indent="0">
              <a:buNone/>
            </a:pPr>
            <a:r>
              <a:rPr lang="en-US" dirty="0"/>
              <a:t>// references</a:t>
            </a:r>
          </a:p>
          <a:p>
            <a:pPr marL="0" indent="0">
              <a:buNone/>
            </a:pPr>
            <a:r>
              <a:rPr lang="en-US" dirty="0"/>
              <a:t>void swap(int&amp; first, int&amp; second)</a:t>
            </a:r>
          </a:p>
          <a:p>
            <a:pPr marL="0" indent="0">
              <a:buNone/>
            </a:pPr>
            <a:r>
              <a:rPr lang="en-US" dirty="0"/>
              <a:t>{</a:t>
            </a:r>
          </a:p>
          <a:p>
            <a:pPr marL="0" indent="0">
              <a:buNone/>
            </a:pPr>
            <a:r>
              <a:rPr lang="en-US" dirty="0"/>
              <a:t>    int temp = first;</a:t>
            </a:r>
          </a:p>
          <a:p>
            <a:pPr marL="0" indent="0">
              <a:buNone/>
            </a:pPr>
            <a:r>
              <a:rPr lang="en-US" dirty="0"/>
              <a:t>    first = second;</a:t>
            </a:r>
          </a:p>
          <a:p>
            <a:pPr marL="0" indent="0">
              <a:buNone/>
            </a:pPr>
            <a:r>
              <a:rPr lang="en-US" dirty="0"/>
              <a:t>    second = temp;</a:t>
            </a:r>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a:t>int a = 2, b = 3;</a:t>
            </a:r>
          </a:p>
          <a:p>
            <a:pPr marL="0" indent="0">
              <a:buNone/>
            </a:pPr>
            <a:r>
              <a:rPr lang="en-US" dirty="0"/>
              <a:t>    swap(a, b);</a:t>
            </a:r>
          </a:p>
          <a:p>
            <a:pPr marL="0" indent="0">
              <a:buNone/>
            </a:pPr>
            <a:r>
              <a:rPr lang="en-US" dirty="0"/>
              <a:t>    // changes can be seen printing both variables</a:t>
            </a:r>
          </a:p>
          <a:p>
            <a:pPr marL="0" indent="0">
              <a:buNone/>
            </a:pPr>
            <a:r>
              <a:rPr lang="en-US" dirty="0"/>
              <a:t>    </a:t>
            </a:r>
            <a:r>
              <a:rPr lang="en-US" dirty="0" err="1"/>
              <a:t>cout</a:t>
            </a:r>
            <a:r>
              <a:rPr lang="en-US" dirty="0"/>
              <a:t> &lt;&lt; a &lt;&lt; " " &lt;&lt; b;</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212844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Constructor</a:t>
            </a:r>
            <a:endParaRPr lang="en-US" dirty="0"/>
          </a:p>
        </p:txBody>
      </p:sp>
      <p:sp>
        <p:nvSpPr>
          <p:cNvPr id="3" name="Content Placeholder 2"/>
          <p:cNvSpPr>
            <a:spLocks noGrp="1"/>
          </p:cNvSpPr>
          <p:nvPr>
            <p:ph idx="1"/>
          </p:nvPr>
        </p:nvSpPr>
        <p:spPr/>
        <p:txBody>
          <a:bodyPr/>
          <a:lstStyle/>
          <a:p>
            <a:r>
              <a:rPr lang="en-US" dirty="0"/>
              <a:t>A constructor is used to initialize the data members/class variables for an object when that object is created</a:t>
            </a:r>
          </a:p>
          <a:p>
            <a:endParaRPr lang="en-US" dirty="0"/>
          </a:p>
          <a:p>
            <a:r>
              <a:rPr lang="en-US" dirty="0"/>
              <a:t>If you don’t define a constructor in a class, the compiler itself provides a </a:t>
            </a:r>
            <a:r>
              <a:rPr lang="en-US" i="1" dirty="0"/>
              <a:t>default (no-parameter) constructor</a:t>
            </a:r>
            <a:r>
              <a:rPr lang="en-US" dirty="0"/>
              <a:t> for that class</a:t>
            </a:r>
            <a:endParaRPr lang="en-US" i="1"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#include &lt;</a:t>
            </a:r>
            <a:r>
              <a:rPr lang="en-US" dirty="0" err="1"/>
              <a:t>iostream</a:t>
            </a:r>
            <a:r>
              <a:rPr lang="en-US" dirty="0"/>
              <a:t>&gt;</a:t>
            </a:r>
          </a:p>
          <a:p>
            <a:pPr marL="0" indent="0">
              <a:buNone/>
            </a:pPr>
            <a:r>
              <a:rPr lang="en-US" dirty="0"/>
              <a:t> </a:t>
            </a:r>
          </a:p>
          <a:p>
            <a:pPr marL="0" indent="0">
              <a:buNone/>
            </a:pPr>
            <a:r>
              <a:rPr lang="en-US" dirty="0"/>
              <a:t>using namespace </a:t>
            </a:r>
            <a:r>
              <a:rPr lang="en-US" dirty="0" err="1"/>
              <a:t>std</a:t>
            </a:r>
            <a:r>
              <a:rPr lang="en-US" dirty="0"/>
              <a:t>;</a:t>
            </a:r>
          </a:p>
          <a:p>
            <a:pPr marL="0" indent="0">
              <a:buNone/>
            </a:pPr>
            <a:r>
              <a:rPr lang="en-US" dirty="0"/>
              <a:t> </a:t>
            </a:r>
          </a:p>
          <a:p>
            <a:pPr marL="0" indent="0">
              <a:buNone/>
            </a:pPr>
            <a:r>
              <a:rPr lang="en-US" dirty="0"/>
              <a:t>class Line {</a:t>
            </a:r>
          </a:p>
          <a:p>
            <a:pPr marL="0" indent="0">
              <a:buNone/>
            </a:pPr>
            <a:r>
              <a:rPr lang="en-US" dirty="0"/>
              <a:t>   public:</a:t>
            </a:r>
          </a:p>
          <a:p>
            <a:pPr marL="0" indent="0">
              <a:buNone/>
            </a:pPr>
            <a:r>
              <a:rPr lang="en-US" dirty="0"/>
              <a:t>      void </a:t>
            </a:r>
            <a:r>
              <a:rPr lang="en-US" dirty="0" err="1"/>
              <a:t>setLength</a:t>
            </a:r>
            <a:r>
              <a:rPr lang="en-US" dirty="0"/>
              <a:t>( double </a:t>
            </a:r>
            <a:r>
              <a:rPr lang="en-US" dirty="0" err="1"/>
              <a:t>len</a:t>
            </a:r>
            <a:r>
              <a:rPr lang="en-US" dirty="0"/>
              <a:t> );</a:t>
            </a:r>
          </a:p>
          <a:p>
            <a:pPr marL="0" indent="0">
              <a:buNone/>
            </a:pPr>
            <a:r>
              <a:rPr lang="en-US" dirty="0"/>
              <a:t>      double </a:t>
            </a:r>
            <a:r>
              <a:rPr lang="en-US" dirty="0" err="1"/>
              <a:t>getLength</a:t>
            </a:r>
            <a:r>
              <a:rPr lang="en-US" dirty="0"/>
              <a:t>( void );</a:t>
            </a:r>
          </a:p>
          <a:p>
            <a:pPr marL="0" indent="0">
              <a:buNone/>
            </a:pPr>
            <a:r>
              <a:rPr lang="en-US" dirty="0"/>
              <a:t>      Line();  // This is the constructor</a:t>
            </a:r>
          </a:p>
          <a:p>
            <a:pPr marL="0" indent="0">
              <a:buNone/>
            </a:pPr>
            <a:r>
              <a:rPr lang="en-US" dirty="0"/>
              <a:t>   private:</a:t>
            </a:r>
          </a:p>
          <a:p>
            <a:pPr marL="0" indent="0">
              <a:buNone/>
            </a:pPr>
            <a:r>
              <a:rPr lang="en-US" dirty="0"/>
              <a:t>      double length;</a:t>
            </a:r>
          </a:p>
          <a:p>
            <a:pPr marL="0" indent="0">
              <a:buNone/>
            </a:pPr>
            <a:r>
              <a:rPr lang="en-US" dirty="0"/>
              <a:t>};</a:t>
            </a:r>
          </a:p>
        </p:txBody>
      </p:sp>
    </p:spTree>
    <p:extLst>
      <p:ext uri="{BB962C8B-B14F-4D97-AF65-F5344CB8AC3E}">
        <p14:creationId xmlns:p14="http://schemas.microsoft.com/office/powerpoint/2010/main" val="3939750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4038</Words>
  <Application>Microsoft Office PowerPoint</Application>
  <PresentationFormat>Widescreen</PresentationFormat>
  <Paragraphs>615</Paragraphs>
  <Slides>70</Slides>
  <Notes>5</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70</vt:i4>
      </vt:variant>
    </vt:vector>
  </HeadingPairs>
  <TitlesOfParts>
    <vt:vector size="88" baseType="lpstr">
      <vt:lpstr>Aptos</vt:lpstr>
      <vt:lpstr>Aptos Display</vt:lpstr>
      <vt:lpstr>Arial</vt:lpstr>
      <vt:lpstr>Arial</vt:lpstr>
      <vt:lpstr>Calibri</vt:lpstr>
      <vt:lpstr>charter</vt:lpstr>
      <vt:lpstr>Consolas</vt:lpstr>
      <vt:lpstr>Crimson Text</vt:lpstr>
      <vt:lpstr>Inter</vt:lpstr>
      <vt:lpstr>Nunito</vt:lpstr>
      <vt:lpstr>Roboto</vt:lpstr>
      <vt:lpstr>Roboto Condensed</vt:lpstr>
      <vt:lpstr>sofia-pro</vt:lpstr>
      <vt:lpstr>sohne</vt:lpstr>
      <vt:lpstr>Source Sans 3</vt:lpstr>
      <vt:lpstr>urw-din</vt:lpstr>
      <vt:lpstr>verdana</vt:lpstr>
      <vt:lpstr>Office Theme</vt:lpstr>
      <vt:lpstr>Object-oriented Programming</vt:lpstr>
      <vt:lpstr>Constructor</vt:lpstr>
      <vt:lpstr>How constructors are different from a normal member function?</vt:lpstr>
      <vt:lpstr>Types of constructors</vt:lpstr>
      <vt:lpstr>Default Constructor</vt:lpstr>
      <vt:lpstr>Default Constructor</vt:lpstr>
      <vt:lpstr>Constructor</vt:lpstr>
      <vt:lpstr>Constructor</vt:lpstr>
      <vt:lpstr>Example code</vt:lpstr>
      <vt:lpstr>Member functions definitions including constructor</vt:lpstr>
      <vt:lpstr>Main function for the program</vt:lpstr>
      <vt:lpstr>it produces the following result </vt:lpstr>
      <vt:lpstr>Parameterized Constructors:</vt:lpstr>
      <vt:lpstr>Constructor</vt:lpstr>
      <vt:lpstr>Some Code</vt:lpstr>
      <vt:lpstr>Some Code</vt:lpstr>
      <vt:lpstr>Default Arguments in C++</vt:lpstr>
      <vt:lpstr>PowerPoint Presentation</vt:lpstr>
      <vt:lpstr>PowerPoint Presentation</vt:lpstr>
      <vt:lpstr>output of the following C++ code?</vt:lpstr>
      <vt:lpstr>Output</vt:lpstr>
      <vt:lpstr>output of the following C++ code?</vt:lpstr>
      <vt:lpstr>output of the following C++ code?</vt:lpstr>
      <vt:lpstr>Output</vt:lpstr>
      <vt:lpstr>Anonymous classes in C++</vt:lpstr>
      <vt:lpstr>Anonymous classes in C++</vt:lpstr>
      <vt:lpstr>Next Lecture</vt:lpstr>
      <vt:lpstr>“Prepare to Die”</vt:lpstr>
      <vt:lpstr>Destructor</vt:lpstr>
      <vt:lpstr>Destructor</vt:lpstr>
      <vt:lpstr>Destructor</vt:lpstr>
      <vt:lpstr>Order of calling Destructors</vt:lpstr>
      <vt:lpstr>PowerPoint Presentation</vt:lpstr>
      <vt:lpstr>PowerPoint Presentation</vt:lpstr>
      <vt:lpstr>Order of calling Destructors</vt:lpstr>
      <vt:lpstr>Order of calling Destructors</vt:lpstr>
      <vt:lpstr>Order of calling Destructors</vt:lpstr>
      <vt:lpstr>What’s the order that local objects are destructed? </vt:lpstr>
      <vt:lpstr>What’s the order that the objects in an array are destructed? </vt:lpstr>
      <vt:lpstr>Why are Destructors useful?</vt:lpstr>
      <vt:lpstr>When do we need to write a user-defined destructor?</vt:lpstr>
      <vt:lpstr>When do we need to write a user-defined destructor?</vt:lpstr>
      <vt:lpstr>PowerPoint Presentation</vt:lpstr>
      <vt:lpstr>PowerPoint Presentation</vt:lpstr>
      <vt:lpstr>What if we create the object in heap instead of stack?</vt:lpstr>
      <vt:lpstr>What if we create the object in heap instead of stack?</vt:lpstr>
      <vt:lpstr>We can call delete in order to invoke the destructor manually.</vt:lpstr>
      <vt:lpstr>We can call delete in order to invoke the destructor manually.</vt:lpstr>
      <vt:lpstr>Another example When do we need to write a user-defined destructor?</vt:lpstr>
      <vt:lpstr>When do we need to write a user-defined destructor?</vt:lpstr>
      <vt:lpstr>What is a memory leak? </vt:lpstr>
      <vt:lpstr>Exercise</vt:lpstr>
      <vt:lpstr>Why argument to a copy constructor should be const? </vt:lpstr>
      <vt:lpstr>this POINTER </vt:lpstr>
      <vt:lpstr>this POINTER </vt:lpstr>
      <vt:lpstr>this POINTER </vt:lpstr>
      <vt:lpstr>This pointer holds the address of current/ calling object</vt:lpstr>
      <vt:lpstr> 1. usage of this pointer Print address of object inside class</vt:lpstr>
      <vt:lpstr>Print address of object inside class</vt:lpstr>
      <vt:lpstr>Print address of object inside and outside the class</vt:lpstr>
      <vt:lpstr>Print address of object inside and outside the class</vt:lpstr>
      <vt:lpstr> 2. usage of this pointer  When local variable’s name is same as member’s name </vt:lpstr>
      <vt:lpstr> When local variable’s name is same as member’s name  </vt:lpstr>
      <vt:lpstr>this POINTER </vt:lpstr>
      <vt:lpstr>References in C++ </vt:lpstr>
      <vt:lpstr>use of references</vt:lpstr>
      <vt:lpstr>PowerPoint Presentation</vt:lpstr>
      <vt:lpstr>pass by pointer </vt:lpstr>
      <vt:lpstr>Passing By Reference </vt:lpstr>
      <vt:lpstr>Modify the passed parameters in a function: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Jahanzeb Mukhtar</dc:creator>
  <cp:lastModifiedBy>Jahanzeb Mukhtar</cp:lastModifiedBy>
  <cp:revision>2</cp:revision>
  <dcterms:created xsi:type="dcterms:W3CDTF">2025-02-05T06:29:27Z</dcterms:created>
  <dcterms:modified xsi:type="dcterms:W3CDTF">2025-02-05T06:34:24Z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2025-02-05T06:32:14Z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af56bd47-835b-443d-9efc-9b5e54a6a155</vt:lpwstr>
  </property>
  <property fmtid="{D5CDD505-2E9C-101B-9397-08002B2CF9AE}" pid="7" name="MSIP_Label_defa4170-0d19-0005-0004-bc88714345d2_ActionId">
    <vt:lpwstr>d38d9186-e8c3-4fc0-8844-b68262ffb085</vt:lpwstr>
  </property>
  <property fmtid="{D5CDD505-2E9C-101B-9397-08002B2CF9AE}" pid="8" name="MSIP_Label_defa4170-0d19-0005-0004-bc88714345d2_ContentBits">
    <vt:lpwstr>0</vt:lpwstr>
  </property>
</Properties>
</file>