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3" r:id="rId3"/>
    <p:sldId id="303" r:id="rId4"/>
    <p:sldId id="304" r:id="rId5"/>
    <p:sldId id="294" r:id="rId6"/>
    <p:sldId id="295" r:id="rId7"/>
    <p:sldId id="296" r:id="rId8"/>
    <p:sldId id="297" r:id="rId9"/>
    <p:sldId id="298" r:id="rId10"/>
    <p:sldId id="299" r:id="rId11"/>
    <p:sldId id="326" r:id="rId12"/>
    <p:sldId id="325" r:id="rId13"/>
    <p:sldId id="300" r:id="rId14"/>
    <p:sldId id="301" r:id="rId15"/>
    <p:sldId id="302" r:id="rId16"/>
    <p:sldId id="257" r:id="rId17"/>
    <p:sldId id="258" r:id="rId18"/>
    <p:sldId id="306" r:id="rId19"/>
    <p:sldId id="305" r:id="rId20"/>
    <p:sldId id="307" r:id="rId21"/>
    <p:sldId id="259" r:id="rId22"/>
    <p:sldId id="276" r:id="rId23"/>
    <p:sldId id="277" r:id="rId24"/>
    <p:sldId id="280" r:id="rId25"/>
    <p:sldId id="278" r:id="rId26"/>
    <p:sldId id="279" r:id="rId27"/>
    <p:sldId id="281" r:id="rId28"/>
    <p:sldId id="269" r:id="rId29"/>
    <p:sldId id="260" r:id="rId30"/>
    <p:sldId id="261" r:id="rId31"/>
    <p:sldId id="262" r:id="rId32"/>
    <p:sldId id="263" r:id="rId33"/>
    <p:sldId id="264" r:id="rId34"/>
    <p:sldId id="315" r:id="rId35"/>
    <p:sldId id="265" r:id="rId36"/>
    <p:sldId id="266" r:id="rId37"/>
    <p:sldId id="267" r:id="rId38"/>
    <p:sldId id="268"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047" autoAdjust="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08446-1F67-4EEB-89E4-4FCE750ABB16}" type="datetimeFigureOut">
              <a:rPr lang="x-none" smtClean="0"/>
              <a:t>22/02/2025</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744EAA-76B5-445A-A7CD-5F5F21B16F1E}" type="slidenum">
              <a:rPr lang="x-none" smtClean="0"/>
              <a:t>‹#›</a:t>
            </a:fld>
            <a:endParaRPr lang="x-none"/>
          </a:p>
        </p:txBody>
      </p:sp>
    </p:spTree>
    <p:extLst>
      <p:ext uri="{BB962C8B-B14F-4D97-AF65-F5344CB8AC3E}">
        <p14:creationId xmlns:p14="http://schemas.microsoft.com/office/powerpoint/2010/main" val="5806194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C6744EAA-76B5-445A-A7CD-5F5F21B16F1E}" type="slidenum">
              <a:rPr lang="x-none" smtClean="0"/>
              <a:t>2</a:t>
            </a:fld>
            <a:endParaRPr lang="x-none"/>
          </a:p>
        </p:txBody>
      </p:sp>
    </p:spTree>
    <p:extLst>
      <p:ext uri="{BB962C8B-B14F-4D97-AF65-F5344CB8AC3E}">
        <p14:creationId xmlns:p14="http://schemas.microsoft.com/office/powerpoint/2010/main" val="5982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4B0B9F6-5CDE-4176-AEB9-C62A2472533A}" type="slidenum">
              <a:rPr lang="x-none" smtClean="0"/>
              <a:t>6</a:t>
            </a:fld>
            <a:endParaRPr lang="x-none"/>
          </a:p>
        </p:txBody>
      </p:sp>
    </p:spTree>
    <p:extLst>
      <p:ext uri="{BB962C8B-B14F-4D97-AF65-F5344CB8AC3E}">
        <p14:creationId xmlns:p14="http://schemas.microsoft.com/office/powerpoint/2010/main" val="932160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4B0B9F6-5CDE-4176-AEB9-C62A2472533A}" type="slidenum">
              <a:rPr lang="x-none" smtClean="0"/>
              <a:t>10</a:t>
            </a:fld>
            <a:endParaRPr lang="x-none"/>
          </a:p>
        </p:txBody>
      </p:sp>
    </p:spTree>
    <p:extLst>
      <p:ext uri="{BB962C8B-B14F-4D97-AF65-F5344CB8AC3E}">
        <p14:creationId xmlns:p14="http://schemas.microsoft.com/office/powerpoint/2010/main" val="388499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29</a:t>
            </a:fld>
            <a:endParaRPr lang="x-none"/>
          </a:p>
        </p:txBody>
      </p:sp>
    </p:spTree>
    <p:extLst>
      <p:ext uri="{BB962C8B-B14F-4D97-AF65-F5344CB8AC3E}">
        <p14:creationId xmlns:p14="http://schemas.microsoft.com/office/powerpoint/2010/main" val="1490616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32</a:t>
            </a:fld>
            <a:endParaRPr lang="x-none"/>
          </a:p>
        </p:txBody>
      </p:sp>
    </p:spTree>
    <p:extLst>
      <p:ext uri="{BB962C8B-B14F-4D97-AF65-F5344CB8AC3E}">
        <p14:creationId xmlns:p14="http://schemas.microsoft.com/office/powerpoint/2010/main" val="3277661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6744EAA-76B5-445A-A7CD-5F5F21B16F1E}" type="slidenum">
              <a:rPr lang="x-none" smtClean="0"/>
              <a:t>33</a:t>
            </a:fld>
            <a:endParaRPr lang="x-none"/>
          </a:p>
        </p:txBody>
      </p:sp>
    </p:spTree>
    <p:extLst>
      <p:ext uri="{BB962C8B-B14F-4D97-AF65-F5344CB8AC3E}">
        <p14:creationId xmlns:p14="http://schemas.microsoft.com/office/powerpoint/2010/main" val="265447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C6744EAA-76B5-445A-A7CD-5F5F21B16F1E}" type="slidenum">
              <a:rPr lang="x-none" smtClean="0"/>
              <a:t>34</a:t>
            </a:fld>
            <a:endParaRPr lang="x-none"/>
          </a:p>
        </p:txBody>
      </p:sp>
    </p:spTree>
    <p:extLst>
      <p:ext uri="{BB962C8B-B14F-4D97-AF65-F5344CB8AC3E}">
        <p14:creationId xmlns:p14="http://schemas.microsoft.com/office/powerpoint/2010/main" val="4281404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35</a:t>
            </a:fld>
            <a:endParaRPr lang="x-none"/>
          </a:p>
        </p:txBody>
      </p:sp>
    </p:spTree>
    <p:extLst>
      <p:ext uri="{BB962C8B-B14F-4D97-AF65-F5344CB8AC3E}">
        <p14:creationId xmlns:p14="http://schemas.microsoft.com/office/powerpoint/2010/main" val="173000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C6744EAA-76B5-445A-A7CD-5F5F21B16F1E}" type="slidenum">
              <a:rPr lang="x-none" smtClean="0"/>
              <a:t>37</a:t>
            </a:fld>
            <a:endParaRPr lang="x-none"/>
          </a:p>
        </p:txBody>
      </p:sp>
    </p:spTree>
    <p:extLst>
      <p:ext uri="{BB962C8B-B14F-4D97-AF65-F5344CB8AC3E}">
        <p14:creationId xmlns:p14="http://schemas.microsoft.com/office/powerpoint/2010/main" val="328342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400" b="1" dirty="0">
                <a:solidFill>
                  <a:srgbClr val="0070C0"/>
                </a:solidFill>
              </a:rPr>
              <a:t>Week 5 </a:t>
            </a:r>
            <a:endParaRPr lang="en-US" sz="4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0AE03-8177-4F8A-9B71-9943D08140B0}"/>
              </a:ext>
            </a:extLst>
          </p:cNvPr>
          <p:cNvSpPr>
            <a:spLocks noGrp="1"/>
          </p:cNvSpPr>
          <p:nvPr>
            <p:ph type="title"/>
          </p:nvPr>
        </p:nvSpPr>
        <p:spPr/>
        <p:txBody>
          <a:bodyPr>
            <a:normAutofit fontScale="90000"/>
          </a:bodyPr>
          <a:lstStyle/>
          <a:p>
            <a:r>
              <a:rPr lang="en-US" b="1" i="0" dirty="0">
                <a:solidFill>
                  <a:srgbClr val="273239"/>
                </a:solidFill>
                <a:effectLst/>
                <a:latin typeface="urw-din"/>
              </a:rPr>
              <a:t>4.When constructor’s parameter name is same as data member</a:t>
            </a:r>
            <a:r>
              <a:rPr lang="en-US" b="0" i="0" dirty="0">
                <a:solidFill>
                  <a:srgbClr val="273239"/>
                </a:solidFill>
                <a:effectLst/>
                <a:latin typeface="urw-din"/>
              </a:rPr>
              <a:t> </a:t>
            </a:r>
            <a:endParaRPr lang="x-none" dirty="0"/>
          </a:p>
        </p:txBody>
      </p:sp>
      <p:sp>
        <p:nvSpPr>
          <p:cNvPr id="3" name="Content Placeholder 2">
            <a:extLst>
              <a:ext uri="{FF2B5EF4-FFF2-40B4-BE49-F238E27FC236}">
                <a16:creationId xmlns:a16="http://schemas.microsoft.com/office/drawing/2014/main" id="{04D9E801-38BF-4288-B503-EDCAB9FB8376}"/>
              </a:ext>
            </a:extLst>
          </p:cNvPr>
          <p:cNvSpPr>
            <a:spLocks noGrp="1"/>
          </p:cNvSpPr>
          <p:nvPr>
            <p:ph idx="1"/>
          </p:nvPr>
        </p:nvSpPr>
        <p:spPr/>
        <p:txBody>
          <a:bodyPr>
            <a:normAutofit fontScale="55000" lnSpcReduction="20000"/>
          </a:bodyPr>
          <a:lstStyle/>
          <a:p>
            <a:pPr marL="0" indent="0">
              <a:buNone/>
            </a:pPr>
            <a:r>
              <a:rPr lang="en-US" b="1" dirty="0"/>
              <a:t>#include &lt;iostream&gt;</a:t>
            </a:r>
          </a:p>
          <a:p>
            <a:pPr marL="0" indent="0">
              <a:buNone/>
            </a:pPr>
            <a:r>
              <a:rPr lang="en-US" b="1" dirty="0"/>
              <a:t>class car{</a:t>
            </a:r>
          </a:p>
          <a:p>
            <a:pPr marL="0" indent="0">
              <a:buNone/>
            </a:pPr>
            <a:r>
              <a:rPr lang="en-US" b="1" dirty="0"/>
              <a:t>	int a;</a:t>
            </a:r>
          </a:p>
          <a:p>
            <a:pPr marL="0" indent="0">
              <a:buNone/>
            </a:pPr>
            <a:r>
              <a:rPr lang="en-US" b="1" dirty="0"/>
              <a:t>	public:</a:t>
            </a:r>
          </a:p>
          <a:p>
            <a:pPr marL="0" indent="0">
              <a:buNone/>
            </a:pPr>
            <a:r>
              <a:rPr lang="en-US" b="1" dirty="0"/>
              <a:t>		car(int a):a(a){</a:t>
            </a:r>
          </a:p>
          <a:p>
            <a:pPr marL="0" indent="0">
              <a:buNone/>
            </a:pPr>
            <a:r>
              <a:rPr lang="en-US" b="1" dirty="0"/>
              <a:t>		}</a:t>
            </a:r>
          </a:p>
          <a:p>
            <a:pPr marL="0" indent="0">
              <a:buNone/>
            </a:pPr>
            <a:r>
              <a:rPr lang="en-US" b="1" dirty="0"/>
              <a:t>		void print(){</a:t>
            </a:r>
          </a:p>
          <a:p>
            <a:pPr marL="0" indent="0">
              <a:buNone/>
            </a:pPr>
            <a:r>
              <a:rPr lang="en-US" b="1" dirty="0"/>
              <a:t>			std::</a:t>
            </a:r>
            <a:r>
              <a:rPr lang="en-US" b="1" dirty="0" err="1"/>
              <a:t>cout</a:t>
            </a:r>
            <a:r>
              <a:rPr lang="en-US" b="1" dirty="0"/>
              <a:t>&lt;&lt;a;</a:t>
            </a:r>
          </a:p>
          <a:p>
            <a:pPr marL="0" indent="0">
              <a:buNone/>
            </a:pPr>
            <a:r>
              <a:rPr lang="en-US" b="1" dirty="0"/>
              <a:t>		}</a:t>
            </a:r>
          </a:p>
          <a:p>
            <a:pPr marL="0" indent="0">
              <a:buNone/>
            </a:pPr>
            <a:r>
              <a:rPr lang="en-US" b="1" dirty="0"/>
              <a:t>		</a:t>
            </a:r>
          </a:p>
          <a:p>
            <a:pPr marL="0" indent="0">
              <a:buNone/>
            </a:pPr>
            <a:r>
              <a:rPr lang="en-US" b="1" dirty="0"/>
              <a:t>};</a:t>
            </a:r>
          </a:p>
          <a:p>
            <a:pPr marL="0" indent="0">
              <a:buNone/>
            </a:pPr>
            <a:r>
              <a:rPr lang="en-US" b="1" dirty="0"/>
              <a:t>int main(){</a:t>
            </a:r>
          </a:p>
          <a:p>
            <a:pPr marL="0" indent="0">
              <a:buNone/>
            </a:pPr>
            <a:r>
              <a:rPr lang="en-US" b="1" dirty="0"/>
              <a:t>	car c(10);</a:t>
            </a:r>
          </a:p>
          <a:p>
            <a:pPr marL="0" indent="0">
              <a:buNone/>
            </a:pPr>
            <a:r>
              <a:rPr lang="en-US" b="1" dirty="0"/>
              <a:t>	</a:t>
            </a:r>
            <a:r>
              <a:rPr lang="en-US" b="1" dirty="0" err="1"/>
              <a:t>c.print</a:t>
            </a:r>
            <a:r>
              <a:rPr lang="en-US" b="1" dirty="0"/>
              <a:t>();</a:t>
            </a:r>
          </a:p>
          <a:p>
            <a:pPr marL="0" indent="0">
              <a:buNone/>
            </a:pPr>
            <a:r>
              <a:rPr lang="en-US" b="1" dirty="0"/>
              <a:t>}</a:t>
            </a:r>
            <a:endParaRPr lang="x-none" b="1" dirty="0"/>
          </a:p>
          <a:p>
            <a:endParaRPr lang="x-none" dirty="0"/>
          </a:p>
        </p:txBody>
      </p:sp>
    </p:spTree>
    <p:extLst>
      <p:ext uri="{BB962C8B-B14F-4D97-AF65-F5344CB8AC3E}">
        <p14:creationId xmlns:p14="http://schemas.microsoft.com/office/powerpoint/2010/main" val="72416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E040-0840-FD7B-9B89-5E3239E92F02}"/>
              </a:ext>
            </a:extLst>
          </p:cNvPr>
          <p:cNvSpPr>
            <a:spLocks noGrp="1"/>
          </p:cNvSpPr>
          <p:nvPr>
            <p:ph type="title"/>
          </p:nvPr>
        </p:nvSpPr>
        <p:spPr/>
        <p:txBody>
          <a:bodyPr>
            <a:normAutofit fontScale="90000"/>
          </a:bodyPr>
          <a:lstStyle/>
          <a:p>
            <a:r>
              <a:rPr lang="en-US" altLang="en-US" dirty="0"/>
              <a:t>this Pointer is Not Available for Initialization</a:t>
            </a:r>
            <a:br>
              <a:rPr lang="en-US" altLang="en-US" dirty="0"/>
            </a:br>
            <a:endParaRPr lang="en-US" dirty="0"/>
          </a:p>
        </p:txBody>
      </p:sp>
      <p:sp>
        <p:nvSpPr>
          <p:cNvPr id="3" name="Content Placeholder 2">
            <a:extLst>
              <a:ext uri="{FF2B5EF4-FFF2-40B4-BE49-F238E27FC236}">
                <a16:creationId xmlns:a16="http://schemas.microsoft.com/office/drawing/2014/main" id="{FBFB4E3E-2D3D-2002-2233-0F5C531857A8}"/>
              </a:ext>
            </a:extLst>
          </p:cNvPr>
          <p:cNvSpPr>
            <a:spLocks noGrp="1"/>
          </p:cNvSpPr>
          <p:nvPr>
            <p:ph idx="1"/>
          </p:nvPr>
        </p:nvSpPr>
        <p:spPr/>
        <p:txBody>
          <a:bodyPr>
            <a:normAutofit fontScale="55000" lnSpcReduction="20000"/>
          </a:bodyPr>
          <a:lstStyle/>
          <a:p>
            <a:pPr marL="0" indent="0">
              <a:buNone/>
            </a:pPr>
            <a:r>
              <a:rPr lang="en-US" dirty="0"/>
              <a:t>#include &lt;iostream&gt;</a:t>
            </a:r>
          </a:p>
          <a:p>
            <a:pPr marL="0" indent="0">
              <a:buNone/>
            </a:pPr>
            <a:r>
              <a:rPr lang="en-US" dirty="0"/>
              <a:t>class car{</a:t>
            </a:r>
          </a:p>
          <a:p>
            <a:pPr marL="0" indent="0">
              <a:buNone/>
            </a:pPr>
            <a:r>
              <a:rPr lang="en-US" dirty="0"/>
              <a:t>	int a;</a:t>
            </a:r>
          </a:p>
          <a:p>
            <a:pPr marL="0" indent="0">
              <a:buNone/>
            </a:pPr>
            <a:r>
              <a:rPr lang="en-US" dirty="0"/>
              <a:t>	public:</a:t>
            </a:r>
          </a:p>
          <a:p>
            <a:pPr marL="0" indent="0">
              <a:buNone/>
            </a:pPr>
            <a:r>
              <a:rPr lang="en-US" dirty="0"/>
              <a:t>		car(int a):this-&gt;a(a){</a:t>
            </a:r>
          </a:p>
          <a:p>
            <a:pPr marL="0" indent="0">
              <a:buNone/>
            </a:pPr>
            <a:r>
              <a:rPr lang="en-US" dirty="0"/>
              <a:t>		}</a:t>
            </a:r>
          </a:p>
          <a:p>
            <a:pPr marL="0" indent="0">
              <a:buNone/>
            </a:pPr>
            <a:r>
              <a:rPr lang="en-US" dirty="0"/>
              <a:t>		void print(){</a:t>
            </a:r>
          </a:p>
          <a:p>
            <a:pPr marL="0" indent="0">
              <a:buNone/>
            </a:pPr>
            <a:r>
              <a:rPr lang="en-US" dirty="0"/>
              <a:t>			std::</a:t>
            </a:r>
            <a:r>
              <a:rPr lang="en-US" dirty="0" err="1"/>
              <a:t>cout</a:t>
            </a:r>
            <a:r>
              <a:rPr lang="en-US" dirty="0"/>
              <a:t>&lt;&lt;a;</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	car c(10);</a:t>
            </a:r>
          </a:p>
          <a:p>
            <a:pPr marL="0" indent="0">
              <a:buNone/>
            </a:pPr>
            <a:r>
              <a:rPr lang="en-US" dirty="0"/>
              <a:t>	</a:t>
            </a:r>
            <a:r>
              <a:rPr lang="en-US" dirty="0" err="1"/>
              <a:t>c.print</a:t>
            </a:r>
            <a:r>
              <a:rPr lang="en-US" dirty="0"/>
              <a:t>();</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8711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0BE3-F939-B648-7D8F-3250D6483507}"/>
              </a:ext>
            </a:extLst>
          </p:cNvPr>
          <p:cNvSpPr>
            <a:spLocks noGrp="1"/>
          </p:cNvSpPr>
          <p:nvPr>
            <p:ph type="title"/>
          </p:nvPr>
        </p:nvSpPr>
        <p:spPr/>
        <p:txBody>
          <a:bodyPr>
            <a:normAutofit fontScale="90000"/>
          </a:bodyPr>
          <a:lstStyle/>
          <a:p>
            <a:r>
              <a:rPr lang="en-US" altLang="en-US" dirty="0"/>
              <a:t>this Pointer is Not Available for Initialization</a:t>
            </a:r>
            <a:br>
              <a:rPr lang="en-US" altLang="en-US" dirty="0"/>
            </a:br>
            <a:endParaRPr lang="en-US" dirty="0"/>
          </a:p>
        </p:txBody>
      </p:sp>
      <p:sp>
        <p:nvSpPr>
          <p:cNvPr id="4" name="Rectangle 1">
            <a:extLst>
              <a:ext uri="{FF2B5EF4-FFF2-40B4-BE49-F238E27FC236}">
                <a16:creationId xmlns:a16="http://schemas.microsoft.com/office/drawing/2014/main" id="{B82D81D8-13D6-2D20-EF86-81F246ADB947}"/>
              </a:ext>
            </a:extLst>
          </p:cNvPr>
          <p:cNvSpPr>
            <a:spLocks noGrp="1" noChangeArrowheads="1"/>
          </p:cNvSpPr>
          <p:nvPr>
            <p:ph idx="1"/>
          </p:nvPr>
        </p:nvSpPr>
        <p:spPr bwMode="auto">
          <a:xfrm>
            <a:off x="457200" y="2524354"/>
            <a:ext cx="81425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this is a pointer to the current instance of the object.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However, at the time of the initializer list execution,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 the object is not fully constructed yet.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Since this refers to an object that is still being built,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t>C++ does not allow you to use this in an initializer list.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p>
        </p:txBody>
      </p:sp>
    </p:spTree>
    <p:extLst>
      <p:ext uri="{BB962C8B-B14F-4D97-AF65-F5344CB8AC3E}">
        <p14:creationId xmlns:p14="http://schemas.microsoft.com/office/powerpoint/2010/main" val="34314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EF20-5241-46D5-A952-69A22F20F844}"/>
              </a:ext>
            </a:extLst>
          </p:cNvPr>
          <p:cNvSpPr>
            <a:spLocks noGrp="1"/>
          </p:cNvSpPr>
          <p:nvPr>
            <p:ph type="title"/>
          </p:nvPr>
        </p:nvSpPr>
        <p:spPr/>
        <p:txBody>
          <a:bodyPr>
            <a:normAutofit fontScale="90000"/>
          </a:bodyPr>
          <a:lstStyle/>
          <a:p>
            <a:r>
              <a:rPr lang="en-US" b="1" i="0" dirty="0">
                <a:solidFill>
                  <a:srgbClr val="273239"/>
                </a:solidFill>
                <a:effectLst/>
                <a:latin typeface="urw-din"/>
              </a:rPr>
              <a:t>5. For initialization of reference members:</a:t>
            </a:r>
            <a:r>
              <a:rPr lang="en-US" b="0" i="0" dirty="0">
                <a:solidFill>
                  <a:srgbClr val="273239"/>
                </a:solidFill>
                <a:effectLst/>
                <a:latin typeface="urw-din"/>
              </a:rPr>
              <a:t> </a:t>
            </a:r>
            <a:endParaRPr lang="x-none" dirty="0"/>
          </a:p>
        </p:txBody>
      </p:sp>
      <p:sp>
        <p:nvSpPr>
          <p:cNvPr id="3" name="Content Placeholder 2">
            <a:extLst>
              <a:ext uri="{FF2B5EF4-FFF2-40B4-BE49-F238E27FC236}">
                <a16:creationId xmlns:a16="http://schemas.microsoft.com/office/drawing/2014/main" id="{DD20302E-78F0-4706-8816-6067E3F59217}"/>
              </a:ext>
            </a:extLst>
          </p:cNvPr>
          <p:cNvSpPr>
            <a:spLocks noGrp="1"/>
          </p:cNvSpPr>
          <p:nvPr>
            <p:ph idx="1"/>
          </p:nvPr>
        </p:nvSpPr>
        <p:spPr/>
        <p:txBody>
          <a:bodyPr>
            <a:normAutofit fontScale="55000" lnSpcReduction="20000"/>
          </a:bodyPr>
          <a:lstStyle/>
          <a:p>
            <a:pPr marL="0" indent="0">
              <a:buNone/>
            </a:pPr>
            <a:r>
              <a:rPr lang="en-US" b="1" dirty="0"/>
              <a:t>#include &lt;iostream&gt;</a:t>
            </a:r>
          </a:p>
          <a:p>
            <a:pPr marL="0" indent="0">
              <a:buNone/>
            </a:pPr>
            <a:r>
              <a:rPr lang="en-US" b="1" dirty="0"/>
              <a:t>class car{</a:t>
            </a:r>
          </a:p>
          <a:p>
            <a:pPr marL="0" indent="0">
              <a:buNone/>
            </a:pPr>
            <a:r>
              <a:rPr lang="en-US" b="1" dirty="0"/>
              <a:t>	int &amp;a;</a:t>
            </a:r>
          </a:p>
          <a:p>
            <a:pPr marL="0" indent="0">
              <a:buNone/>
            </a:pPr>
            <a:r>
              <a:rPr lang="en-US" b="1" dirty="0"/>
              <a:t>	public:</a:t>
            </a:r>
          </a:p>
          <a:p>
            <a:pPr marL="0" indent="0">
              <a:buNone/>
            </a:pPr>
            <a:r>
              <a:rPr lang="en-US" b="1" dirty="0"/>
              <a:t>		car(int a):a(a){</a:t>
            </a:r>
          </a:p>
          <a:p>
            <a:pPr marL="0" indent="0">
              <a:buNone/>
            </a:pPr>
            <a:r>
              <a:rPr lang="en-US" b="1" dirty="0"/>
              <a:t>		}</a:t>
            </a:r>
          </a:p>
          <a:p>
            <a:pPr marL="0" indent="0">
              <a:buNone/>
            </a:pPr>
            <a:r>
              <a:rPr lang="en-US" b="1" dirty="0"/>
              <a:t>		void print(){</a:t>
            </a:r>
          </a:p>
          <a:p>
            <a:pPr marL="0" indent="0">
              <a:buNone/>
            </a:pPr>
            <a:r>
              <a:rPr lang="en-US" b="1" dirty="0"/>
              <a:t>			std::</a:t>
            </a:r>
            <a:r>
              <a:rPr lang="en-US" b="1" dirty="0" err="1"/>
              <a:t>cout</a:t>
            </a:r>
            <a:r>
              <a:rPr lang="en-US" b="1" dirty="0"/>
              <a:t>&lt;&lt;a;</a:t>
            </a:r>
          </a:p>
          <a:p>
            <a:pPr marL="0" indent="0">
              <a:buNone/>
            </a:pPr>
            <a:r>
              <a:rPr lang="en-US" b="1" dirty="0"/>
              <a:t>		}</a:t>
            </a:r>
          </a:p>
          <a:p>
            <a:pPr marL="0" indent="0">
              <a:buNone/>
            </a:pPr>
            <a:r>
              <a:rPr lang="en-US" b="1" dirty="0"/>
              <a:t>		</a:t>
            </a:r>
          </a:p>
          <a:p>
            <a:pPr marL="0" indent="0">
              <a:buNone/>
            </a:pPr>
            <a:r>
              <a:rPr lang="en-US" b="1" dirty="0"/>
              <a:t>};</a:t>
            </a:r>
          </a:p>
          <a:p>
            <a:pPr marL="0" indent="0">
              <a:buNone/>
            </a:pPr>
            <a:r>
              <a:rPr lang="en-US" b="1" dirty="0"/>
              <a:t>int main(){</a:t>
            </a:r>
          </a:p>
          <a:p>
            <a:pPr marL="0" indent="0">
              <a:buNone/>
            </a:pPr>
            <a:r>
              <a:rPr lang="en-US" b="1" dirty="0"/>
              <a:t>	car c(10);</a:t>
            </a:r>
          </a:p>
          <a:p>
            <a:pPr marL="0" indent="0">
              <a:buNone/>
            </a:pPr>
            <a:r>
              <a:rPr lang="en-US" b="1" dirty="0"/>
              <a:t>	</a:t>
            </a:r>
            <a:r>
              <a:rPr lang="en-US" b="1" dirty="0" err="1"/>
              <a:t>c.print</a:t>
            </a:r>
            <a:r>
              <a:rPr lang="en-US" b="1" dirty="0"/>
              <a:t>();</a:t>
            </a:r>
          </a:p>
          <a:p>
            <a:pPr marL="0" indent="0">
              <a:buNone/>
            </a:pPr>
            <a:r>
              <a:rPr lang="en-US" b="1" dirty="0"/>
              <a:t>}</a:t>
            </a:r>
            <a:endParaRPr lang="x-none" b="1" dirty="0"/>
          </a:p>
        </p:txBody>
      </p:sp>
    </p:spTree>
    <p:extLst>
      <p:ext uri="{BB962C8B-B14F-4D97-AF65-F5344CB8AC3E}">
        <p14:creationId xmlns:p14="http://schemas.microsoft.com/office/powerpoint/2010/main" val="735250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E0F70-A7EE-4DE5-BEB6-4655733D3BD3}"/>
              </a:ext>
            </a:extLst>
          </p:cNvPr>
          <p:cNvSpPr>
            <a:spLocks noGrp="1"/>
          </p:cNvSpPr>
          <p:nvPr>
            <p:ph type="title"/>
          </p:nvPr>
        </p:nvSpPr>
        <p:spPr/>
        <p:txBody>
          <a:bodyPr/>
          <a:lstStyle/>
          <a:p>
            <a:r>
              <a:rPr lang="en-US" dirty="0"/>
              <a:t>Output?</a:t>
            </a:r>
            <a:endParaRPr lang="x-none" dirty="0"/>
          </a:p>
        </p:txBody>
      </p:sp>
      <p:sp>
        <p:nvSpPr>
          <p:cNvPr id="3" name="Content Placeholder 2">
            <a:extLst>
              <a:ext uri="{FF2B5EF4-FFF2-40B4-BE49-F238E27FC236}">
                <a16:creationId xmlns:a16="http://schemas.microsoft.com/office/drawing/2014/main" id="{98246197-4DE1-4FF2-949C-835E05C3A5E0}"/>
              </a:ext>
            </a:extLst>
          </p:cNvPr>
          <p:cNvSpPr>
            <a:spLocks noGrp="1"/>
          </p:cNvSpPr>
          <p:nvPr>
            <p:ph idx="1"/>
          </p:nvPr>
        </p:nvSpPr>
        <p:spPr/>
        <p:txBody>
          <a:bodyPr>
            <a:normAutofit fontScale="47500" lnSpcReduction="20000"/>
          </a:bodyPr>
          <a:lstStyle/>
          <a:p>
            <a:pPr marL="0" indent="0">
              <a:buNone/>
            </a:pPr>
            <a:r>
              <a:rPr lang="en-US" b="1" dirty="0"/>
              <a:t>#include &lt;iostream&gt;</a:t>
            </a:r>
          </a:p>
          <a:p>
            <a:pPr marL="0" indent="0">
              <a:buNone/>
            </a:pPr>
            <a:r>
              <a:rPr lang="en-US" b="1" dirty="0"/>
              <a:t>class car{</a:t>
            </a:r>
          </a:p>
          <a:p>
            <a:pPr marL="0" indent="0">
              <a:buNone/>
            </a:pPr>
            <a:r>
              <a:rPr lang="en-US" b="1" dirty="0"/>
              <a:t>	int &amp;a;</a:t>
            </a:r>
          </a:p>
          <a:p>
            <a:pPr marL="0" indent="0">
              <a:buNone/>
            </a:pPr>
            <a:r>
              <a:rPr lang="en-US" b="1" dirty="0"/>
              <a:t>	public:</a:t>
            </a:r>
          </a:p>
          <a:p>
            <a:pPr marL="0" indent="0">
              <a:buNone/>
            </a:pPr>
            <a:r>
              <a:rPr lang="en-US" b="1" dirty="0"/>
              <a:t>		car(int a){</a:t>
            </a:r>
          </a:p>
          <a:p>
            <a:pPr marL="0" indent="0">
              <a:buNone/>
            </a:pPr>
            <a:r>
              <a:rPr lang="en-US" b="1" dirty="0"/>
              <a:t>			this -&gt; a = a;</a:t>
            </a:r>
          </a:p>
          <a:p>
            <a:pPr marL="0" indent="0">
              <a:buNone/>
            </a:pPr>
            <a:r>
              <a:rPr lang="en-US" b="1" dirty="0"/>
              <a:t>			</a:t>
            </a:r>
          </a:p>
          <a:p>
            <a:pPr marL="0" indent="0">
              <a:buNone/>
            </a:pPr>
            <a:r>
              <a:rPr lang="en-US" b="1" dirty="0"/>
              <a:t>		}</a:t>
            </a:r>
          </a:p>
          <a:p>
            <a:pPr marL="0" indent="0">
              <a:buNone/>
            </a:pPr>
            <a:r>
              <a:rPr lang="en-US" b="1" dirty="0"/>
              <a:t>		void print(){</a:t>
            </a:r>
          </a:p>
          <a:p>
            <a:pPr marL="0" indent="0">
              <a:buNone/>
            </a:pPr>
            <a:r>
              <a:rPr lang="en-US" b="1" dirty="0"/>
              <a:t>			std::</a:t>
            </a:r>
            <a:r>
              <a:rPr lang="en-US" b="1" dirty="0" err="1"/>
              <a:t>cout</a:t>
            </a:r>
            <a:r>
              <a:rPr lang="en-US" b="1" dirty="0"/>
              <a:t>&lt;&lt;a;</a:t>
            </a:r>
          </a:p>
          <a:p>
            <a:pPr marL="0" indent="0">
              <a:buNone/>
            </a:pPr>
            <a:r>
              <a:rPr lang="en-US" b="1" dirty="0"/>
              <a:t>		}</a:t>
            </a:r>
          </a:p>
          <a:p>
            <a:pPr marL="0" indent="0">
              <a:buNone/>
            </a:pPr>
            <a:r>
              <a:rPr lang="en-US" b="1" dirty="0"/>
              <a:t>		</a:t>
            </a:r>
          </a:p>
          <a:p>
            <a:pPr marL="0" indent="0">
              <a:buNone/>
            </a:pPr>
            <a:r>
              <a:rPr lang="en-US" b="1" dirty="0"/>
              <a:t>};</a:t>
            </a:r>
          </a:p>
          <a:p>
            <a:pPr marL="0" indent="0">
              <a:buNone/>
            </a:pPr>
            <a:r>
              <a:rPr lang="en-US" b="1" dirty="0"/>
              <a:t>int main(){</a:t>
            </a:r>
          </a:p>
          <a:p>
            <a:pPr marL="0" indent="0">
              <a:buNone/>
            </a:pPr>
            <a:r>
              <a:rPr lang="en-US" b="1" dirty="0"/>
              <a:t>	car c(10);</a:t>
            </a:r>
          </a:p>
          <a:p>
            <a:pPr marL="0" indent="0">
              <a:buNone/>
            </a:pPr>
            <a:r>
              <a:rPr lang="en-US" b="1" dirty="0"/>
              <a:t>	</a:t>
            </a:r>
            <a:r>
              <a:rPr lang="en-US" b="1" dirty="0" err="1"/>
              <a:t>c.print</a:t>
            </a:r>
            <a:r>
              <a:rPr lang="en-US" b="1" dirty="0"/>
              <a:t>();</a:t>
            </a:r>
          </a:p>
          <a:p>
            <a:pPr marL="0" indent="0">
              <a:buNone/>
            </a:pPr>
            <a:r>
              <a:rPr lang="en-US" b="1" dirty="0"/>
              <a:t>}</a:t>
            </a:r>
            <a:endParaRPr lang="x-none" b="1" dirty="0"/>
          </a:p>
        </p:txBody>
      </p:sp>
    </p:spTree>
    <p:extLst>
      <p:ext uri="{BB962C8B-B14F-4D97-AF65-F5344CB8AC3E}">
        <p14:creationId xmlns:p14="http://schemas.microsoft.com/office/powerpoint/2010/main" val="1385474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B5C45-16C8-4BB4-90B6-25EBCE711259}"/>
              </a:ext>
            </a:extLst>
          </p:cNvPr>
          <p:cNvSpPr>
            <a:spLocks noGrp="1"/>
          </p:cNvSpPr>
          <p:nvPr>
            <p:ph type="title"/>
          </p:nvPr>
        </p:nvSpPr>
        <p:spPr/>
        <p:txBody>
          <a:bodyPr/>
          <a:lstStyle/>
          <a:p>
            <a:r>
              <a:rPr lang="en-US" dirty="0"/>
              <a:t>output</a:t>
            </a:r>
            <a:endParaRPr lang="x-none" dirty="0"/>
          </a:p>
        </p:txBody>
      </p:sp>
      <p:pic>
        <p:nvPicPr>
          <p:cNvPr id="5" name="Content Placeholder 4">
            <a:extLst>
              <a:ext uri="{FF2B5EF4-FFF2-40B4-BE49-F238E27FC236}">
                <a16:creationId xmlns:a16="http://schemas.microsoft.com/office/drawing/2014/main" id="{BC4AB0E9-EA80-4BC6-916F-D2ACC8810F7A}"/>
              </a:ext>
            </a:extLst>
          </p:cNvPr>
          <p:cNvPicPr>
            <a:picLocks noGrp="1" noChangeAspect="1"/>
          </p:cNvPicPr>
          <p:nvPr>
            <p:ph idx="1"/>
          </p:nvPr>
        </p:nvPicPr>
        <p:blipFill>
          <a:blip r:embed="rId2"/>
          <a:stretch>
            <a:fillRect/>
          </a:stretch>
        </p:blipFill>
        <p:spPr>
          <a:xfrm>
            <a:off x="457200" y="1600200"/>
            <a:ext cx="7381681" cy="4983162"/>
          </a:xfrm>
        </p:spPr>
      </p:pic>
    </p:spTree>
    <p:extLst>
      <p:ext uri="{BB962C8B-B14F-4D97-AF65-F5344CB8AC3E}">
        <p14:creationId xmlns:p14="http://schemas.microsoft.com/office/powerpoint/2010/main" val="40113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Variables</a:t>
            </a:r>
          </a:p>
        </p:txBody>
      </p:sp>
      <p:sp>
        <p:nvSpPr>
          <p:cNvPr id="3" name="Content Placeholder 2"/>
          <p:cNvSpPr>
            <a:spLocks noGrp="1"/>
          </p:cNvSpPr>
          <p:nvPr>
            <p:ph idx="1"/>
          </p:nvPr>
        </p:nvSpPr>
        <p:spPr/>
        <p:txBody>
          <a:bodyPr/>
          <a:lstStyle/>
          <a:p>
            <a:r>
              <a:rPr lang="en-US" dirty="0"/>
              <a:t>The keyword </a:t>
            </a:r>
            <a:r>
              <a:rPr lang="en-US" b="1" i="1" dirty="0"/>
              <a:t>const</a:t>
            </a:r>
            <a:r>
              <a:rPr lang="en-US" b="1" dirty="0"/>
              <a:t> </a:t>
            </a:r>
            <a:r>
              <a:rPr lang="en-US" dirty="0"/>
              <a:t>be used to declare constant variables</a:t>
            </a:r>
            <a:endParaRPr lang="en-US" b="1" dirty="0"/>
          </a:p>
          <a:p>
            <a:r>
              <a:rPr lang="en-US" dirty="0"/>
              <a:t>They must be initialized when they are declared and cannot be modified later</a:t>
            </a:r>
          </a:p>
          <a:p>
            <a:r>
              <a:rPr lang="en-US" dirty="0"/>
              <a:t>Using constant variables to specify array size makes program more </a:t>
            </a:r>
            <a:r>
              <a:rPr lang="en-US" i="1" dirty="0"/>
              <a:t>scalable</a:t>
            </a:r>
          </a:p>
          <a:p>
            <a:r>
              <a:rPr lang="en-US" dirty="0"/>
              <a:t>Constant variables are also called </a:t>
            </a:r>
            <a:r>
              <a:rPr lang="en-US" b="1" i="1" dirty="0"/>
              <a:t>named constants</a:t>
            </a:r>
            <a:r>
              <a:rPr lang="en-US" dirty="0"/>
              <a:t> or </a:t>
            </a:r>
            <a:r>
              <a:rPr lang="en-US" b="1" i="1" dirty="0"/>
              <a:t>read-only variables</a:t>
            </a:r>
          </a:p>
        </p:txBody>
      </p:sp>
    </p:spTree>
    <p:extLst>
      <p:ext uri="{BB962C8B-B14F-4D97-AF65-F5344CB8AC3E}">
        <p14:creationId xmlns:p14="http://schemas.microsoft.com/office/powerpoint/2010/main" val="153007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Variables</a:t>
            </a:r>
          </a:p>
        </p:txBody>
      </p:sp>
      <p:sp>
        <p:nvSpPr>
          <p:cNvPr id="3" name="Content Placeholder 2"/>
          <p:cNvSpPr>
            <a:spLocks noGrp="1"/>
          </p:cNvSpPr>
          <p:nvPr>
            <p:ph idx="1"/>
          </p:nvPr>
        </p:nvSpPr>
        <p:spPr>
          <a:xfrm>
            <a:off x="457200" y="1600200"/>
            <a:ext cx="8229600" cy="4572000"/>
          </a:xfrm>
        </p:spPr>
        <p:txBody>
          <a:bodyPr>
            <a:noAutofit/>
          </a:bodyPr>
          <a:lstStyle/>
          <a:p>
            <a:pPr>
              <a:buNone/>
            </a:pPr>
            <a:r>
              <a:rPr lang="en-US" sz="2800" b="1" dirty="0"/>
              <a:t>int main()</a:t>
            </a:r>
          </a:p>
          <a:p>
            <a:pPr>
              <a:buNone/>
            </a:pPr>
            <a:r>
              <a:rPr lang="en-US" sz="2800" b="1" dirty="0"/>
              <a:t>{</a:t>
            </a:r>
          </a:p>
          <a:p>
            <a:pPr>
              <a:buNone/>
            </a:pPr>
            <a:r>
              <a:rPr lang="en-US" sz="2800" b="1" dirty="0"/>
              <a:t>	const int a = 5;</a:t>
            </a:r>
          </a:p>
          <a:p>
            <a:pPr>
              <a:buNone/>
            </a:pPr>
            <a:r>
              <a:rPr lang="en-US" sz="2800" b="1" dirty="0"/>
              <a:t>	const int b;	</a:t>
            </a:r>
            <a:r>
              <a:rPr lang="en-US" sz="2800" b="1" i="1" dirty="0">
                <a:solidFill>
                  <a:schemeClr val="bg1">
                    <a:lumMod val="65000"/>
                  </a:schemeClr>
                </a:solidFill>
              </a:rPr>
              <a:t>// will cause error</a:t>
            </a:r>
          </a:p>
          <a:p>
            <a:pPr>
              <a:buNone/>
            </a:pPr>
            <a:r>
              <a:rPr lang="en-US" sz="2800" b="1" dirty="0"/>
              <a:t>	b = 10;		</a:t>
            </a:r>
            <a:r>
              <a:rPr lang="en-US" sz="2800" b="1" i="1" dirty="0">
                <a:solidFill>
                  <a:schemeClr val="bg1">
                    <a:lumMod val="65000"/>
                  </a:schemeClr>
                </a:solidFill>
              </a:rPr>
              <a:t>// will cause error</a:t>
            </a:r>
          </a:p>
          <a:p>
            <a:pPr>
              <a:buNone/>
            </a:pPr>
            <a:r>
              <a:rPr lang="en-US" sz="2800" b="1" dirty="0"/>
              <a:t>	 </a:t>
            </a:r>
          </a:p>
          <a:p>
            <a:pPr>
              <a:buNone/>
            </a:pPr>
            <a:r>
              <a:rPr lang="en-US" sz="2800" b="1" dirty="0"/>
              <a:t>	const int arr[] = {1, 2, 3, 4, 5};</a:t>
            </a:r>
          </a:p>
          <a:p>
            <a:pPr>
              <a:buNone/>
            </a:pPr>
            <a:r>
              <a:rPr lang="en-US" sz="2800" b="1" dirty="0"/>
              <a:t>	arr[0] = 10;	</a:t>
            </a:r>
            <a:r>
              <a:rPr lang="en-US" sz="2800" b="1" i="1" dirty="0">
                <a:solidFill>
                  <a:schemeClr val="bg1">
                    <a:lumMod val="65000"/>
                  </a:schemeClr>
                </a:solidFill>
              </a:rPr>
              <a:t>// will cause error</a:t>
            </a:r>
          </a:p>
          <a:p>
            <a:pPr>
              <a:buNone/>
            </a:pPr>
            <a:r>
              <a:rPr lang="en-US" sz="2800" b="1"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Member Initialization List</a:t>
            </a:r>
          </a:p>
        </p:txBody>
      </p:sp>
      <p:sp>
        <p:nvSpPr>
          <p:cNvPr id="3" name="Content Placeholder 2"/>
          <p:cNvSpPr>
            <a:spLocks noGrp="1"/>
          </p:cNvSpPr>
          <p:nvPr>
            <p:ph idx="1"/>
          </p:nvPr>
        </p:nvSpPr>
        <p:spPr/>
        <p:txBody>
          <a:bodyPr>
            <a:normAutofit/>
          </a:bodyPr>
          <a:lstStyle/>
          <a:p>
            <a:r>
              <a:rPr lang="en-US" dirty="0"/>
              <a:t>Constant class members can only be initialized through constructor’s member initialization list</a:t>
            </a:r>
            <a:r>
              <a:rPr lang="en-US" b="1" dirty="0"/>
              <a:t> </a:t>
            </a:r>
          </a:p>
          <a:p>
            <a:pPr algn="just"/>
            <a:r>
              <a:rPr lang="en-US" b="0" i="0" dirty="0">
                <a:solidFill>
                  <a:srgbClr val="40424E"/>
                </a:solidFill>
                <a:effectLst/>
                <a:latin typeface="urw-din"/>
              </a:rPr>
              <a:t>The list of members to be initialized is indicated with constructor as a comma-separated list followed by a colon</a:t>
            </a:r>
            <a:endParaRPr lang="en-US" b="1" dirty="0"/>
          </a:p>
        </p:txBody>
      </p:sp>
    </p:spTree>
    <p:extLst>
      <p:ext uri="{BB962C8B-B14F-4D97-AF65-F5344CB8AC3E}">
        <p14:creationId xmlns:p14="http://schemas.microsoft.com/office/powerpoint/2010/main" val="10604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78CD-84B2-42DC-95E2-88B32F5FA9E1}"/>
              </a:ext>
            </a:extLst>
          </p:cNvPr>
          <p:cNvSpPr>
            <a:spLocks noGrp="1"/>
          </p:cNvSpPr>
          <p:nvPr>
            <p:ph type="title"/>
          </p:nvPr>
        </p:nvSpPr>
        <p:spPr/>
        <p:txBody>
          <a:bodyPr/>
          <a:lstStyle/>
          <a:p>
            <a:r>
              <a:rPr lang="en-US" sz="4400" b="1" dirty="0"/>
              <a:t>Member Initialization List</a:t>
            </a:r>
            <a:endParaRPr lang="en-US" dirty="0"/>
          </a:p>
        </p:txBody>
      </p:sp>
      <p:sp>
        <p:nvSpPr>
          <p:cNvPr id="3" name="Content Placeholder 2">
            <a:extLst>
              <a:ext uri="{FF2B5EF4-FFF2-40B4-BE49-F238E27FC236}">
                <a16:creationId xmlns:a16="http://schemas.microsoft.com/office/drawing/2014/main" id="{02408CA5-A74F-45FB-B805-9377831776B3}"/>
              </a:ext>
            </a:extLst>
          </p:cNvPr>
          <p:cNvSpPr>
            <a:spLocks noGrp="1"/>
          </p:cNvSpPr>
          <p:nvPr>
            <p:ph idx="1"/>
          </p:nvPr>
        </p:nvSpPr>
        <p:spPr/>
        <p:txBody>
          <a:bodyPr>
            <a:normAutofit fontScale="85000" lnSpcReduction="20000"/>
          </a:bodyPr>
          <a:lstStyle/>
          <a:p>
            <a:pPr>
              <a:buNone/>
            </a:pPr>
            <a:r>
              <a:rPr lang="en-US" b="1" dirty="0"/>
              <a:t>class A{</a:t>
            </a:r>
          </a:p>
          <a:p>
            <a:pPr>
              <a:buNone/>
            </a:pPr>
            <a:r>
              <a:rPr lang="en-US" b="1" dirty="0"/>
              <a:t>	const  int  x;</a:t>
            </a:r>
          </a:p>
          <a:p>
            <a:pPr>
              <a:buNone/>
            </a:pPr>
            <a:r>
              <a:rPr lang="en-US" b="1" dirty="0"/>
              <a:t>	const  int  y;</a:t>
            </a:r>
          </a:p>
          <a:p>
            <a:pPr>
              <a:buNone/>
            </a:pPr>
            <a:r>
              <a:rPr lang="en-US" b="1" dirty="0"/>
              <a:t>	public:</a:t>
            </a:r>
          </a:p>
          <a:p>
            <a:pPr>
              <a:buNone/>
            </a:pPr>
            <a:r>
              <a:rPr lang="en-US" b="1" dirty="0"/>
              <a:t>	A ( int val1 , int val2 )	{</a:t>
            </a:r>
          </a:p>
          <a:p>
            <a:pPr>
              <a:buNone/>
            </a:pPr>
            <a:r>
              <a:rPr lang="en-US" b="1" dirty="0"/>
              <a:t>     x=val1; // error</a:t>
            </a:r>
          </a:p>
          <a:p>
            <a:pPr>
              <a:buNone/>
            </a:pPr>
            <a:r>
              <a:rPr lang="en-US" b="1" dirty="0"/>
              <a:t>     x=val2;} // error</a:t>
            </a:r>
          </a:p>
          <a:p>
            <a:pPr>
              <a:buNone/>
            </a:pPr>
            <a:r>
              <a:rPr lang="en-US" b="1" dirty="0"/>
              <a:t>};</a:t>
            </a:r>
          </a:p>
          <a:p>
            <a:pPr>
              <a:buNone/>
            </a:pPr>
            <a:r>
              <a:rPr lang="en-US" b="1" dirty="0"/>
              <a:t>int main() {</a:t>
            </a:r>
          </a:p>
          <a:p>
            <a:pPr>
              <a:buNone/>
            </a:pPr>
            <a:r>
              <a:rPr lang="en-US" b="1" dirty="0"/>
              <a:t>	A  </a:t>
            </a:r>
            <a:r>
              <a:rPr lang="en-US" b="1" dirty="0" err="1"/>
              <a:t>a</a:t>
            </a:r>
            <a:r>
              <a:rPr lang="en-US" b="1" dirty="0"/>
              <a:t> ( 5 , 10 );}</a:t>
            </a:r>
            <a:endParaRPr lang="en-US" dirty="0"/>
          </a:p>
        </p:txBody>
      </p:sp>
    </p:spTree>
    <p:extLst>
      <p:ext uri="{BB962C8B-B14F-4D97-AF65-F5344CB8AC3E}">
        <p14:creationId xmlns:p14="http://schemas.microsoft.com/office/powerpoint/2010/main" val="410489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246D-8643-4895-B3ED-63B18A333AF9}"/>
              </a:ext>
            </a:extLst>
          </p:cNvPr>
          <p:cNvSpPr>
            <a:spLocks noGrp="1"/>
          </p:cNvSpPr>
          <p:nvPr>
            <p:ph type="title"/>
          </p:nvPr>
        </p:nvSpPr>
        <p:spPr/>
        <p:txBody>
          <a:bodyPr>
            <a:normAutofit fontScale="90000"/>
          </a:bodyPr>
          <a:lstStyle/>
          <a:p>
            <a:r>
              <a:rPr lang="en-US" b="1" i="0" dirty="0">
                <a:solidFill>
                  <a:srgbClr val="000000"/>
                </a:solidFill>
                <a:effectLst/>
                <a:latin typeface="Nunito Sans" panose="020B0604020202020204" pitchFamily="2" charset="0"/>
              </a:rPr>
              <a:t>What are initializer lists in C++?</a:t>
            </a:r>
            <a:br>
              <a:rPr lang="en-US" b="1" i="0" dirty="0">
                <a:solidFill>
                  <a:srgbClr val="000000"/>
                </a:solidFill>
                <a:effectLst/>
                <a:latin typeface="Nunito Sans" panose="020B0604020202020204" pitchFamily="2" charset="0"/>
              </a:rPr>
            </a:br>
            <a:endParaRPr lang="x-none" dirty="0"/>
          </a:p>
        </p:txBody>
      </p:sp>
      <p:sp>
        <p:nvSpPr>
          <p:cNvPr id="3" name="Content Placeholder 2">
            <a:extLst>
              <a:ext uri="{FF2B5EF4-FFF2-40B4-BE49-F238E27FC236}">
                <a16:creationId xmlns:a16="http://schemas.microsoft.com/office/drawing/2014/main" id="{C7173418-AA65-4782-B417-EAB37AF2E518}"/>
              </a:ext>
            </a:extLst>
          </p:cNvPr>
          <p:cNvSpPr>
            <a:spLocks noGrp="1"/>
          </p:cNvSpPr>
          <p:nvPr>
            <p:ph idx="1"/>
          </p:nvPr>
        </p:nvSpPr>
        <p:spPr/>
        <p:txBody>
          <a:bodyPr/>
          <a:lstStyle/>
          <a:p>
            <a:r>
              <a:rPr lang="en-US" b="0" i="0" dirty="0">
                <a:solidFill>
                  <a:srgbClr val="3D3D4E"/>
                </a:solidFill>
                <a:effectLst/>
                <a:latin typeface="Droid Serif"/>
              </a:rPr>
              <a:t>The </a:t>
            </a:r>
            <a:r>
              <a:rPr lang="en-US" b="1" i="0" dirty="0">
                <a:solidFill>
                  <a:srgbClr val="3D3D4E"/>
                </a:solidFill>
                <a:effectLst/>
                <a:latin typeface="Droid Serif"/>
              </a:rPr>
              <a:t>initializer list</a:t>
            </a:r>
            <a:r>
              <a:rPr lang="en-US" b="0" i="0" dirty="0">
                <a:solidFill>
                  <a:srgbClr val="3D3D4E"/>
                </a:solidFill>
                <a:effectLst/>
                <a:latin typeface="Droid Serif"/>
              </a:rPr>
              <a:t> is used to directly initialize data members of a class. An initializer list starts after the constructor name and its parameters. The list begins with a colon ( : ) and is followed by the list of variables that are to be initialized – all of​ the variables are separated by a comma with their values in curly brackets.</a:t>
            </a:r>
            <a:endParaRPr lang="x-none" dirty="0"/>
          </a:p>
        </p:txBody>
      </p:sp>
    </p:spTree>
    <p:extLst>
      <p:ext uri="{BB962C8B-B14F-4D97-AF65-F5344CB8AC3E}">
        <p14:creationId xmlns:p14="http://schemas.microsoft.com/office/powerpoint/2010/main" val="38240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Member Initialization List</a:t>
            </a:r>
          </a:p>
        </p:txBody>
      </p:sp>
      <p:sp>
        <p:nvSpPr>
          <p:cNvPr id="3" name="Content Placeholder 2"/>
          <p:cNvSpPr>
            <a:spLocks noGrp="1"/>
          </p:cNvSpPr>
          <p:nvPr>
            <p:ph idx="1"/>
          </p:nvPr>
        </p:nvSpPr>
        <p:spPr/>
        <p:txBody>
          <a:bodyPr>
            <a:normAutofit fontScale="85000" lnSpcReduction="20000"/>
          </a:bodyPr>
          <a:lstStyle/>
          <a:p>
            <a:pPr>
              <a:buNone/>
            </a:pPr>
            <a:r>
              <a:rPr lang="en-US" b="1" dirty="0"/>
              <a:t>class A{</a:t>
            </a:r>
          </a:p>
          <a:p>
            <a:pPr>
              <a:buNone/>
            </a:pPr>
            <a:r>
              <a:rPr lang="en-US" b="1" dirty="0"/>
              <a:t>	const  int  x;</a:t>
            </a:r>
          </a:p>
          <a:p>
            <a:pPr>
              <a:buNone/>
            </a:pPr>
            <a:r>
              <a:rPr lang="en-US" b="1" dirty="0"/>
              <a:t>	const  int  y;</a:t>
            </a:r>
          </a:p>
          <a:p>
            <a:pPr>
              <a:buNone/>
            </a:pPr>
            <a:r>
              <a:rPr lang="en-US" b="1" dirty="0"/>
              <a:t>	public:</a:t>
            </a:r>
          </a:p>
          <a:p>
            <a:pPr>
              <a:buNone/>
            </a:pPr>
            <a:r>
              <a:rPr lang="en-US" b="1" dirty="0"/>
              <a:t>	A ( int val1 , int val2 ) : x ( val1 ) , y ( val2 )</a:t>
            </a:r>
          </a:p>
          <a:p>
            <a:pPr>
              <a:buNone/>
            </a:pPr>
            <a:r>
              <a:rPr lang="en-US" b="1" dirty="0"/>
              <a:t>	{}</a:t>
            </a:r>
          </a:p>
          <a:p>
            <a:pPr>
              <a:buNone/>
            </a:pPr>
            <a:endParaRPr lang="en-US" b="1" dirty="0"/>
          </a:p>
          <a:p>
            <a:pPr>
              <a:buNone/>
            </a:pPr>
            <a:r>
              <a:rPr lang="en-US" b="1" dirty="0"/>
              <a:t>};</a:t>
            </a:r>
          </a:p>
          <a:p>
            <a:pPr>
              <a:buNone/>
            </a:pPr>
            <a:r>
              <a:rPr lang="en-US" b="1" dirty="0"/>
              <a:t>int main() {</a:t>
            </a:r>
          </a:p>
          <a:p>
            <a:pPr>
              <a:buNone/>
            </a:pPr>
            <a:r>
              <a:rPr lang="en-US" b="1" dirty="0"/>
              <a:t>	A  </a:t>
            </a:r>
            <a:r>
              <a:rPr lang="en-US" b="1" dirty="0" err="1"/>
              <a:t>a</a:t>
            </a:r>
            <a:r>
              <a:rPr lang="en-US" b="1" dirty="0"/>
              <a:t> ( 5 , 10 );} </a:t>
            </a:r>
          </a:p>
        </p:txBody>
      </p:sp>
    </p:spTree>
    <p:extLst>
      <p:ext uri="{BB962C8B-B14F-4D97-AF65-F5344CB8AC3E}">
        <p14:creationId xmlns:p14="http://schemas.microsoft.com/office/powerpoint/2010/main" val="3363730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Parameters</a:t>
            </a:r>
          </a:p>
        </p:txBody>
      </p:sp>
      <p:sp>
        <p:nvSpPr>
          <p:cNvPr id="3" name="Content Placeholder 2"/>
          <p:cNvSpPr>
            <a:spLocks noGrp="1"/>
          </p:cNvSpPr>
          <p:nvPr>
            <p:ph idx="1"/>
          </p:nvPr>
        </p:nvSpPr>
        <p:spPr/>
        <p:txBody>
          <a:bodyPr/>
          <a:lstStyle/>
          <a:p>
            <a:pPr>
              <a:buNone/>
            </a:pPr>
            <a:r>
              <a:rPr lang="en-US" b="1" dirty="0"/>
              <a:t>int func(const int a, int b)</a:t>
            </a:r>
          </a:p>
          <a:p>
            <a:pPr>
              <a:buNone/>
            </a:pPr>
            <a:r>
              <a:rPr lang="en-US" b="1" dirty="0"/>
              <a:t>{</a:t>
            </a:r>
          </a:p>
          <a:p>
            <a:pPr>
              <a:buNone/>
            </a:pPr>
            <a:r>
              <a:rPr lang="en-US" b="1" dirty="0"/>
              <a:t>	a += 10;		</a:t>
            </a:r>
            <a:r>
              <a:rPr lang="en-US" b="1" i="1" dirty="0">
                <a:solidFill>
                  <a:schemeClr val="bg1">
                    <a:lumMod val="65000"/>
                  </a:schemeClr>
                </a:solidFill>
              </a:rPr>
              <a:t>//will cause error</a:t>
            </a:r>
          </a:p>
          <a:p>
            <a:pPr>
              <a:buNone/>
            </a:pPr>
            <a:r>
              <a:rPr lang="en-US" b="1" dirty="0"/>
              <a:t>	b += 20;</a:t>
            </a:r>
          </a:p>
          <a:p>
            <a:pPr>
              <a:buNone/>
            </a:pPr>
            <a:r>
              <a:rPr lang="en-US" b="1"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764E-1206-4B86-AF5C-E87587AD6899}"/>
              </a:ext>
            </a:extLst>
          </p:cNvPr>
          <p:cNvSpPr>
            <a:spLocks noGrp="1"/>
          </p:cNvSpPr>
          <p:nvPr>
            <p:ph type="title"/>
          </p:nvPr>
        </p:nvSpPr>
        <p:spPr/>
        <p:txBody>
          <a:bodyPr>
            <a:normAutofit/>
          </a:bodyPr>
          <a:lstStyle/>
          <a:p>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CONSTANT MEMBER FUNCTIONS</a:t>
            </a:r>
            <a:endParaRPr lang="en-US" sz="6600" b="1" dirty="0"/>
          </a:p>
        </p:txBody>
      </p:sp>
      <p:sp>
        <p:nvSpPr>
          <p:cNvPr id="3" name="Content Placeholder 2">
            <a:extLst>
              <a:ext uri="{FF2B5EF4-FFF2-40B4-BE49-F238E27FC236}">
                <a16:creationId xmlns:a16="http://schemas.microsoft.com/office/drawing/2014/main" id="{FA4B3F29-2DC3-4BD3-BA4A-34F90144C3EF}"/>
              </a:ext>
            </a:extLst>
          </p:cNvPr>
          <p:cNvSpPr>
            <a:spLocks noGrp="1"/>
          </p:cNvSpPr>
          <p:nvPr>
            <p:ph idx="1"/>
          </p:nvPr>
        </p:nvSpPr>
        <p:spPr/>
        <p:txBody>
          <a:bodyPr>
            <a:normAutofit fontScale="92500" lnSpcReduction="10000"/>
          </a:bodyPr>
          <a:lstStyle/>
          <a:p>
            <a:pPr marL="342900" marR="0" lvl="0" indent="-342900" algn="l">
              <a:spcBef>
                <a:spcPts val="725"/>
              </a:spcBef>
              <a:spcAft>
                <a:spcPts val="0"/>
              </a:spcAft>
              <a:buFont typeface="Arial" panose="020B0604020202020204" pitchFamily="34" charset="0"/>
              <a:buChar char="•"/>
              <a:tabLst>
                <a:tab pos="508635" algn="l"/>
                <a:tab pos="509270" algn="l"/>
              </a:tabLst>
            </a:pP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Constant member function is the function that cannot modify the data members.</a:t>
            </a:r>
          </a:p>
          <a:p>
            <a:pPr marL="342900" marR="445135" lvl="0" indent="-342900" algn="l">
              <a:spcBef>
                <a:spcPts val="240"/>
              </a:spcBef>
              <a:spcAft>
                <a:spcPts val="0"/>
              </a:spcAft>
              <a:buFont typeface="Arial" panose="020B0604020202020204" pitchFamily="34" charset="0"/>
              <a:buChar char="•"/>
              <a:tabLst>
                <a:tab pos="508635" algn="l"/>
                <a:tab pos="509270" algn="l"/>
              </a:tabLst>
            </a:pP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To declare a constant member function, write the const keyword after the closing parenthesis of the parameter list. If there is separate declaration and definition, then the const keyword is required in both the declaration and the definition.</a:t>
            </a:r>
          </a:p>
          <a:p>
            <a:pPr marL="342900" marR="434975" lvl="0" indent="-342900" algn="l">
              <a:lnSpc>
                <a:spcPct val="90000"/>
              </a:lnSpc>
              <a:spcBef>
                <a:spcPts val="305"/>
              </a:spcBef>
              <a:spcAft>
                <a:spcPts val="0"/>
              </a:spcAft>
              <a:buFont typeface="Arial" panose="020B0604020202020204" pitchFamily="34" charset="0"/>
              <a:buChar char="•"/>
              <a:tabLst>
                <a:tab pos="508635" algn="l"/>
                <a:tab pos="509270" algn="l"/>
              </a:tabLst>
            </a:pP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Constant member functions are used, so that accidental changes to objects can be avoided. A constant member function can be applied to a non-</a:t>
            </a:r>
            <a:r>
              <a:rPr lang="en-US" sz="2400"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constobject</a:t>
            </a: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p>
          <a:p>
            <a:pPr marL="342900" marR="828675" lvl="0" indent="-342900" algn="l">
              <a:lnSpc>
                <a:spcPct val="90000"/>
              </a:lnSpc>
              <a:spcBef>
                <a:spcPts val="290"/>
              </a:spcBef>
              <a:spcAft>
                <a:spcPts val="0"/>
              </a:spcAft>
              <a:buFont typeface="Arial" panose="020B0604020202020204" pitchFamily="34" charset="0"/>
              <a:buChar char="•"/>
              <a:tabLst>
                <a:tab pos="508635" algn="l"/>
                <a:tab pos="509270" algn="l"/>
              </a:tabLst>
            </a:pP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Keyword, const can't be used for constructors and destructors because the purpose of a constructor is to initialize data members, so it must change the object. Same goes for destructors.</a:t>
            </a:r>
          </a:p>
          <a:p>
            <a:endParaRPr lang="en-US" dirty="0"/>
          </a:p>
        </p:txBody>
      </p:sp>
    </p:spTree>
    <p:extLst>
      <p:ext uri="{BB962C8B-B14F-4D97-AF65-F5344CB8AC3E}">
        <p14:creationId xmlns:p14="http://schemas.microsoft.com/office/powerpoint/2010/main" val="1976903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5FC9-0896-4125-95FC-65FF52DA3D9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C1506263-F7E7-4454-BD9B-320EB3F471C0}"/>
              </a:ext>
            </a:extLst>
          </p:cNvPr>
          <p:cNvSpPr>
            <a:spLocks noGrp="1"/>
          </p:cNvSpPr>
          <p:nvPr>
            <p:ph idx="1"/>
          </p:nvPr>
        </p:nvSpPr>
        <p:spPr/>
        <p:txBody>
          <a:bodyPr>
            <a:normAutofit fontScale="47500" lnSpcReduction="20000"/>
          </a:bodyPr>
          <a:lstStyle/>
          <a:p>
            <a:pPr marL="0" indent="0">
              <a:buNone/>
            </a:pPr>
            <a:r>
              <a:rPr lang="en-US" b="1" dirty="0"/>
              <a:t>#include&lt;iostream&gt;</a:t>
            </a:r>
          </a:p>
          <a:p>
            <a:pPr marL="0" indent="0">
              <a:buNone/>
            </a:pPr>
            <a:r>
              <a:rPr lang="en-US" b="1" dirty="0"/>
              <a:t>using namespace std;</a:t>
            </a:r>
          </a:p>
          <a:p>
            <a:pPr marL="0" indent="0">
              <a:buNone/>
            </a:pPr>
            <a:r>
              <a:rPr lang="en-US" b="1" dirty="0"/>
              <a:t>class Demo {</a:t>
            </a:r>
          </a:p>
          <a:p>
            <a:pPr marL="0" indent="0">
              <a:buNone/>
            </a:pPr>
            <a:r>
              <a:rPr lang="en-US" b="1" dirty="0"/>
              <a:t>   int </a:t>
            </a:r>
            <a:r>
              <a:rPr lang="en-US" b="1" dirty="0" err="1"/>
              <a:t>val</a:t>
            </a:r>
            <a:r>
              <a:rPr lang="en-US" b="1" dirty="0"/>
              <a:t>;</a:t>
            </a:r>
          </a:p>
          <a:p>
            <a:pPr marL="0" indent="0">
              <a:buNone/>
            </a:pPr>
            <a:r>
              <a:rPr lang="en-US" b="1" dirty="0"/>
              <a:t>   public:</a:t>
            </a:r>
          </a:p>
          <a:p>
            <a:pPr marL="0" indent="0">
              <a:buNone/>
            </a:pPr>
            <a:r>
              <a:rPr lang="en-US" b="1" dirty="0"/>
              <a:t>   Demo(int x = 0) {</a:t>
            </a:r>
          </a:p>
          <a:p>
            <a:pPr marL="0" indent="0">
              <a:buNone/>
            </a:pPr>
            <a:r>
              <a:rPr lang="en-US" b="1" dirty="0"/>
              <a:t>      </a:t>
            </a:r>
            <a:r>
              <a:rPr lang="en-US" b="1" dirty="0" err="1"/>
              <a:t>val</a:t>
            </a:r>
            <a:r>
              <a:rPr lang="en-US" b="1" dirty="0"/>
              <a:t> = x;</a:t>
            </a:r>
          </a:p>
          <a:p>
            <a:pPr marL="0" indent="0">
              <a:buNone/>
            </a:pPr>
            <a:r>
              <a:rPr lang="en-US" b="1" dirty="0"/>
              <a:t>   }</a:t>
            </a:r>
          </a:p>
          <a:p>
            <a:pPr marL="0" indent="0">
              <a:buNone/>
            </a:pPr>
            <a:r>
              <a:rPr lang="en-US" b="1" dirty="0"/>
              <a:t>   int </a:t>
            </a:r>
            <a:r>
              <a:rPr lang="en-US" b="1" dirty="0" err="1"/>
              <a:t>getValue</a:t>
            </a:r>
            <a:r>
              <a:rPr lang="en-US" b="1" dirty="0"/>
              <a:t>() const {</a:t>
            </a:r>
          </a:p>
          <a:p>
            <a:pPr marL="0" indent="0">
              <a:buNone/>
            </a:pPr>
            <a:r>
              <a:rPr lang="en-US" b="1" dirty="0"/>
              <a:t>   	</a:t>
            </a:r>
            <a:r>
              <a:rPr lang="en-US" b="1" dirty="0" err="1"/>
              <a:t>val</a:t>
            </a:r>
            <a:r>
              <a:rPr lang="en-US" b="1" dirty="0"/>
              <a:t>=2; //[Error] assignment of member 'Demo::</a:t>
            </a:r>
            <a:r>
              <a:rPr lang="en-US" b="1" dirty="0" err="1"/>
              <a:t>val</a:t>
            </a:r>
            <a:r>
              <a:rPr lang="en-US" b="1" dirty="0"/>
              <a:t>' in read-only object</a:t>
            </a:r>
          </a:p>
          <a:p>
            <a:pPr marL="0" indent="0">
              <a:buNone/>
            </a:pPr>
            <a:r>
              <a:rPr lang="en-US" b="1" dirty="0"/>
              <a:t>      return </a:t>
            </a:r>
            <a:r>
              <a:rPr lang="en-US" b="1" dirty="0" err="1"/>
              <a:t>val</a:t>
            </a:r>
            <a:r>
              <a:rPr lang="en-US" b="1" dirty="0"/>
              <a:t>;</a:t>
            </a:r>
          </a:p>
          <a:p>
            <a:pPr marL="0" indent="0">
              <a:buNone/>
            </a:pPr>
            <a:r>
              <a:rPr lang="en-US" b="1" dirty="0"/>
              <a:t>   }</a:t>
            </a:r>
          </a:p>
          <a:p>
            <a:pPr marL="0" indent="0">
              <a:buNone/>
            </a:pPr>
            <a:r>
              <a:rPr lang="en-US" b="1" dirty="0"/>
              <a:t>};</a:t>
            </a:r>
          </a:p>
          <a:p>
            <a:pPr marL="0" indent="0">
              <a:buNone/>
            </a:pPr>
            <a:r>
              <a:rPr lang="en-US" b="1" dirty="0"/>
              <a:t>int main() {</a:t>
            </a:r>
          </a:p>
          <a:p>
            <a:pPr marL="0" indent="0">
              <a:buNone/>
            </a:pPr>
            <a:r>
              <a:rPr lang="en-US" b="1" dirty="0"/>
              <a:t>   Demo d1(8);</a:t>
            </a:r>
          </a:p>
          <a:p>
            <a:pPr marL="0" indent="0">
              <a:buNone/>
            </a:pPr>
            <a:r>
              <a:rPr lang="en-US" b="1" dirty="0"/>
              <a:t>   </a:t>
            </a:r>
            <a:r>
              <a:rPr lang="en-US" b="1" dirty="0" err="1"/>
              <a:t>cout</a:t>
            </a:r>
            <a:r>
              <a:rPr lang="en-US" b="1" dirty="0"/>
              <a:t> &lt;&lt; "\</a:t>
            </a:r>
            <a:r>
              <a:rPr lang="en-US" b="1" dirty="0" err="1"/>
              <a:t>nThe</a:t>
            </a:r>
            <a:r>
              <a:rPr lang="en-US" b="1" dirty="0"/>
              <a:t> value using object d1 : " &lt;&lt; d1.getValue();</a:t>
            </a:r>
          </a:p>
          <a:p>
            <a:pPr marL="0" indent="0">
              <a:buNone/>
            </a:pPr>
            <a:r>
              <a:rPr lang="en-US" b="1" dirty="0"/>
              <a:t>   return 0;</a:t>
            </a:r>
          </a:p>
          <a:p>
            <a:pPr marL="0" indent="0">
              <a:buNone/>
            </a:pPr>
            <a:r>
              <a:rPr lang="en-US" b="1" dirty="0"/>
              <a:t>}</a:t>
            </a:r>
          </a:p>
        </p:txBody>
      </p:sp>
    </p:spTree>
    <p:extLst>
      <p:ext uri="{BB962C8B-B14F-4D97-AF65-F5344CB8AC3E}">
        <p14:creationId xmlns:p14="http://schemas.microsoft.com/office/powerpoint/2010/main" val="1790729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least privilege</a:t>
            </a:r>
          </a:p>
        </p:txBody>
      </p:sp>
      <p:sp>
        <p:nvSpPr>
          <p:cNvPr id="3" name="Content Placeholder 2"/>
          <p:cNvSpPr>
            <a:spLocks noGrp="1"/>
          </p:cNvSpPr>
          <p:nvPr>
            <p:ph idx="1"/>
          </p:nvPr>
        </p:nvSpPr>
        <p:spPr/>
        <p:txBody>
          <a:bodyPr/>
          <a:lstStyle/>
          <a:p>
            <a:pPr marL="0" indent="0">
              <a:buNone/>
            </a:pPr>
            <a:r>
              <a:rPr lang="en-US" dirty="0"/>
              <a:t>how the principle of least privilege applies to objects?</a:t>
            </a:r>
          </a:p>
          <a:p>
            <a:pPr marL="0" indent="0">
              <a:buNone/>
            </a:pPr>
            <a:r>
              <a:rPr lang="en-US" dirty="0"/>
              <a:t> Some objects need to be modifiable, and some do not. You may use keyword </a:t>
            </a:r>
            <a:r>
              <a:rPr lang="en-US" dirty="0" err="1"/>
              <a:t>const</a:t>
            </a:r>
            <a:r>
              <a:rPr lang="en-US" dirty="0"/>
              <a:t> to specify that an object is not modifiable and that any attempt to modify the object should result in a compilation error.</a:t>
            </a:r>
          </a:p>
        </p:txBody>
      </p:sp>
    </p:spTree>
    <p:extLst>
      <p:ext uri="{BB962C8B-B14F-4D97-AF65-F5344CB8AC3E}">
        <p14:creationId xmlns:p14="http://schemas.microsoft.com/office/powerpoint/2010/main" val="100887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F59B-8A5F-4202-9456-96F7B9872F78}"/>
              </a:ext>
            </a:extLst>
          </p:cNvPr>
          <p:cNvSpPr>
            <a:spLocks noGrp="1"/>
          </p:cNvSpPr>
          <p:nvPr>
            <p:ph type="title"/>
          </p:nvPr>
        </p:nvSpPr>
        <p:spPr/>
        <p:txBody>
          <a:bodyPr>
            <a:normAutofit fontScale="90000"/>
          </a:bodyPr>
          <a:lstStyle/>
          <a:p>
            <a:r>
              <a:rPr lang="en-US" sz="2400" b="1" dirty="0">
                <a:solidFill>
                  <a:srgbClr val="000000"/>
                </a:solidFill>
                <a:effectLst/>
                <a:latin typeface="Century Gothic" panose="020B0502020202020204" pitchFamily="34" charset="0"/>
                <a:cs typeface="Times New Roman" panose="02020603050405020304" pitchFamily="18" charset="0"/>
              </a:rPr>
              <a:t>CONSTANT OBJECTS</a:t>
            </a:r>
            <a:br>
              <a:rPr lang="en-US" sz="2400" b="1" dirty="0">
                <a:solidFill>
                  <a:srgbClr val="000000"/>
                </a:solidFill>
                <a:effectLst/>
                <a:latin typeface="Century Gothic" panose="020B0502020202020204" pitchFamily="34" charset="0"/>
                <a:cs typeface="Times New Roman" panose="02020603050405020304" pitchFamily="18" charset="0"/>
              </a:rPr>
            </a:br>
            <a:endParaRPr lang="en-US" sz="5400" dirty="0"/>
          </a:p>
        </p:txBody>
      </p:sp>
      <p:sp>
        <p:nvSpPr>
          <p:cNvPr id="3" name="Content Placeholder 2">
            <a:extLst>
              <a:ext uri="{FF2B5EF4-FFF2-40B4-BE49-F238E27FC236}">
                <a16:creationId xmlns:a16="http://schemas.microsoft.com/office/drawing/2014/main" id="{CDD43B19-2552-45CD-8ADF-56184BD29331}"/>
              </a:ext>
            </a:extLst>
          </p:cNvPr>
          <p:cNvSpPr>
            <a:spLocks noGrp="1"/>
          </p:cNvSpPr>
          <p:nvPr>
            <p:ph idx="1"/>
          </p:nvPr>
        </p:nvSpPr>
        <p:spPr/>
        <p:txBody>
          <a:bodyPr/>
          <a:lstStyle/>
          <a:p>
            <a:pPr marL="342900" marR="0" lvl="0" indent="-342900" algn="l">
              <a:spcBef>
                <a:spcPts val="725"/>
              </a:spcBef>
              <a:spcAft>
                <a:spcPts val="0"/>
              </a:spcAft>
              <a:buFont typeface="Arial" panose="020B0604020202020204" pitchFamily="34" charset="0"/>
              <a:buChar char="•"/>
              <a:tabLst>
                <a:tab pos="508635" algn="l"/>
                <a:tab pos="509270" algn="l"/>
              </a:tabLst>
            </a:pPr>
            <a:r>
              <a:rPr lang="en-US" sz="240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As with normal variables we can also make class objects constant so that their value can't change during program execution. Constant objects can only call constant member functions. The reason is that only constant member function will make sure that it will not change value of the object. They are also called as read only objects. To declare constant object just write const keyword before object declaration.</a:t>
            </a:r>
          </a:p>
          <a:p>
            <a:endParaRPr lang="en-US" dirty="0"/>
          </a:p>
        </p:txBody>
      </p:sp>
    </p:spTree>
    <p:extLst>
      <p:ext uri="{BB962C8B-B14F-4D97-AF65-F5344CB8AC3E}">
        <p14:creationId xmlns:p14="http://schemas.microsoft.com/office/powerpoint/2010/main" val="2467056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FEE0-B8C6-4A18-A03A-FE9714180B6D}"/>
              </a:ext>
            </a:extLst>
          </p:cNvPr>
          <p:cNvSpPr>
            <a:spLocks noGrp="1"/>
          </p:cNvSpPr>
          <p:nvPr>
            <p:ph type="title"/>
          </p:nvPr>
        </p:nvSpPr>
        <p:spPr/>
        <p:txBody>
          <a:bodyPr>
            <a:normAutofit fontScale="90000"/>
          </a:bodyPr>
          <a:lstStyle/>
          <a:p>
            <a:r>
              <a:rPr lang="en-US" b="1" dirty="0">
                <a:solidFill>
                  <a:srgbClr val="000000"/>
                </a:solidFill>
                <a:latin typeface="Century Gothic" panose="020B0502020202020204" pitchFamily="34" charset="0"/>
                <a:cs typeface="Times New Roman" panose="02020603050405020304" pitchFamily="18" charset="0"/>
              </a:rPr>
              <a:t>CONSTANT OBJECTS</a:t>
            </a:r>
            <a:br>
              <a:rPr lang="en-US" b="1" dirty="0">
                <a:solidFill>
                  <a:srgbClr val="000000"/>
                </a:solidFill>
                <a:latin typeface="Century Gothic" panose="020B0502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EF79966-F558-4B65-A2E5-6210981782A3}"/>
              </a:ext>
            </a:extLst>
          </p:cNvPr>
          <p:cNvSpPr>
            <a:spLocks noGrp="1"/>
          </p:cNvSpPr>
          <p:nvPr>
            <p:ph idx="1"/>
          </p:nvPr>
        </p:nvSpPr>
        <p:spPr/>
        <p:txBody>
          <a:bodyPr>
            <a:normAutofit fontScale="55000" lnSpcReduction="20000"/>
          </a:bodyPr>
          <a:lstStyle/>
          <a:p>
            <a:r>
              <a:rPr lang="en-US" dirty="0"/>
              <a:t>class Demo {</a:t>
            </a:r>
          </a:p>
          <a:p>
            <a:r>
              <a:rPr lang="en-US" dirty="0"/>
              <a:t>public:</a:t>
            </a:r>
          </a:p>
          <a:p>
            <a:r>
              <a:rPr lang="en-US" dirty="0"/>
              <a:t>   int </a:t>
            </a:r>
            <a:r>
              <a:rPr lang="en-US" dirty="0" err="1"/>
              <a:t>val</a:t>
            </a:r>
            <a:r>
              <a:rPr lang="en-US" dirty="0"/>
              <a:t>;</a:t>
            </a:r>
          </a:p>
          <a:p>
            <a:r>
              <a:rPr lang="en-US" dirty="0"/>
              <a:t>   Demo(int x = 0) {</a:t>
            </a:r>
          </a:p>
          <a:p>
            <a:r>
              <a:rPr lang="en-US" dirty="0"/>
              <a:t>      </a:t>
            </a:r>
            <a:r>
              <a:rPr lang="en-US" dirty="0" err="1"/>
              <a:t>val</a:t>
            </a:r>
            <a:r>
              <a:rPr lang="en-US" dirty="0"/>
              <a:t> = x;}</a:t>
            </a:r>
          </a:p>
          <a:p>
            <a:r>
              <a:rPr lang="en-US" dirty="0"/>
              <a:t>   int </a:t>
            </a:r>
            <a:r>
              <a:rPr lang="en-US" dirty="0" err="1"/>
              <a:t>getValue</a:t>
            </a:r>
            <a:r>
              <a:rPr lang="en-US" dirty="0"/>
              <a:t>() const {</a:t>
            </a:r>
          </a:p>
          <a:p>
            <a:r>
              <a:rPr lang="en-US" dirty="0"/>
              <a:t>      return </a:t>
            </a:r>
            <a:r>
              <a:rPr lang="en-US" dirty="0" err="1"/>
              <a:t>val</a:t>
            </a:r>
            <a:r>
              <a:rPr lang="en-US" dirty="0"/>
              <a:t>; }</a:t>
            </a:r>
          </a:p>
          <a:p>
            <a:r>
              <a:rPr lang="en-US" dirty="0"/>
              <a:t>   int getValue1() {</a:t>
            </a:r>
          </a:p>
          <a:p>
            <a:r>
              <a:rPr lang="en-US" dirty="0"/>
              <a:t>      return </a:t>
            </a:r>
            <a:r>
              <a:rPr lang="en-US" dirty="0" err="1"/>
              <a:t>val</a:t>
            </a:r>
            <a:r>
              <a:rPr lang="en-US" dirty="0"/>
              <a:t>;}};</a:t>
            </a:r>
          </a:p>
          <a:p>
            <a:r>
              <a:rPr lang="en-US" dirty="0"/>
              <a:t>int main() {</a:t>
            </a:r>
          </a:p>
          <a:p>
            <a:r>
              <a:rPr lang="en-US" dirty="0"/>
              <a:t>   const Demo d(28);</a:t>
            </a:r>
          </a:p>
          <a:p>
            <a:r>
              <a:rPr lang="en-US" dirty="0"/>
              <a:t>   </a:t>
            </a:r>
            <a:r>
              <a:rPr lang="en-US" dirty="0" err="1"/>
              <a:t>cout</a:t>
            </a:r>
            <a:r>
              <a:rPr lang="en-US" dirty="0"/>
              <a:t> &lt;&lt; "The value using constant object d : " &lt;&lt; </a:t>
            </a:r>
            <a:r>
              <a:rPr lang="en-US" dirty="0" err="1"/>
              <a:t>d.getValue</a:t>
            </a:r>
            <a:r>
              <a:rPr lang="en-US" dirty="0"/>
              <a:t>();</a:t>
            </a:r>
          </a:p>
          <a:p>
            <a:r>
              <a:rPr lang="en-US" dirty="0"/>
              <a:t>   </a:t>
            </a:r>
            <a:r>
              <a:rPr lang="en-US" dirty="0" err="1"/>
              <a:t>cout</a:t>
            </a:r>
            <a:r>
              <a:rPr lang="en-US" dirty="0"/>
              <a:t> &lt;&lt; "\</a:t>
            </a:r>
            <a:r>
              <a:rPr lang="en-US" dirty="0" err="1"/>
              <a:t>nThe</a:t>
            </a:r>
            <a:r>
              <a:rPr lang="en-US" dirty="0"/>
              <a:t> value using object d non const </a:t>
            </a:r>
            <a:r>
              <a:rPr lang="en-US" dirty="0" err="1"/>
              <a:t>func</a:t>
            </a:r>
            <a:r>
              <a:rPr lang="en-US" dirty="0"/>
              <a:t> : " &lt;&lt; d.getValue1();//error</a:t>
            </a:r>
          </a:p>
          <a:p>
            <a:r>
              <a:rPr lang="en-US" dirty="0" err="1"/>
              <a:t>d.val</a:t>
            </a:r>
            <a:r>
              <a:rPr lang="en-US" dirty="0"/>
              <a:t>=10;//	error, can't modify const objects</a:t>
            </a:r>
          </a:p>
          <a:p>
            <a:r>
              <a:rPr lang="en-US" dirty="0"/>
              <a:t>   return 0;</a:t>
            </a:r>
          </a:p>
          <a:p>
            <a:r>
              <a:rPr lang="en-US" dirty="0"/>
              <a:t>}</a:t>
            </a:r>
          </a:p>
        </p:txBody>
      </p:sp>
    </p:spTree>
    <p:extLst>
      <p:ext uri="{BB962C8B-B14F-4D97-AF65-F5344CB8AC3E}">
        <p14:creationId xmlns:p14="http://schemas.microsoft.com/office/powerpoint/2010/main" val="422663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000000"/>
                </a:solidFill>
                <a:latin typeface="Century Gothic" panose="020B0502020202020204" pitchFamily="34" charset="0"/>
                <a:cs typeface="Times New Roman" panose="02020603050405020304" pitchFamily="18" charset="0"/>
              </a:rPr>
              <a:t>CONSTANT OBJECTS</a:t>
            </a:r>
            <a:br>
              <a:rPr lang="en-US" b="1" dirty="0">
                <a:solidFill>
                  <a:srgbClr val="000000"/>
                </a:solidFill>
                <a:latin typeface="Century Gothic" panose="020B0502020202020204" pitchFamily="34" charset="0"/>
                <a:cs typeface="Times New Roman" panose="02020603050405020304"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r>
              <a:rPr lang="en-US" dirty="0"/>
              <a:t>A constructor must be a non-</a:t>
            </a:r>
            <a:r>
              <a:rPr lang="en-US" dirty="0" err="1"/>
              <a:t>const</a:t>
            </a:r>
            <a:r>
              <a:rPr lang="en-US" dirty="0"/>
              <a:t> member function but it can still be used to initialize a </a:t>
            </a:r>
            <a:r>
              <a:rPr lang="en-US" dirty="0" err="1"/>
              <a:t>const</a:t>
            </a:r>
            <a:r>
              <a:rPr lang="en-US" dirty="0"/>
              <a:t> object) shows that it calls another non-</a:t>
            </a:r>
            <a:r>
              <a:rPr lang="en-US" dirty="0" err="1"/>
              <a:t>const</a:t>
            </a:r>
            <a:r>
              <a:rPr lang="en-US" dirty="0"/>
              <a:t> member function. Invoking a </a:t>
            </a:r>
            <a:r>
              <a:rPr lang="en-US" dirty="0" err="1"/>
              <a:t>nonconst</a:t>
            </a:r>
            <a:r>
              <a:rPr lang="en-US" dirty="0"/>
              <a:t> member function from the constructor call as part of the initialization of a </a:t>
            </a:r>
            <a:r>
              <a:rPr lang="en-US" dirty="0" err="1"/>
              <a:t>const</a:t>
            </a:r>
            <a:r>
              <a:rPr lang="en-US" dirty="0"/>
              <a:t> object is allowed. The “</a:t>
            </a:r>
            <a:r>
              <a:rPr lang="en-US" dirty="0" err="1"/>
              <a:t>constness</a:t>
            </a:r>
            <a:r>
              <a:rPr lang="en-US" dirty="0"/>
              <a:t>” of a </a:t>
            </a:r>
            <a:r>
              <a:rPr lang="en-US" dirty="0" err="1"/>
              <a:t>const</a:t>
            </a:r>
            <a:r>
              <a:rPr lang="en-US" dirty="0"/>
              <a:t> object is enforced from the time the constructor completes initialization of the object until that object’s destructor is called.</a:t>
            </a:r>
          </a:p>
        </p:txBody>
      </p:sp>
    </p:spTree>
    <p:extLst>
      <p:ext uri="{BB962C8B-B14F-4D97-AF65-F5344CB8AC3E}">
        <p14:creationId xmlns:p14="http://schemas.microsoft.com/office/powerpoint/2010/main" val="100449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algn="ctr">
              <a:buNone/>
            </a:pPr>
            <a:endParaRPr lang="en-US" sz="4400" b="1" dirty="0"/>
          </a:p>
          <a:p>
            <a:pPr algn="ctr">
              <a:buNone/>
            </a:pPr>
            <a:endParaRPr lang="en-US" sz="4400" b="1" dirty="0"/>
          </a:p>
          <a:p>
            <a:pPr algn="ctr">
              <a:buNone/>
            </a:pPr>
            <a:r>
              <a:rPr lang="en-US" sz="4400" b="1" dirty="0"/>
              <a:t>Principle of Least Privilege???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Constant With Pointers</a:t>
            </a:r>
          </a:p>
        </p:txBody>
      </p:sp>
      <p:sp>
        <p:nvSpPr>
          <p:cNvPr id="3" name="Content Placeholder 2"/>
          <p:cNvSpPr>
            <a:spLocks noGrp="1"/>
          </p:cNvSpPr>
          <p:nvPr>
            <p:ph idx="1"/>
          </p:nvPr>
        </p:nvSpPr>
        <p:spPr/>
        <p:txBody>
          <a:bodyPr/>
          <a:lstStyle/>
          <a:p>
            <a:r>
              <a:rPr lang="en-US" dirty="0"/>
              <a:t>There are four ways to use </a:t>
            </a:r>
            <a:r>
              <a:rPr lang="en-US" b="1" dirty="0"/>
              <a:t>const </a:t>
            </a:r>
            <a:r>
              <a:rPr lang="en-US" dirty="0"/>
              <a:t>with pointers:</a:t>
            </a:r>
          </a:p>
          <a:p>
            <a:endParaRPr lang="en-US" dirty="0"/>
          </a:p>
          <a:p>
            <a:pPr lvl="1"/>
            <a:r>
              <a:rPr lang="en-US" b="1" dirty="0">
                <a:solidFill>
                  <a:srgbClr val="00B050"/>
                </a:solidFill>
              </a:rPr>
              <a:t>Non-constant pointers </a:t>
            </a:r>
            <a:r>
              <a:rPr lang="en-US" b="1" dirty="0"/>
              <a:t>to </a:t>
            </a:r>
            <a:r>
              <a:rPr lang="en-US" b="1" dirty="0">
                <a:solidFill>
                  <a:srgbClr val="00B050"/>
                </a:solidFill>
              </a:rPr>
              <a:t>non-constant data</a:t>
            </a:r>
          </a:p>
          <a:p>
            <a:pPr lvl="1"/>
            <a:r>
              <a:rPr lang="en-US" b="1" dirty="0">
                <a:solidFill>
                  <a:srgbClr val="00B050"/>
                </a:solidFill>
              </a:rPr>
              <a:t>Non-constant pointers </a:t>
            </a:r>
            <a:r>
              <a:rPr lang="en-US" b="1" dirty="0"/>
              <a:t>to </a:t>
            </a:r>
            <a:r>
              <a:rPr lang="en-US" b="1" dirty="0">
                <a:solidFill>
                  <a:srgbClr val="C00000"/>
                </a:solidFill>
              </a:rPr>
              <a:t>constant data</a:t>
            </a:r>
          </a:p>
          <a:p>
            <a:pPr lvl="1"/>
            <a:r>
              <a:rPr lang="en-US" b="1" dirty="0">
                <a:solidFill>
                  <a:srgbClr val="C00000"/>
                </a:solidFill>
              </a:rPr>
              <a:t>Constant pointers </a:t>
            </a:r>
            <a:r>
              <a:rPr lang="en-US" b="1" dirty="0"/>
              <a:t>to </a:t>
            </a:r>
            <a:r>
              <a:rPr lang="en-US" b="1" dirty="0">
                <a:solidFill>
                  <a:srgbClr val="00B050"/>
                </a:solidFill>
              </a:rPr>
              <a:t>non-constant data</a:t>
            </a:r>
          </a:p>
          <a:p>
            <a:pPr lvl="1"/>
            <a:r>
              <a:rPr lang="en-US" b="1" dirty="0">
                <a:solidFill>
                  <a:srgbClr val="C00000"/>
                </a:solidFill>
              </a:rPr>
              <a:t>Constant pointers </a:t>
            </a:r>
            <a:r>
              <a:rPr lang="en-US" b="1" dirty="0"/>
              <a:t>to</a:t>
            </a:r>
            <a:r>
              <a:rPr lang="en-US" b="1" dirty="0">
                <a:solidFill>
                  <a:srgbClr val="0070C0"/>
                </a:solidFill>
              </a:rPr>
              <a:t> </a:t>
            </a:r>
            <a:r>
              <a:rPr lang="en-US" b="1" dirty="0">
                <a:solidFill>
                  <a:srgbClr val="C00000"/>
                </a:solidFill>
              </a:rPr>
              <a:t>constant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B0B8D-6390-4B96-863E-6532BFB3A4A0}"/>
              </a:ext>
            </a:extLst>
          </p:cNvPr>
          <p:cNvSpPr>
            <a:spLocks noGrp="1"/>
          </p:cNvSpPr>
          <p:nvPr>
            <p:ph type="title"/>
          </p:nvPr>
        </p:nvSpPr>
        <p:spPr/>
        <p:txBody>
          <a:bodyPr/>
          <a:lstStyle/>
          <a:p>
            <a:r>
              <a:rPr lang="en-US" dirty="0"/>
              <a:t>Syntax</a:t>
            </a:r>
            <a:endParaRPr lang="x-none" dirty="0"/>
          </a:p>
        </p:txBody>
      </p:sp>
      <p:pic>
        <p:nvPicPr>
          <p:cNvPr id="6" name="Content Placeholder 5">
            <a:extLst>
              <a:ext uri="{FF2B5EF4-FFF2-40B4-BE49-F238E27FC236}">
                <a16:creationId xmlns:a16="http://schemas.microsoft.com/office/drawing/2014/main" id="{F22D58D8-D554-4FC7-9D18-A2F84E477CF9}"/>
              </a:ext>
            </a:extLst>
          </p:cNvPr>
          <p:cNvPicPr>
            <a:picLocks noGrp="1" noChangeAspect="1"/>
          </p:cNvPicPr>
          <p:nvPr>
            <p:ph idx="1"/>
          </p:nvPr>
        </p:nvPicPr>
        <p:blipFill>
          <a:blip r:embed="rId2"/>
          <a:stretch>
            <a:fillRect/>
          </a:stretch>
        </p:blipFill>
        <p:spPr>
          <a:xfrm>
            <a:off x="1573270" y="2286000"/>
            <a:ext cx="5997460" cy="3124200"/>
          </a:xfrm>
        </p:spPr>
      </p:pic>
    </p:spTree>
    <p:extLst>
      <p:ext uri="{BB962C8B-B14F-4D97-AF65-F5344CB8AC3E}">
        <p14:creationId xmlns:p14="http://schemas.microsoft.com/office/powerpoint/2010/main" val="3823805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Non-constant Pointers to</a:t>
            </a:r>
            <a:br>
              <a:rPr lang="en-US" b="1" dirty="0"/>
            </a:br>
            <a:r>
              <a:rPr lang="en-US" b="1" dirty="0"/>
              <a:t>Non-constant Data</a:t>
            </a:r>
          </a:p>
        </p:txBody>
      </p:sp>
      <p:sp>
        <p:nvSpPr>
          <p:cNvPr id="3" name="Content Placeholder 2"/>
          <p:cNvSpPr>
            <a:spLocks noGrp="1"/>
          </p:cNvSpPr>
          <p:nvPr>
            <p:ph idx="1"/>
          </p:nvPr>
        </p:nvSpPr>
        <p:spPr/>
        <p:txBody>
          <a:bodyPr>
            <a:normAutofit/>
          </a:bodyPr>
          <a:lstStyle/>
          <a:p>
            <a:endParaRPr lang="en-US" dirty="0"/>
          </a:p>
          <a:p>
            <a:r>
              <a:rPr lang="en-US" dirty="0"/>
              <a:t>The highest access is granted by a </a:t>
            </a:r>
            <a:r>
              <a:rPr lang="en-US" b="1" dirty="0"/>
              <a:t>non-constant pointer to non-constant data</a:t>
            </a:r>
          </a:p>
          <a:p>
            <a:endParaRPr lang="en-US" b="1" dirty="0"/>
          </a:p>
          <a:p>
            <a:r>
              <a:rPr lang="en-US" dirty="0"/>
              <a:t>Data can be modified through pointer, and pointer can be made to point to other data</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Non-constant Pointers With </a:t>
            </a:r>
            <a:br>
              <a:rPr lang="en-US" b="1" dirty="0"/>
            </a:br>
            <a:r>
              <a:rPr lang="en-US" b="1" dirty="0"/>
              <a:t>Non-constant Data</a:t>
            </a:r>
          </a:p>
        </p:txBody>
      </p:sp>
      <p:sp>
        <p:nvSpPr>
          <p:cNvPr id="3" name="Content Placeholder 2"/>
          <p:cNvSpPr>
            <a:spLocks noGrp="1"/>
          </p:cNvSpPr>
          <p:nvPr>
            <p:ph idx="1"/>
          </p:nvPr>
        </p:nvSpPr>
        <p:spPr/>
        <p:txBody>
          <a:bodyPr>
            <a:normAutofit fontScale="92500" lnSpcReduction="20000"/>
          </a:bodyPr>
          <a:lstStyle/>
          <a:p>
            <a:pPr>
              <a:buNone/>
            </a:pPr>
            <a:r>
              <a:rPr lang="en-US" b="1" dirty="0"/>
              <a:t>int main()</a:t>
            </a:r>
          </a:p>
          <a:p>
            <a:pPr>
              <a:buNone/>
            </a:pPr>
            <a:r>
              <a:rPr lang="en-US" b="1" dirty="0"/>
              <a:t>{</a:t>
            </a:r>
          </a:p>
          <a:p>
            <a:pPr>
              <a:buNone/>
            </a:pPr>
            <a:r>
              <a:rPr lang="en-US" b="1" dirty="0"/>
              <a:t>	int a = 10;</a:t>
            </a:r>
          </a:p>
          <a:p>
            <a:pPr>
              <a:buNone/>
            </a:pPr>
            <a:r>
              <a:rPr lang="en-US" b="1" dirty="0"/>
              <a:t>	int b = 50;</a:t>
            </a:r>
          </a:p>
          <a:p>
            <a:pPr>
              <a:buNone/>
            </a:pPr>
            <a:r>
              <a:rPr lang="en-US" b="1" dirty="0"/>
              <a:t>		</a:t>
            </a:r>
          </a:p>
          <a:p>
            <a:pPr>
              <a:buNone/>
            </a:pPr>
            <a:r>
              <a:rPr lang="en-US" b="1" dirty="0"/>
              <a:t>	int* pA = &amp;a;</a:t>
            </a:r>
          </a:p>
          <a:p>
            <a:pPr>
              <a:buNone/>
            </a:pPr>
            <a:r>
              <a:rPr lang="en-US" b="1" dirty="0"/>
              <a:t>	*pA = 20;</a:t>
            </a:r>
          </a:p>
          <a:p>
            <a:pPr>
              <a:buNone/>
            </a:pPr>
            <a:r>
              <a:rPr lang="en-US" b="1" dirty="0"/>
              <a:t>	pA = &amp;b;</a:t>
            </a:r>
          </a:p>
          <a:p>
            <a:pPr>
              <a:buNone/>
            </a:pPr>
            <a:r>
              <a:rPr lang="en-US"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Non-constant Pointers to</a:t>
            </a:r>
            <a:br>
              <a:rPr lang="en-US" b="1" dirty="0"/>
            </a:br>
            <a:r>
              <a:rPr lang="en-US" b="1" dirty="0"/>
              <a:t>Constant Data</a:t>
            </a:r>
            <a:endParaRPr lang="en-US" dirty="0"/>
          </a:p>
        </p:txBody>
      </p:sp>
      <p:sp>
        <p:nvSpPr>
          <p:cNvPr id="3" name="Content Placeholder 2"/>
          <p:cNvSpPr>
            <a:spLocks noGrp="1"/>
          </p:cNvSpPr>
          <p:nvPr>
            <p:ph idx="1"/>
          </p:nvPr>
        </p:nvSpPr>
        <p:spPr/>
        <p:txBody>
          <a:bodyPr/>
          <a:lstStyle/>
          <a:p>
            <a:endParaRPr lang="en-US" dirty="0"/>
          </a:p>
          <a:p>
            <a:r>
              <a:rPr lang="en-US" dirty="0"/>
              <a:t>Pointer can be modified to point to any other data, but the data to which it points cannot be modified through that pointer</a:t>
            </a:r>
          </a:p>
          <a:p>
            <a:endParaRPr lang="en-US" dirty="0"/>
          </a:p>
          <a:p>
            <a:pPr algn="ctr">
              <a:buNone/>
            </a:pPr>
            <a:r>
              <a:rPr lang="en-US" b="1" dirty="0">
                <a:solidFill>
                  <a:srgbClr val="0070C0"/>
                </a:solidFill>
              </a:rPr>
              <a:t>const  int * p;</a:t>
            </a:r>
          </a:p>
          <a:p>
            <a:pPr algn="ctr">
              <a:buNone/>
            </a:pPr>
            <a:r>
              <a:rPr lang="en-US" b="1" dirty="0">
                <a:solidFill>
                  <a:srgbClr val="0070C0"/>
                </a:solidFill>
              </a:rPr>
              <a:t>Or</a:t>
            </a:r>
          </a:p>
          <a:p>
            <a:pPr algn="ctr">
              <a:buNone/>
            </a:pPr>
            <a:r>
              <a:rPr lang="en-US" b="1" dirty="0">
                <a:solidFill>
                  <a:srgbClr val="0070C0"/>
                </a:solidFill>
              </a:rPr>
              <a:t>int const *p;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Non-constant Pointers to</a:t>
            </a:r>
            <a:br>
              <a:rPr lang="en-US" b="1" dirty="0"/>
            </a:br>
            <a:r>
              <a:rPr lang="en-US" b="1" dirty="0"/>
              <a:t>Constant Data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fr-FR" b="1" dirty="0"/>
              <a:t>int main()</a:t>
            </a:r>
          </a:p>
          <a:p>
            <a:pPr>
              <a:buNone/>
            </a:pPr>
            <a:r>
              <a:rPr lang="fr-FR" b="1" dirty="0"/>
              <a:t>{</a:t>
            </a:r>
          </a:p>
          <a:p>
            <a:pPr>
              <a:buNone/>
            </a:pPr>
            <a:r>
              <a:rPr lang="fr-FR" b="1" dirty="0"/>
              <a:t>	int a = 10;</a:t>
            </a:r>
          </a:p>
          <a:p>
            <a:pPr>
              <a:buNone/>
            </a:pPr>
            <a:r>
              <a:rPr lang="fr-FR" b="1" dirty="0"/>
              <a:t>	int b = 50;</a:t>
            </a:r>
          </a:p>
          <a:p>
            <a:pPr>
              <a:buNone/>
            </a:pPr>
            <a:r>
              <a:rPr lang="fr-FR" b="1" dirty="0"/>
              <a:t>		</a:t>
            </a:r>
          </a:p>
          <a:p>
            <a:pPr>
              <a:buNone/>
            </a:pPr>
            <a:r>
              <a:rPr lang="fr-FR" b="1" dirty="0"/>
              <a:t>	const int* pA = &amp;a;</a:t>
            </a:r>
          </a:p>
          <a:p>
            <a:pPr>
              <a:buNone/>
            </a:pPr>
            <a:r>
              <a:rPr lang="fr-FR" b="1" dirty="0"/>
              <a:t>	*pA = 20;		</a:t>
            </a:r>
            <a:r>
              <a:rPr lang="fr-FR" b="1" i="1" dirty="0">
                <a:solidFill>
                  <a:schemeClr val="bg1">
                    <a:lumMod val="65000"/>
                  </a:schemeClr>
                </a:solidFill>
              </a:rPr>
              <a:t>// this line will cause error</a:t>
            </a:r>
          </a:p>
          <a:p>
            <a:pPr>
              <a:buNone/>
            </a:pPr>
            <a:r>
              <a:rPr lang="fr-FR" b="1" dirty="0"/>
              <a:t>	pA = &amp;b;</a:t>
            </a:r>
          </a:p>
          <a:p>
            <a:pPr>
              <a:buNone/>
            </a:pPr>
            <a:r>
              <a:rPr lang="fr-FR" b="1" dirty="0"/>
              <a:t>}</a:t>
            </a: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BEE0-1EB4-4D83-9032-CBFD2CDE16BD}"/>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6F9E543-5257-45AB-AF96-A39E553BF88D}"/>
              </a:ext>
            </a:extLst>
          </p:cNvPr>
          <p:cNvSpPr>
            <a:spLocks noGrp="1"/>
          </p:cNvSpPr>
          <p:nvPr>
            <p:ph idx="1"/>
          </p:nvPr>
        </p:nvSpPr>
        <p:spPr/>
        <p:txBody>
          <a:bodyPr>
            <a:normAutofit fontScale="85000" lnSpcReduction="20000"/>
          </a:bodyPr>
          <a:lstStyle/>
          <a:p>
            <a:pPr marL="0" indent="0">
              <a:buNone/>
            </a:pPr>
            <a:r>
              <a:rPr lang="en-US" dirty="0"/>
              <a:t>int main()</a:t>
            </a:r>
          </a:p>
          <a:p>
            <a:pPr marL="0" indent="0">
              <a:buNone/>
            </a:pPr>
            <a:r>
              <a:rPr lang="en-US" dirty="0"/>
              <a:t>{</a:t>
            </a:r>
          </a:p>
          <a:p>
            <a:pPr marL="0" indent="0">
              <a:buNone/>
            </a:pPr>
            <a:r>
              <a:rPr lang="en-US" dirty="0"/>
              <a:t>	int a = 10;</a:t>
            </a:r>
          </a:p>
          <a:p>
            <a:pPr marL="0" indent="0">
              <a:buNone/>
            </a:pPr>
            <a:r>
              <a:rPr lang="en-US" dirty="0"/>
              <a:t>	int b = 50;</a:t>
            </a:r>
          </a:p>
          <a:p>
            <a:pPr marL="0" indent="0">
              <a:buNone/>
            </a:pPr>
            <a:r>
              <a:rPr lang="en-US" dirty="0"/>
              <a:t>		</a:t>
            </a:r>
          </a:p>
          <a:p>
            <a:pPr marL="0" indent="0">
              <a:buNone/>
            </a:pPr>
            <a:r>
              <a:rPr lang="en-US" dirty="0"/>
              <a:t>	const int* </a:t>
            </a:r>
            <a:r>
              <a:rPr lang="en-US" dirty="0" err="1"/>
              <a:t>pA</a:t>
            </a:r>
            <a:r>
              <a:rPr lang="en-US" dirty="0"/>
              <a:t>;</a:t>
            </a:r>
          </a:p>
          <a:p>
            <a:pPr marL="0" indent="0">
              <a:buNone/>
            </a:pPr>
            <a:r>
              <a:rPr lang="en-US" dirty="0"/>
              <a:t>	</a:t>
            </a:r>
            <a:r>
              <a:rPr lang="en-US" dirty="0" err="1"/>
              <a:t>pA</a:t>
            </a:r>
            <a:r>
              <a:rPr lang="en-US" dirty="0"/>
              <a:t> = &amp;a;		</a:t>
            </a:r>
          </a:p>
          <a:p>
            <a:pPr marL="0" indent="0">
              <a:buNone/>
            </a:pPr>
            <a:r>
              <a:rPr lang="en-US" dirty="0"/>
              <a:t>	</a:t>
            </a:r>
            <a:r>
              <a:rPr lang="en-US" dirty="0" err="1"/>
              <a:t>pA</a:t>
            </a:r>
            <a:r>
              <a:rPr lang="en-US" dirty="0"/>
              <a:t> = &amp;b;</a:t>
            </a:r>
          </a:p>
          <a:p>
            <a:pPr marL="0" indent="0">
              <a:buNone/>
            </a:pPr>
            <a:r>
              <a:rPr lang="en-US" dirty="0"/>
              <a:t>	a=23;</a:t>
            </a:r>
          </a:p>
          <a:p>
            <a:pPr marL="0" indent="0">
              <a:buNone/>
            </a:pPr>
            <a:r>
              <a:rPr lang="en-US" dirty="0"/>
              <a:t>}</a:t>
            </a:r>
            <a:endParaRPr lang="en-PK" dirty="0"/>
          </a:p>
        </p:txBody>
      </p:sp>
    </p:spTree>
    <p:extLst>
      <p:ext uri="{BB962C8B-B14F-4D97-AF65-F5344CB8AC3E}">
        <p14:creationId xmlns:p14="http://schemas.microsoft.com/office/powerpoint/2010/main" val="260002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Constant Pointers to</a:t>
            </a:r>
            <a:br>
              <a:rPr lang="en-US" b="1" dirty="0"/>
            </a:br>
            <a:r>
              <a:rPr lang="en-US" b="1" dirty="0"/>
              <a:t>Non-constant Data</a:t>
            </a:r>
            <a:endParaRPr lang="en-US" dirty="0"/>
          </a:p>
        </p:txBody>
      </p:sp>
      <p:sp>
        <p:nvSpPr>
          <p:cNvPr id="3" name="Content Placeholder 2"/>
          <p:cNvSpPr>
            <a:spLocks noGrp="1"/>
          </p:cNvSpPr>
          <p:nvPr>
            <p:ph idx="1"/>
          </p:nvPr>
        </p:nvSpPr>
        <p:spPr/>
        <p:txBody>
          <a:bodyPr/>
          <a:lstStyle/>
          <a:p>
            <a:endParaRPr lang="en-US" dirty="0"/>
          </a:p>
          <a:p>
            <a:r>
              <a:rPr lang="en-US" dirty="0"/>
              <a:t>Always points to the same memory location, but the data at that location can be modified through the pointer</a:t>
            </a:r>
          </a:p>
          <a:p>
            <a:endParaRPr lang="en-US" dirty="0"/>
          </a:p>
          <a:p>
            <a:pPr algn="ctr">
              <a:buNone/>
            </a:pPr>
            <a:r>
              <a:rPr lang="en-US" b="1" dirty="0">
                <a:solidFill>
                  <a:srgbClr val="0070C0"/>
                </a:solidFill>
              </a:rPr>
              <a:t>int * const p = &amp;</a:t>
            </a:r>
            <a:r>
              <a:rPr lang="en-US" b="1" dirty="0" err="1">
                <a:solidFill>
                  <a:srgbClr val="0070C0"/>
                </a:solidFill>
              </a:rPr>
              <a:t>val</a:t>
            </a:r>
            <a:r>
              <a:rPr lang="en-US" b="1" dirty="0">
                <a:solidFill>
                  <a:srgbClr val="0070C0"/>
                </a:solidFill>
              </a:rPr>
              <a:t>;</a:t>
            </a:r>
          </a:p>
          <a:p>
            <a:pPr algn="ctr">
              <a:buNone/>
            </a:pPr>
            <a:r>
              <a:rPr lang="en-US" b="1" dirty="0">
                <a:solidFill>
                  <a:srgbClr val="0070C0"/>
                </a:solidFill>
              </a:rPr>
              <a:t>//here pointer is constant, so we need to assign value immediately</a:t>
            </a:r>
          </a:p>
          <a:p>
            <a:pPr algn="ctr">
              <a:buNone/>
            </a:pPr>
            <a:endParaRPr lang="en-US" b="1"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Constant Pointers to</a:t>
            </a:r>
            <a:br>
              <a:rPr lang="en-US" b="1" dirty="0"/>
            </a:br>
            <a:r>
              <a:rPr lang="en-US" b="1" dirty="0"/>
              <a:t>Non-constant Data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int main()</a:t>
            </a:r>
          </a:p>
          <a:p>
            <a:pPr>
              <a:buNone/>
            </a:pPr>
            <a:r>
              <a:rPr lang="en-US" b="1" dirty="0"/>
              <a:t>{</a:t>
            </a:r>
          </a:p>
          <a:p>
            <a:pPr>
              <a:buNone/>
            </a:pPr>
            <a:r>
              <a:rPr lang="en-US" b="1" dirty="0"/>
              <a:t>	int a = 10;</a:t>
            </a:r>
          </a:p>
          <a:p>
            <a:pPr>
              <a:buNone/>
            </a:pPr>
            <a:r>
              <a:rPr lang="en-US" b="1" dirty="0"/>
              <a:t>	int b = 50;</a:t>
            </a:r>
          </a:p>
          <a:p>
            <a:pPr>
              <a:buNone/>
            </a:pPr>
            <a:r>
              <a:rPr lang="en-US" b="1" dirty="0"/>
              <a:t>		</a:t>
            </a:r>
          </a:p>
          <a:p>
            <a:pPr>
              <a:buNone/>
            </a:pPr>
            <a:r>
              <a:rPr lang="en-US" b="1" dirty="0"/>
              <a:t>	int* const pA = &amp;a;</a:t>
            </a:r>
          </a:p>
          <a:p>
            <a:pPr>
              <a:buNone/>
            </a:pPr>
            <a:r>
              <a:rPr lang="en-US" b="1" dirty="0"/>
              <a:t>	*pA = 20;</a:t>
            </a:r>
          </a:p>
          <a:p>
            <a:pPr>
              <a:buNone/>
            </a:pPr>
            <a:r>
              <a:rPr lang="en-US" b="1" dirty="0"/>
              <a:t>	pA = &amp;b;</a:t>
            </a:r>
            <a:r>
              <a:rPr lang="fr-FR" b="1" i="1" dirty="0">
                <a:solidFill>
                  <a:schemeClr val="bg1">
                    <a:lumMod val="65000"/>
                  </a:schemeClr>
                </a:solidFill>
              </a:rPr>
              <a:t>		// this line will cause error</a:t>
            </a:r>
            <a:endParaRPr lang="en-US" b="1" dirty="0"/>
          </a:p>
          <a:p>
            <a:pPr>
              <a:buNone/>
            </a:pPr>
            <a:r>
              <a:rPr lang="en-US" b="1"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Constant Pointers to</a:t>
            </a:r>
            <a:br>
              <a:rPr lang="en-US" b="1" dirty="0"/>
            </a:br>
            <a:r>
              <a:rPr lang="en-US" b="1" dirty="0"/>
              <a:t>Constant Data</a:t>
            </a:r>
            <a:endParaRPr lang="en-US" dirty="0"/>
          </a:p>
        </p:txBody>
      </p:sp>
      <p:sp>
        <p:nvSpPr>
          <p:cNvPr id="3" name="Content Placeholder 2"/>
          <p:cNvSpPr>
            <a:spLocks noGrp="1"/>
          </p:cNvSpPr>
          <p:nvPr>
            <p:ph idx="1"/>
          </p:nvPr>
        </p:nvSpPr>
        <p:spPr/>
        <p:txBody>
          <a:bodyPr/>
          <a:lstStyle/>
          <a:p>
            <a:endParaRPr lang="en-US" dirty="0"/>
          </a:p>
          <a:p>
            <a:r>
              <a:rPr lang="en-US" dirty="0"/>
              <a:t>Always points to the same memory location, and the data at that location cannot be modified via the pointer</a:t>
            </a:r>
          </a:p>
          <a:p>
            <a:pPr>
              <a:buNone/>
            </a:pPr>
            <a:endParaRPr lang="en-US" dirty="0"/>
          </a:p>
          <a:p>
            <a:pPr algn="ctr">
              <a:buNone/>
            </a:pPr>
            <a:r>
              <a:rPr lang="en-US" b="1" dirty="0">
                <a:solidFill>
                  <a:srgbClr val="0070C0"/>
                </a:solidFill>
              </a:rPr>
              <a:t>const int * const p = &amp;</a:t>
            </a:r>
            <a:r>
              <a:rPr lang="en-US" b="1" dirty="0" err="1">
                <a:solidFill>
                  <a:srgbClr val="0070C0"/>
                </a:solidFill>
              </a:rPr>
              <a:t>val</a:t>
            </a:r>
            <a:r>
              <a:rPr lang="en-US" b="1" dirty="0">
                <a:solidFill>
                  <a:srgbClr val="0070C0"/>
                </a:solidFill>
              </a:rPr>
              <a:t>;</a:t>
            </a:r>
          </a:p>
          <a:p>
            <a:pPr algn="ctr">
              <a:buNone/>
            </a:pPr>
            <a:r>
              <a:rPr lang="en-US" b="1" dirty="0">
                <a:solidFill>
                  <a:srgbClr val="0070C0"/>
                </a:solidFill>
              </a:rPr>
              <a:t>or</a:t>
            </a:r>
          </a:p>
          <a:p>
            <a:pPr algn="ctr">
              <a:buNone/>
            </a:pPr>
            <a:r>
              <a:rPr lang="en-US" b="1" dirty="0">
                <a:solidFill>
                  <a:srgbClr val="0070C0"/>
                </a:solidFill>
              </a:rPr>
              <a:t> int const * const p = &amp;</a:t>
            </a:r>
            <a:r>
              <a:rPr lang="en-US" b="1" dirty="0" err="1">
                <a:solidFill>
                  <a:srgbClr val="0070C0"/>
                </a:solidFill>
              </a:rPr>
              <a:t>val</a:t>
            </a:r>
            <a:r>
              <a:rPr lang="en-US" b="1" dirty="0">
                <a:solidFill>
                  <a:srgbClr val="0070C0"/>
                </a:solidFill>
              </a:rPr>
              <a:t>;</a:t>
            </a:r>
          </a:p>
          <a:p>
            <a:pPr algn="ctr">
              <a:buNone/>
            </a:pPr>
            <a:endParaRPr lang="en-US" b="1" dirty="0">
              <a:solidFill>
                <a:srgbClr val="0070C0"/>
              </a:solidFill>
            </a:endParaRPr>
          </a:p>
          <a:p>
            <a:pPr algn="ctr">
              <a:buNone/>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Constant Pointers to</a:t>
            </a:r>
            <a:br>
              <a:rPr lang="en-US" b="1" dirty="0"/>
            </a:br>
            <a:r>
              <a:rPr lang="en-US" b="1" dirty="0"/>
              <a:t>Constant Data</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int main()</a:t>
            </a:r>
          </a:p>
          <a:p>
            <a:pPr>
              <a:buNone/>
            </a:pPr>
            <a:r>
              <a:rPr lang="en-US" b="1" dirty="0"/>
              <a:t>{</a:t>
            </a:r>
          </a:p>
          <a:p>
            <a:pPr>
              <a:buNone/>
            </a:pPr>
            <a:r>
              <a:rPr lang="en-US" b="1" dirty="0"/>
              <a:t>	int a = 10;</a:t>
            </a:r>
          </a:p>
          <a:p>
            <a:pPr>
              <a:buNone/>
            </a:pPr>
            <a:r>
              <a:rPr lang="en-US" b="1" dirty="0"/>
              <a:t>	int b = 50;</a:t>
            </a:r>
          </a:p>
          <a:p>
            <a:pPr>
              <a:buNone/>
            </a:pPr>
            <a:r>
              <a:rPr lang="en-US" b="1" dirty="0"/>
              <a:t>		</a:t>
            </a:r>
          </a:p>
          <a:p>
            <a:pPr>
              <a:buNone/>
            </a:pPr>
            <a:r>
              <a:rPr lang="en-US" b="1" dirty="0"/>
              <a:t>	const int* const pA = &amp;a;</a:t>
            </a:r>
          </a:p>
          <a:p>
            <a:pPr>
              <a:buNone/>
            </a:pPr>
            <a:r>
              <a:rPr lang="en-US" b="1" dirty="0"/>
              <a:t>	*pA = 20;		</a:t>
            </a:r>
            <a:r>
              <a:rPr lang="en-US" b="1" i="1" dirty="0">
                <a:solidFill>
                  <a:schemeClr val="bg1">
                    <a:lumMod val="65000"/>
                  </a:schemeClr>
                </a:solidFill>
              </a:rPr>
              <a:t>// cannot do this</a:t>
            </a:r>
          </a:p>
          <a:p>
            <a:pPr>
              <a:buNone/>
            </a:pPr>
            <a:r>
              <a:rPr lang="en-US" b="1" dirty="0"/>
              <a:t>	pA = &amp;b;		</a:t>
            </a:r>
            <a:r>
              <a:rPr lang="en-US" b="1" i="1" dirty="0">
                <a:solidFill>
                  <a:schemeClr val="bg1">
                    <a:lumMod val="65000"/>
                  </a:schemeClr>
                </a:solidFill>
              </a:rPr>
              <a:t>// cannot do this as well</a:t>
            </a:r>
          </a:p>
          <a:p>
            <a:pPr>
              <a:buNone/>
            </a:pPr>
            <a:r>
              <a:rPr lang="en-US" b="1"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3D80-A1F1-4D93-AA1F-1BE112B5D13D}"/>
              </a:ext>
            </a:extLst>
          </p:cNvPr>
          <p:cNvSpPr>
            <a:spLocks noGrp="1"/>
          </p:cNvSpPr>
          <p:nvPr>
            <p:ph type="title"/>
          </p:nvPr>
        </p:nvSpPr>
        <p:spPr/>
        <p:txBody>
          <a:bodyPr/>
          <a:lstStyle/>
          <a:p>
            <a:r>
              <a:rPr lang="en-US" dirty="0"/>
              <a:t>Example</a:t>
            </a:r>
            <a:endParaRPr lang="x-none" dirty="0"/>
          </a:p>
        </p:txBody>
      </p:sp>
      <p:sp>
        <p:nvSpPr>
          <p:cNvPr id="3" name="Content Placeholder 2">
            <a:extLst>
              <a:ext uri="{FF2B5EF4-FFF2-40B4-BE49-F238E27FC236}">
                <a16:creationId xmlns:a16="http://schemas.microsoft.com/office/drawing/2014/main" id="{2195ADFE-2B5B-43EE-87F0-AD041627DD8B}"/>
              </a:ext>
            </a:extLst>
          </p:cNvPr>
          <p:cNvSpPr>
            <a:spLocks noGrp="1"/>
          </p:cNvSpPr>
          <p:nvPr>
            <p:ph idx="1"/>
          </p:nvPr>
        </p:nvSpPr>
        <p:spPr/>
        <p:txBody>
          <a:bodyPr>
            <a:normAutofit fontScale="92500" lnSpcReduction="20000"/>
          </a:bodyPr>
          <a:lstStyle/>
          <a:p>
            <a:pPr marL="0" indent="0">
              <a:buNone/>
            </a:pPr>
            <a:r>
              <a:rPr lang="en-US" sz="1600" b="1" dirty="0"/>
              <a:t>#include &lt;iostream&gt;</a:t>
            </a:r>
          </a:p>
          <a:p>
            <a:pPr marL="0" indent="0">
              <a:buNone/>
            </a:pPr>
            <a:r>
              <a:rPr lang="en-US" sz="1600" b="1" dirty="0"/>
              <a:t>class car{</a:t>
            </a:r>
          </a:p>
          <a:p>
            <a:pPr marL="0" indent="0">
              <a:buNone/>
            </a:pPr>
            <a:r>
              <a:rPr lang="en-US" sz="1600" b="1" dirty="0"/>
              <a:t>	int a;</a:t>
            </a:r>
          </a:p>
          <a:p>
            <a:pPr marL="0" indent="0">
              <a:buNone/>
            </a:pPr>
            <a:r>
              <a:rPr lang="en-US" sz="1600" b="1" dirty="0"/>
              <a:t>	public:</a:t>
            </a:r>
          </a:p>
          <a:p>
            <a:pPr marL="0" indent="0">
              <a:buNone/>
            </a:pPr>
            <a:r>
              <a:rPr lang="en-US" sz="1600" b="1" dirty="0"/>
              <a:t>		car(int e):a(e){}</a:t>
            </a:r>
          </a:p>
          <a:p>
            <a:pPr marL="0" indent="0">
              <a:buNone/>
            </a:pPr>
            <a:r>
              <a:rPr lang="en-US" sz="1600" b="1" dirty="0"/>
              <a:t>//		the above initialization is same as</a:t>
            </a:r>
          </a:p>
          <a:p>
            <a:pPr marL="0" indent="0">
              <a:buNone/>
            </a:pPr>
            <a:r>
              <a:rPr lang="en-US" sz="1600" b="1" dirty="0"/>
              <a:t>//		car(int e){</a:t>
            </a:r>
          </a:p>
          <a:p>
            <a:pPr marL="0" indent="0">
              <a:buNone/>
            </a:pPr>
            <a:r>
              <a:rPr lang="en-US" sz="1600" b="1" dirty="0"/>
              <a:t>//			a=e;</a:t>
            </a:r>
          </a:p>
          <a:p>
            <a:pPr marL="0" indent="0">
              <a:buNone/>
            </a:pPr>
            <a:r>
              <a:rPr lang="en-US" sz="1600" b="1" dirty="0"/>
              <a:t>//			}	</a:t>
            </a:r>
          </a:p>
          <a:p>
            <a:pPr marL="0" indent="0">
              <a:buNone/>
            </a:pPr>
            <a:r>
              <a:rPr lang="en-US" sz="1600" b="1" dirty="0"/>
              <a:t>			</a:t>
            </a:r>
          </a:p>
          <a:p>
            <a:pPr marL="0" indent="0">
              <a:buNone/>
            </a:pPr>
            <a:r>
              <a:rPr lang="en-US" sz="1600" b="1" dirty="0"/>
              <a:t>			void print(){</a:t>
            </a:r>
          </a:p>
          <a:p>
            <a:pPr marL="0" indent="0">
              <a:buNone/>
            </a:pPr>
            <a:r>
              <a:rPr lang="en-US" sz="1600" b="1" dirty="0"/>
              <a:t>			std::</a:t>
            </a:r>
            <a:r>
              <a:rPr lang="en-US" sz="1600" b="1" dirty="0" err="1"/>
              <a:t>cout</a:t>
            </a:r>
            <a:r>
              <a:rPr lang="en-US" sz="1600" b="1" dirty="0"/>
              <a:t>&lt;&lt;a;	}</a:t>
            </a:r>
          </a:p>
          <a:p>
            <a:pPr marL="0" indent="0">
              <a:buNone/>
            </a:pPr>
            <a:r>
              <a:rPr lang="en-US" sz="1600" b="1" dirty="0"/>
              <a:t>		</a:t>
            </a:r>
          </a:p>
          <a:p>
            <a:pPr marL="0" indent="0">
              <a:buNone/>
            </a:pPr>
            <a:r>
              <a:rPr lang="en-US" sz="1600" b="1" dirty="0"/>
              <a:t>};</a:t>
            </a:r>
          </a:p>
          <a:p>
            <a:pPr marL="0" indent="0">
              <a:buNone/>
            </a:pPr>
            <a:r>
              <a:rPr lang="en-US" sz="1600" b="1" dirty="0"/>
              <a:t>int main(){</a:t>
            </a:r>
          </a:p>
          <a:p>
            <a:pPr marL="0" indent="0">
              <a:buNone/>
            </a:pPr>
            <a:r>
              <a:rPr lang="en-US" sz="1600" b="1" dirty="0"/>
              <a:t>	car c(10);</a:t>
            </a:r>
          </a:p>
          <a:p>
            <a:pPr marL="0" indent="0">
              <a:buNone/>
            </a:pPr>
            <a:r>
              <a:rPr lang="en-US" sz="1600" b="1" dirty="0"/>
              <a:t>	</a:t>
            </a:r>
            <a:r>
              <a:rPr lang="en-US" sz="1600" b="1" dirty="0" err="1"/>
              <a:t>c.print</a:t>
            </a:r>
            <a:r>
              <a:rPr lang="en-US" sz="1600" b="1" dirty="0"/>
              <a:t>();</a:t>
            </a:r>
          </a:p>
          <a:p>
            <a:pPr marL="0" indent="0">
              <a:buNone/>
            </a:pPr>
            <a:r>
              <a:rPr lang="en-US" sz="1600" b="1" dirty="0"/>
              <a:t>}</a:t>
            </a:r>
            <a:endParaRPr lang="x-none" sz="1600" b="1" dirty="0"/>
          </a:p>
        </p:txBody>
      </p:sp>
    </p:spTree>
    <p:extLst>
      <p:ext uri="{BB962C8B-B14F-4D97-AF65-F5344CB8AC3E}">
        <p14:creationId xmlns:p14="http://schemas.microsoft.com/office/powerpoint/2010/main" val="281768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CDAB3-5786-46C6-BBBE-5F868D207A1A}"/>
              </a:ext>
            </a:extLst>
          </p:cNvPr>
          <p:cNvSpPr>
            <a:spLocks noGrp="1"/>
          </p:cNvSpPr>
          <p:nvPr>
            <p:ph type="title"/>
          </p:nvPr>
        </p:nvSpPr>
        <p:spPr/>
        <p:txBody>
          <a:bodyPr>
            <a:normAutofit fontScale="90000"/>
          </a:bodyPr>
          <a:lstStyle/>
          <a:p>
            <a:r>
              <a:rPr lang="en-US" dirty="0"/>
              <a:t>Using {} this is uniform initialization(</a:t>
            </a:r>
            <a:r>
              <a:rPr lang="en-US" b="0" i="0" dirty="0">
                <a:solidFill>
                  <a:srgbClr val="3D3D4E"/>
                </a:solidFill>
                <a:effectLst/>
                <a:latin typeface="Droid Serif"/>
              </a:rPr>
              <a:t>in C++11</a:t>
            </a:r>
            <a:r>
              <a:rPr lang="en-US" dirty="0"/>
              <a:t>) and preferred</a:t>
            </a:r>
            <a:endParaRPr lang="x-none" dirty="0"/>
          </a:p>
        </p:txBody>
      </p:sp>
      <p:sp>
        <p:nvSpPr>
          <p:cNvPr id="3" name="Content Placeholder 2">
            <a:extLst>
              <a:ext uri="{FF2B5EF4-FFF2-40B4-BE49-F238E27FC236}">
                <a16:creationId xmlns:a16="http://schemas.microsoft.com/office/drawing/2014/main" id="{D8CBC5FD-40E3-4351-92A7-E5FD06C5975F}"/>
              </a:ext>
            </a:extLst>
          </p:cNvPr>
          <p:cNvSpPr>
            <a:spLocks noGrp="1"/>
          </p:cNvSpPr>
          <p:nvPr>
            <p:ph idx="1"/>
          </p:nvPr>
        </p:nvSpPr>
        <p:spPr/>
        <p:txBody>
          <a:bodyPr>
            <a:normAutofit fontScale="92500" lnSpcReduction="20000"/>
          </a:bodyPr>
          <a:lstStyle/>
          <a:p>
            <a:pPr marL="0" indent="0">
              <a:buNone/>
            </a:pPr>
            <a:r>
              <a:rPr lang="en-US" dirty="0"/>
              <a:t>class car{</a:t>
            </a:r>
          </a:p>
          <a:p>
            <a:pPr marL="0" indent="0">
              <a:buNone/>
            </a:pPr>
            <a:r>
              <a:rPr lang="en-US" dirty="0"/>
              <a:t>	char x;</a:t>
            </a:r>
          </a:p>
          <a:p>
            <a:pPr marL="0" indent="0">
              <a:buNone/>
            </a:pPr>
            <a:r>
              <a:rPr lang="en-US" dirty="0"/>
              <a:t>	public:</a:t>
            </a:r>
          </a:p>
          <a:p>
            <a:pPr marL="0" indent="0">
              <a:buNone/>
            </a:pPr>
            <a:r>
              <a:rPr lang="en-US" dirty="0"/>
              <a:t>		car(int a):x{a}{</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	car c(10);</a:t>
            </a:r>
          </a:p>
          <a:p>
            <a:pPr marL="0" indent="0">
              <a:buNone/>
            </a:pPr>
            <a:r>
              <a:rPr lang="en-US" dirty="0"/>
              <a:t>}</a:t>
            </a:r>
            <a:endParaRPr lang="x-none" dirty="0"/>
          </a:p>
        </p:txBody>
      </p:sp>
    </p:spTree>
    <p:extLst>
      <p:ext uri="{BB962C8B-B14F-4D97-AF65-F5344CB8AC3E}">
        <p14:creationId xmlns:p14="http://schemas.microsoft.com/office/powerpoint/2010/main" val="329968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9727-0AFF-48AA-8731-4C5DA1CB4804}"/>
              </a:ext>
            </a:extLst>
          </p:cNvPr>
          <p:cNvSpPr>
            <a:spLocks noGrp="1"/>
          </p:cNvSpPr>
          <p:nvPr>
            <p:ph type="title"/>
          </p:nvPr>
        </p:nvSpPr>
        <p:spPr/>
        <p:txBody>
          <a:bodyPr>
            <a:normAutofit fontScale="90000"/>
          </a:bodyPr>
          <a:lstStyle/>
          <a:p>
            <a:r>
              <a:rPr lang="en-US" dirty="0"/>
              <a:t>Giving us warning (narrowing conversion)</a:t>
            </a:r>
            <a:endParaRPr lang="x-none" dirty="0"/>
          </a:p>
        </p:txBody>
      </p:sp>
      <p:pic>
        <p:nvPicPr>
          <p:cNvPr id="5" name="Content Placeholder 4">
            <a:extLst>
              <a:ext uri="{FF2B5EF4-FFF2-40B4-BE49-F238E27FC236}">
                <a16:creationId xmlns:a16="http://schemas.microsoft.com/office/drawing/2014/main" id="{E3AC0932-B4B3-4606-95D1-F82627CA33BC}"/>
              </a:ext>
            </a:extLst>
          </p:cNvPr>
          <p:cNvPicPr>
            <a:picLocks noGrp="1" noChangeAspect="1"/>
          </p:cNvPicPr>
          <p:nvPr>
            <p:ph idx="1"/>
          </p:nvPr>
        </p:nvPicPr>
        <p:blipFill>
          <a:blip r:embed="rId3"/>
          <a:stretch>
            <a:fillRect/>
          </a:stretch>
        </p:blipFill>
        <p:spPr>
          <a:xfrm>
            <a:off x="691764" y="1600200"/>
            <a:ext cx="7760471" cy="4525963"/>
          </a:xfrm>
        </p:spPr>
      </p:pic>
    </p:spTree>
    <p:extLst>
      <p:ext uri="{BB962C8B-B14F-4D97-AF65-F5344CB8AC3E}">
        <p14:creationId xmlns:p14="http://schemas.microsoft.com/office/powerpoint/2010/main" val="189818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9E1D-47B8-4D0B-BE56-10497458EE63}"/>
              </a:ext>
            </a:extLst>
          </p:cNvPr>
          <p:cNvSpPr>
            <a:spLocks noGrp="1"/>
          </p:cNvSpPr>
          <p:nvPr>
            <p:ph type="title"/>
          </p:nvPr>
        </p:nvSpPr>
        <p:spPr>
          <a:xfrm>
            <a:off x="381000" y="160337"/>
            <a:ext cx="8229600" cy="1143000"/>
          </a:xfrm>
        </p:spPr>
        <p:txBody>
          <a:bodyPr/>
          <a:lstStyle/>
          <a:p>
            <a:r>
              <a:rPr lang="en-US" dirty="0"/>
              <a:t>Using ()</a:t>
            </a:r>
            <a:endParaRPr lang="x-none" dirty="0"/>
          </a:p>
        </p:txBody>
      </p:sp>
      <p:sp>
        <p:nvSpPr>
          <p:cNvPr id="3" name="Content Placeholder 2">
            <a:extLst>
              <a:ext uri="{FF2B5EF4-FFF2-40B4-BE49-F238E27FC236}">
                <a16:creationId xmlns:a16="http://schemas.microsoft.com/office/drawing/2014/main" id="{C0189CFC-90B1-4D7F-BC4F-5B32DD112387}"/>
              </a:ext>
            </a:extLst>
          </p:cNvPr>
          <p:cNvSpPr>
            <a:spLocks noGrp="1"/>
          </p:cNvSpPr>
          <p:nvPr>
            <p:ph idx="1"/>
          </p:nvPr>
        </p:nvSpPr>
        <p:spPr/>
        <p:txBody>
          <a:bodyPr>
            <a:normAutofit fontScale="85000" lnSpcReduction="20000"/>
          </a:bodyPr>
          <a:lstStyle/>
          <a:p>
            <a:pPr marL="0" indent="0">
              <a:buNone/>
            </a:pPr>
            <a:r>
              <a:rPr lang="en-US" dirty="0"/>
              <a:t>class car{</a:t>
            </a:r>
          </a:p>
          <a:p>
            <a:pPr marL="0" indent="0">
              <a:buNone/>
            </a:pPr>
            <a:r>
              <a:rPr lang="en-US" dirty="0"/>
              <a:t>	char x;</a:t>
            </a:r>
          </a:p>
          <a:p>
            <a:pPr marL="0" indent="0">
              <a:buNone/>
            </a:pPr>
            <a:r>
              <a:rPr lang="en-US" dirty="0"/>
              <a:t>	public:</a:t>
            </a:r>
          </a:p>
          <a:p>
            <a:pPr marL="0" indent="0">
              <a:buNone/>
            </a:pPr>
            <a:r>
              <a:rPr lang="en-US" dirty="0"/>
              <a:t>		car(int a):x(a){</a:t>
            </a:r>
          </a:p>
          <a:p>
            <a:pPr marL="0" indent="0">
              <a:buNone/>
            </a:pPr>
            <a:r>
              <a:rPr lang="en-US" dirty="0"/>
              <a:t>		}</a:t>
            </a:r>
          </a:p>
          <a:p>
            <a:pPr marL="0" indent="0">
              <a:buNone/>
            </a:pPr>
            <a:r>
              <a:rPr lang="en-US" dirty="0"/>
              <a:t>		</a:t>
            </a:r>
          </a:p>
          <a:p>
            <a:pPr marL="0" indent="0">
              <a:buNone/>
            </a:pPr>
            <a:r>
              <a:rPr lang="en-US" dirty="0"/>
              <a:t>};</a:t>
            </a:r>
          </a:p>
          <a:p>
            <a:pPr marL="0" indent="0">
              <a:buNone/>
            </a:pPr>
            <a:r>
              <a:rPr lang="en-US" dirty="0"/>
              <a:t>int main(){</a:t>
            </a:r>
          </a:p>
          <a:p>
            <a:pPr marL="0" indent="0">
              <a:buNone/>
            </a:pPr>
            <a:r>
              <a:rPr lang="en-US" dirty="0"/>
              <a:t>	car c(10);</a:t>
            </a:r>
          </a:p>
          <a:p>
            <a:pPr marL="0" indent="0">
              <a:buNone/>
            </a:pPr>
            <a:r>
              <a:rPr lang="en-US" dirty="0"/>
              <a:t>}</a:t>
            </a:r>
            <a:endParaRPr lang="x-none" dirty="0"/>
          </a:p>
        </p:txBody>
      </p:sp>
    </p:spTree>
    <p:extLst>
      <p:ext uri="{BB962C8B-B14F-4D97-AF65-F5344CB8AC3E}">
        <p14:creationId xmlns:p14="http://schemas.microsoft.com/office/powerpoint/2010/main" val="988006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C1A9-2FCE-48A5-9F1B-324320D65149}"/>
              </a:ext>
            </a:extLst>
          </p:cNvPr>
          <p:cNvSpPr>
            <a:spLocks noGrp="1"/>
          </p:cNvSpPr>
          <p:nvPr>
            <p:ph type="title"/>
          </p:nvPr>
        </p:nvSpPr>
        <p:spPr/>
        <p:txBody>
          <a:bodyPr/>
          <a:lstStyle/>
          <a:p>
            <a:r>
              <a:rPr lang="en-US" dirty="0"/>
              <a:t>No warning</a:t>
            </a:r>
            <a:endParaRPr lang="x-none" dirty="0"/>
          </a:p>
        </p:txBody>
      </p:sp>
      <p:pic>
        <p:nvPicPr>
          <p:cNvPr id="5" name="Content Placeholder 4">
            <a:extLst>
              <a:ext uri="{FF2B5EF4-FFF2-40B4-BE49-F238E27FC236}">
                <a16:creationId xmlns:a16="http://schemas.microsoft.com/office/drawing/2014/main" id="{1B8D79A7-3594-4FC2-9163-21A647DAC670}"/>
              </a:ext>
            </a:extLst>
          </p:cNvPr>
          <p:cNvPicPr>
            <a:picLocks noGrp="1" noChangeAspect="1"/>
          </p:cNvPicPr>
          <p:nvPr>
            <p:ph idx="1"/>
          </p:nvPr>
        </p:nvPicPr>
        <p:blipFill>
          <a:blip r:embed="rId2"/>
          <a:stretch>
            <a:fillRect/>
          </a:stretch>
        </p:blipFill>
        <p:spPr>
          <a:xfrm>
            <a:off x="1426701" y="1600200"/>
            <a:ext cx="6290598" cy="4525963"/>
          </a:xfrm>
        </p:spPr>
      </p:pic>
    </p:spTree>
    <p:extLst>
      <p:ext uri="{BB962C8B-B14F-4D97-AF65-F5344CB8AC3E}">
        <p14:creationId xmlns:p14="http://schemas.microsoft.com/office/powerpoint/2010/main" val="208851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7C87-6B7F-4A42-91D4-BD7654542098}"/>
              </a:ext>
            </a:extLst>
          </p:cNvPr>
          <p:cNvSpPr>
            <a:spLocks noGrp="1"/>
          </p:cNvSpPr>
          <p:nvPr>
            <p:ph type="title"/>
          </p:nvPr>
        </p:nvSpPr>
        <p:spPr/>
        <p:txBody>
          <a:bodyPr>
            <a:normAutofit fontScale="90000"/>
          </a:bodyPr>
          <a:lstStyle/>
          <a:p>
            <a:r>
              <a:rPr lang="en-US" b="0" i="0" dirty="0">
                <a:effectLst/>
                <a:latin typeface="Roboto" panose="02000000000000000000" pitchFamily="2" charset="0"/>
              </a:rPr>
              <a:t>What Are All Those Places Where Initializer List Is Must In C++?</a:t>
            </a:r>
            <a:br>
              <a:rPr lang="en-US" b="0" i="0" dirty="0">
                <a:effectLst/>
                <a:latin typeface="Roboto" panose="02000000000000000000" pitchFamily="2" charset="0"/>
              </a:rPr>
            </a:br>
            <a:endParaRPr lang="x-none" dirty="0"/>
          </a:p>
        </p:txBody>
      </p:sp>
      <p:sp>
        <p:nvSpPr>
          <p:cNvPr id="3" name="Content Placeholder 2">
            <a:extLst>
              <a:ext uri="{FF2B5EF4-FFF2-40B4-BE49-F238E27FC236}">
                <a16:creationId xmlns:a16="http://schemas.microsoft.com/office/drawing/2014/main" id="{2693657A-25F2-41A5-A499-86FF3088BB16}"/>
              </a:ext>
            </a:extLst>
          </p:cNvPr>
          <p:cNvSpPr>
            <a:spLocks noGrp="1"/>
          </p:cNvSpPr>
          <p:nvPr>
            <p:ph idx="1"/>
          </p:nvPr>
        </p:nvSpPr>
        <p:spPr/>
        <p:txBody>
          <a:bodyPr>
            <a:normAutofit fontScale="92500"/>
          </a:bodyPr>
          <a:lstStyle/>
          <a:p>
            <a:pPr marL="0" indent="0">
              <a:buNone/>
            </a:pPr>
            <a:r>
              <a:rPr lang="en-US" b="1" i="0" dirty="0">
                <a:solidFill>
                  <a:srgbClr val="273239"/>
                </a:solidFill>
                <a:effectLst/>
                <a:latin typeface="urw-din"/>
              </a:rPr>
              <a:t>1. For Performance reasons:</a:t>
            </a:r>
            <a:r>
              <a:rPr lang="en-US" b="0" i="0" dirty="0">
                <a:solidFill>
                  <a:srgbClr val="273239"/>
                </a:solidFill>
                <a:effectLst/>
                <a:latin typeface="urw-din"/>
              </a:rPr>
              <a:t> </a:t>
            </a:r>
            <a:br>
              <a:rPr lang="en-US" dirty="0"/>
            </a:br>
            <a:r>
              <a:rPr lang="en-US" b="0" i="0" dirty="0">
                <a:solidFill>
                  <a:srgbClr val="273239"/>
                </a:solidFill>
                <a:effectLst/>
                <a:latin typeface="urw-din"/>
              </a:rPr>
              <a:t>It is better to initialize all class variables in Initializer List instead of assigning values inside body. </a:t>
            </a:r>
          </a:p>
          <a:p>
            <a:pPr marL="0" indent="0">
              <a:buNone/>
            </a:pPr>
            <a:r>
              <a:rPr lang="en-US" b="1" i="0" dirty="0">
                <a:solidFill>
                  <a:srgbClr val="273239"/>
                </a:solidFill>
                <a:effectLst/>
                <a:latin typeface="urw-din"/>
              </a:rPr>
              <a:t>2. For initialization of non-static const data members(we’ll see this in later example)</a:t>
            </a:r>
          </a:p>
          <a:p>
            <a:pPr marL="0" indent="0">
              <a:buNone/>
            </a:pPr>
            <a:r>
              <a:rPr lang="en-US" b="1" i="0" dirty="0">
                <a:solidFill>
                  <a:srgbClr val="273239"/>
                </a:solidFill>
                <a:effectLst/>
                <a:latin typeface="urw-din"/>
              </a:rPr>
              <a:t>3. For initialization of base class members :</a:t>
            </a:r>
            <a:r>
              <a:rPr lang="en-US" b="0" i="0" dirty="0">
                <a:solidFill>
                  <a:srgbClr val="273239"/>
                </a:solidFill>
                <a:effectLst/>
                <a:latin typeface="urw-din"/>
              </a:rPr>
              <a:t> the parameterized constructor of the base class can only be called using Initializer List.(don’t worry we’ll use this concept in inheritance)</a:t>
            </a:r>
            <a:endParaRPr lang="x-none" b="1" dirty="0"/>
          </a:p>
        </p:txBody>
      </p:sp>
    </p:spTree>
    <p:extLst>
      <p:ext uri="{BB962C8B-B14F-4D97-AF65-F5344CB8AC3E}">
        <p14:creationId xmlns:p14="http://schemas.microsoft.com/office/powerpoint/2010/main" val="766123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2421</TotalTime>
  <Words>2024</Words>
  <Application>Microsoft Office PowerPoint</Application>
  <PresentationFormat>On-screen Show (4:3)</PresentationFormat>
  <Paragraphs>313</Paragraphs>
  <Slides>38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Century Gothic</vt:lpstr>
      <vt:lpstr>Droid Serif</vt:lpstr>
      <vt:lpstr>Nunito Sans</vt:lpstr>
      <vt:lpstr>Roboto</vt:lpstr>
      <vt:lpstr>urw-din</vt:lpstr>
      <vt:lpstr>Office Theme</vt:lpstr>
      <vt:lpstr>Object-oriented Programming</vt:lpstr>
      <vt:lpstr>What are initializer lists in C++? </vt:lpstr>
      <vt:lpstr>Syntax</vt:lpstr>
      <vt:lpstr>Example</vt:lpstr>
      <vt:lpstr>Using {} this is uniform initialization(in C++11) and preferred</vt:lpstr>
      <vt:lpstr>Giving us warning (narrowing conversion)</vt:lpstr>
      <vt:lpstr>Using ()</vt:lpstr>
      <vt:lpstr>No warning</vt:lpstr>
      <vt:lpstr>What Are All Those Places Where Initializer List Is Must In C++? </vt:lpstr>
      <vt:lpstr>4.When constructor’s parameter name is same as data member </vt:lpstr>
      <vt:lpstr>this Pointer is Not Available for Initialization </vt:lpstr>
      <vt:lpstr>this Pointer is Not Available for Initialization </vt:lpstr>
      <vt:lpstr>5. For initialization of reference members: </vt:lpstr>
      <vt:lpstr>Output?</vt:lpstr>
      <vt:lpstr>output</vt:lpstr>
      <vt:lpstr>Constant Variables</vt:lpstr>
      <vt:lpstr>Constant Variables</vt:lpstr>
      <vt:lpstr>Member Initialization List</vt:lpstr>
      <vt:lpstr>Member Initialization List</vt:lpstr>
      <vt:lpstr>Member Initialization List</vt:lpstr>
      <vt:lpstr>Constant Parameters</vt:lpstr>
      <vt:lpstr>CONSTANT MEMBER FUNCTIONS</vt:lpstr>
      <vt:lpstr>                                                                                                                                                                                                                                                                                                                                                                                                                                                                                                                                                                                                                                                                                                                                                                                                                                                                                                                                                                                                                                                                                                                                                                                                                                                                                                                                                                                                                                                                                                                                                                                                                                                                                                                                                                                                                                                                                                                                                                                                                                                                                                                                                                                                                                                                                                                                                                                     </vt:lpstr>
      <vt:lpstr>principle of least privilege</vt:lpstr>
      <vt:lpstr>CONSTANT OBJECTS </vt:lpstr>
      <vt:lpstr>CONSTANT OBJECTS </vt:lpstr>
      <vt:lpstr>CONSTANT OBJECTS </vt:lpstr>
      <vt:lpstr> </vt:lpstr>
      <vt:lpstr>Constant With Pointers</vt:lpstr>
      <vt:lpstr>Non-constant Pointers to Non-constant Data</vt:lpstr>
      <vt:lpstr>Non-constant Pointers With  Non-constant Data</vt:lpstr>
      <vt:lpstr>Non-constant Pointers to Constant Data</vt:lpstr>
      <vt:lpstr>Non-constant Pointers to Constant Data</vt:lpstr>
      <vt:lpstr>PowerPoint Presentation</vt:lpstr>
      <vt:lpstr>Constant Pointers to Non-constant Data</vt:lpstr>
      <vt:lpstr>Constant Pointers to Non-constant Data</vt:lpstr>
      <vt:lpstr>Constant Pointers to Constant Data</vt:lpstr>
      <vt:lpstr>Constant Pointers to Constant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Jahanzeb Mukhtar</cp:lastModifiedBy>
  <cp:revision>47</cp:revision>
  <dcterms:created xsi:type="dcterms:W3CDTF">2006-08-16T00:00:00Z</dcterms:created>
  <dcterms:modified xsi:type="dcterms:W3CDTF">2025-02-22T08:12:56Z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2025-02-04T04:08:33Z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039fa876-6d3f-46e4-aade-8486acb98021</vt:lpwstr>
  </property>
  <property fmtid="{D5CDD505-2E9C-101B-9397-08002B2CF9AE}" pid="8" name="MSIP_Label_defa4170-0d19-0005-0004-bc88714345d2_ContentBits">
    <vt:lpwstr>0</vt:lpwstr>
  </property>
</Properties>
</file>