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4" r:id="rId17"/>
    <p:sldId id="283" r:id="rId18"/>
    <p:sldId id="28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CCEDE-A9F7-4FEF-8CBF-9CBA97DCC86E}" v="139" dt="2024-05-30T11:59:09.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545177" cy="400109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 Analysis</a:t>
            </a:r>
          </a:p>
          <a:p>
            <a:r>
              <a:rPr lang="en-US" sz="2800" b="1" dirty="0">
                <a:solidFill>
                  <a:schemeClr val="bg1"/>
                </a:solidFill>
              </a:rPr>
              <a:t>21-05-2024</a:t>
            </a:r>
          </a:p>
          <a:p>
            <a:endParaRPr lang="en-US" sz="2800" b="1" dirty="0">
              <a:solidFill>
                <a:schemeClr val="bg1"/>
              </a:solidFill>
            </a:endParaRPr>
          </a:p>
          <a:p>
            <a:endParaRPr lang="en-US" sz="2800" b="1" dirty="0">
              <a:solidFill>
                <a:schemeClr val="bg1"/>
              </a:solidFill>
            </a:endParaRPr>
          </a:p>
          <a:p>
            <a:endParaRPr lang="en-US" sz="2800" b="1" dirty="0">
              <a:solidFill>
                <a:schemeClr val="bg1"/>
              </a:solidFill>
            </a:endParaRPr>
          </a:p>
          <a:p>
            <a:r>
              <a:rPr lang="en-US" b="1" dirty="0">
                <a:solidFill>
                  <a:schemeClr val="bg1"/>
                </a:solidFill>
              </a:rPr>
              <a:t>Name: </a:t>
            </a:r>
            <a:r>
              <a:rPr lang="en-US" dirty="0">
                <a:solidFill>
                  <a:schemeClr val="bg1"/>
                </a:solidFill>
              </a:rPr>
              <a:t>Sarima Iyayi</a:t>
            </a:r>
          </a:p>
          <a:p>
            <a:pPr algn="l" fontAlgn="t"/>
            <a:r>
              <a:rPr lang="en-US" b="1" dirty="0">
                <a:solidFill>
                  <a:schemeClr val="bg1"/>
                </a:solidFill>
              </a:rPr>
              <a:t>Cohort Code.: </a:t>
            </a:r>
            <a:r>
              <a:rPr lang="en-GB" b="0" i="0" u="none" strike="noStrike" dirty="0">
                <a:solidFill>
                  <a:schemeClr val="bg1"/>
                </a:solidFill>
                <a:effectLst/>
                <a:latin typeface="Lato Extended"/>
              </a:rPr>
              <a:t>LISUM33</a:t>
            </a:r>
            <a:r>
              <a:rPr lang="en-US" b="1" dirty="0">
                <a:solidFill>
                  <a:schemeClr val="bg1"/>
                </a:solidFill>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5314911"/>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1338828"/>
          </a:xfrm>
          <a:prstGeom prst="rect">
            <a:avLst/>
          </a:prstGeom>
          <a:noFill/>
        </p:spPr>
        <p:txBody>
          <a:bodyPr wrap="square" rtlCol="0">
            <a:spAutoFit/>
          </a:bodyPr>
          <a:lstStyle/>
          <a:p>
            <a:pPr defTabSz="822960">
              <a:spcAft>
                <a:spcPts val="600"/>
              </a:spcAft>
            </a:pPr>
            <a:r>
              <a:rPr lang="en-US" sz="1620" kern="1200" dirty="0">
                <a:solidFill>
                  <a:srgbClr val="B50000"/>
                </a:solidFill>
                <a:latin typeface="+mn-lt"/>
                <a:ea typeface="+mn-ea"/>
                <a:cs typeface="+mn-cs"/>
              </a:rPr>
              <a:t>Yellow Cab has a larger customer base for both genders, suggesting a broader appeal</a:t>
            </a:r>
            <a:endParaRPr lang="en-GB" dirty="0">
              <a:solidFill>
                <a:srgbClr val="FF6600"/>
              </a:solidFill>
            </a:endParaRPr>
          </a:p>
        </p:txBody>
      </p:sp>
      <p:pic>
        <p:nvPicPr>
          <p:cNvPr id="6146" name="Picture 2">
            <a:extLst>
              <a:ext uri="{FF2B5EF4-FFF2-40B4-BE49-F238E27FC236}">
                <a16:creationId xmlns:a16="http://schemas.microsoft.com/office/drawing/2014/main" id="{90C81640-6A2F-0DF3-F144-9FD598A2E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916" y="417478"/>
            <a:ext cx="8084528" cy="520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23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5314911"/>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3416320"/>
          </a:xfrm>
          <a:prstGeom prst="rect">
            <a:avLst/>
          </a:prstGeom>
          <a:noFill/>
        </p:spPr>
        <p:txBody>
          <a:bodyPr wrap="square" rtlCol="0">
            <a:spAutoFit/>
          </a:bodyPr>
          <a:lstStyle/>
          <a:p>
            <a:pPr defTabSz="822960">
              <a:spcAft>
                <a:spcPts val="600"/>
              </a:spcAft>
            </a:pPr>
            <a:r>
              <a:rPr lang="en-US" kern="1200" dirty="0">
                <a:solidFill>
                  <a:srgbClr val="B50000"/>
                </a:solidFill>
                <a:latin typeface="+mn-lt"/>
                <a:ea typeface="+mn-ea"/>
                <a:cs typeface="+mn-cs"/>
              </a:rPr>
              <a:t>Yellow Cab has a stronger market presence in major cities, particularly high-density urban areas like New York, Chicago, and Los Angeles. This indicating better market penetration and possibly better service coverage.</a:t>
            </a:r>
            <a:endParaRPr lang="en-GB" dirty="0">
              <a:solidFill>
                <a:srgbClr val="FF6600"/>
              </a:solidFill>
            </a:endParaRPr>
          </a:p>
        </p:txBody>
      </p:sp>
      <p:pic>
        <p:nvPicPr>
          <p:cNvPr id="7170" name="Picture 2">
            <a:extLst>
              <a:ext uri="{FF2B5EF4-FFF2-40B4-BE49-F238E27FC236}">
                <a16:creationId xmlns:a16="http://schemas.microsoft.com/office/drawing/2014/main" id="{6F8C842B-2EB5-4D67-3743-A6C12B3DA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43" y="-1"/>
            <a:ext cx="7149714" cy="561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2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5314911"/>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1643527"/>
          </a:xfrm>
          <a:prstGeom prst="rect">
            <a:avLst/>
          </a:prstGeom>
          <a:noFill/>
        </p:spPr>
        <p:txBody>
          <a:bodyPr wrap="square" rtlCol="0">
            <a:spAutoFit/>
          </a:bodyPr>
          <a:lstStyle/>
          <a:p>
            <a:pPr defTabSz="822960">
              <a:spcAft>
                <a:spcPts val="600"/>
              </a:spcAft>
            </a:pPr>
            <a:r>
              <a:rPr lang="en-US" sz="1620" kern="1200" dirty="0">
                <a:solidFill>
                  <a:srgbClr val="B50000"/>
                </a:solidFill>
                <a:latin typeface="+mn-lt"/>
                <a:ea typeface="+mn-ea"/>
                <a:cs typeface="+mn-cs"/>
              </a:rPr>
              <a:t>Yellow Cab's higher market penetration suggests a stronger brand presence and customer </a:t>
            </a:r>
            <a:r>
              <a:rPr lang="en-US" kern="1200" dirty="0">
                <a:solidFill>
                  <a:srgbClr val="B50000"/>
                </a:solidFill>
                <a:latin typeface="+mn-lt"/>
                <a:ea typeface="+mn-ea"/>
                <a:cs typeface="+mn-cs"/>
              </a:rPr>
              <a:t>preference</a:t>
            </a:r>
            <a:r>
              <a:rPr lang="en-US" sz="1620" kern="1200" dirty="0">
                <a:solidFill>
                  <a:srgbClr val="B50000"/>
                </a:solidFill>
                <a:latin typeface="+mn-lt"/>
                <a:ea typeface="+mn-ea"/>
                <a:cs typeface="+mn-cs"/>
              </a:rPr>
              <a:t> in various </a:t>
            </a:r>
            <a:r>
              <a:rPr lang="en-US" kern="1200" dirty="0">
                <a:solidFill>
                  <a:srgbClr val="B50000"/>
                </a:solidFill>
                <a:latin typeface="+mn-lt"/>
                <a:ea typeface="+mn-ea"/>
                <a:cs typeface="+mn-cs"/>
              </a:rPr>
              <a:t>locations</a:t>
            </a:r>
            <a:r>
              <a:rPr lang="en-US" sz="1620" kern="1200" dirty="0">
                <a:solidFill>
                  <a:srgbClr val="B50000"/>
                </a:solidFill>
                <a:latin typeface="+mn-lt"/>
                <a:ea typeface="+mn-ea"/>
                <a:cs typeface="+mn-cs"/>
              </a:rPr>
              <a:t>.</a:t>
            </a:r>
            <a:endParaRPr lang="en-GB" dirty="0">
              <a:solidFill>
                <a:srgbClr val="FF6600"/>
              </a:solidFill>
            </a:endParaRPr>
          </a:p>
        </p:txBody>
      </p:sp>
      <p:pic>
        <p:nvPicPr>
          <p:cNvPr id="8194" name="Picture 2">
            <a:extLst>
              <a:ext uri="{FF2B5EF4-FFF2-40B4-BE49-F238E27FC236}">
                <a16:creationId xmlns:a16="http://schemas.microsoft.com/office/drawing/2014/main" id="{C0E43A52-0309-0A6F-AD1C-1F393F0F4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132" y="-1"/>
            <a:ext cx="7173736" cy="562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6170589"/>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3139321"/>
          </a:xfrm>
          <a:prstGeom prst="rect">
            <a:avLst/>
          </a:prstGeom>
          <a:noFill/>
        </p:spPr>
        <p:txBody>
          <a:bodyPr wrap="square" rtlCol="0">
            <a:spAutoFit/>
          </a:bodyPr>
          <a:lstStyle/>
          <a:p>
            <a:pPr defTabSz="822960">
              <a:spcAft>
                <a:spcPts val="600"/>
              </a:spcAft>
            </a:pPr>
            <a:r>
              <a:rPr lang="en-US" kern="1200" dirty="0">
                <a:solidFill>
                  <a:srgbClr val="B50000"/>
                </a:solidFill>
                <a:latin typeface="+mn-lt"/>
                <a:ea typeface="+mn-ea"/>
                <a:cs typeface="+mn-cs"/>
              </a:rPr>
              <a:t>Both companies experience increased ride demand on holidays, but Yellow Cab consistently has higher ride numbers, indicating a stronger ability to capitalize on holiday demand.</a:t>
            </a:r>
            <a:endParaRPr lang="en-GB" dirty="0">
              <a:solidFill>
                <a:srgbClr val="FF6600"/>
              </a:solidFill>
            </a:endParaRPr>
          </a:p>
        </p:txBody>
      </p:sp>
      <p:pic>
        <p:nvPicPr>
          <p:cNvPr id="9218" name="Picture 2">
            <a:extLst>
              <a:ext uri="{FF2B5EF4-FFF2-40B4-BE49-F238E27FC236}">
                <a16:creationId xmlns:a16="http://schemas.microsoft.com/office/drawing/2014/main" id="{B01D8D9D-80BC-711D-C0A0-D6DFE2C80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128" y="115717"/>
            <a:ext cx="7156308" cy="30066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A31B294-6DF8-D940-7215-0D4C08D2F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18" y="3195834"/>
            <a:ext cx="7156307" cy="312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37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6170589"/>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4524315"/>
          </a:xfrm>
          <a:prstGeom prst="rect">
            <a:avLst/>
          </a:prstGeom>
          <a:noFill/>
        </p:spPr>
        <p:txBody>
          <a:bodyPr wrap="square" rtlCol="0">
            <a:spAutoFit/>
          </a:bodyPr>
          <a:lstStyle/>
          <a:p>
            <a:pPr defTabSz="822960">
              <a:spcAft>
                <a:spcPts val="600"/>
              </a:spcAft>
            </a:pPr>
            <a:r>
              <a:rPr lang="en-US" kern="1200" dirty="0">
                <a:solidFill>
                  <a:srgbClr val="B50000"/>
                </a:solidFill>
                <a:latin typeface="+mn-lt"/>
                <a:ea typeface="+mn-ea"/>
                <a:cs typeface="+mn-cs"/>
              </a:rPr>
              <a:t>From the </a:t>
            </a:r>
            <a:r>
              <a:rPr lang="en-US" kern="1200" dirty="0" err="1">
                <a:solidFill>
                  <a:srgbClr val="B50000"/>
                </a:solidFill>
                <a:latin typeface="+mn-lt"/>
                <a:ea typeface="+mn-ea"/>
                <a:cs typeface="+mn-cs"/>
              </a:rPr>
              <a:t>noticable</a:t>
            </a:r>
            <a:r>
              <a:rPr lang="en-US" kern="1200" dirty="0">
                <a:solidFill>
                  <a:srgbClr val="B50000"/>
                </a:solidFill>
                <a:latin typeface="+mn-lt"/>
                <a:ea typeface="+mn-ea"/>
                <a:cs typeface="+mn-cs"/>
              </a:rPr>
              <a:t> peaks, both companies generate higher revenue on holidays, but Yellow Cab has a stronger revenue performance overall. This indicates a better ability to capture holiday traffic and maintain strong revenue streams on regular days.</a:t>
            </a:r>
            <a:endParaRPr lang="en-GB" dirty="0">
              <a:solidFill>
                <a:srgbClr val="FF6600"/>
              </a:solidFill>
            </a:endParaRPr>
          </a:p>
        </p:txBody>
      </p:sp>
      <p:pic>
        <p:nvPicPr>
          <p:cNvPr id="9218" name="Picture 2">
            <a:extLst>
              <a:ext uri="{FF2B5EF4-FFF2-40B4-BE49-F238E27FC236}">
                <a16:creationId xmlns:a16="http://schemas.microsoft.com/office/drawing/2014/main" id="{B01D8D9D-80BC-711D-C0A0-D6DFE2C808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361084" y="115717"/>
            <a:ext cx="5286396" cy="30066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A31B294-6DF8-D940-7215-0D4C08D2FE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2250390" y="3195834"/>
            <a:ext cx="5487562" cy="312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20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6170589"/>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8784771" y="643467"/>
            <a:ext cx="2739797" cy="3416320"/>
          </a:xfrm>
          <a:prstGeom prst="rect">
            <a:avLst/>
          </a:prstGeom>
          <a:noFill/>
        </p:spPr>
        <p:txBody>
          <a:bodyPr wrap="square" rtlCol="0">
            <a:spAutoFit/>
          </a:bodyPr>
          <a:lstStyle/>
          <a:p>
            <a:pPr defTabSz="822960">
              <a:spcAft>
                <a:spcPts val="600"/>
              </a:spcAft>
            </a:pPr>
            <a:r>
              <a:rPr lang="en-US" b="1" kern="1200" dirty="0">
                <a:solidFill>
                  <a:srgbClr val="B50000"/>
                </a:solidFill>
                <a:latin typeface="+mn-lt"/>
                <a:ea typeface="+mn-ea"/>
                <a:cs typeface="+mn-cs"/>
              </a:rPr>
              <a:t>Forecasting Insights: </a:t>
            </a:r>
            <a:r>
              <a:rPr lang="en-US" kern="1200" dirty="0">
                <a:solidFill>
                  <a:srgbClr val="B50000"/>
                </a:solidFill>
                <a:latin typeface="+mn-lt"/>
                <a:ea typeface="+mn-ea"/>
                <a:cs typeface="+mn-cs"/>
              </a:rPr>
              <a:t>The revenue forecasts for both Yellow Cab and Pink Cab indicate continued growth, with Yellow Cab showing a more pronounced upward trend. This is consistent with their historical performance and market dominance. Pink Cab also shows positive growth, albeit at a slower rate.</a:t>
            </a:r>
            <a:endParaRPr lang="en-GB" dirty="0">
              <a:solidFill>
                <a:srgbClr val="FF6600"/>
              </a:solidFill>
            </a:endParaRPr>
          </a:p>
        </p:txBody>
      </p:sp>
      <p:pic>
        <p:nvPicPr>
          <p:cNvPr id="9218" name="Picture 2">
            <a:extLst>
              <a:ext uri="{FF2B5EF4-FFF2-40B4-BE49-F238E27FC236}">
                <a16:creationId xmlns:a16="http://schemas.microsoft.com/office/drawing/2014/main" id="{B01D8D9D-80BC-711D-C0A0-D6DFE2C80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61084" y="176042"/>
            <a:ext cx="5286396" cy="28860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A31B294-6DF8-D940-7215-0D4C08D2F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50390" y="3300488"/>
            <a:ext cx="5487562" cy="291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6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92500" lnSpcReduction="10000"/>
          </a:bodyPr>
          <a:lstStyle/>
          <a:p>
            <a:pPr algn="l"/>
            <a:endParaRPr lang="en-US" b="1" i="0" dirty="0">
              <a:solidFill>
                <a:srgbClr val="FF6600"/>
              </a:solidFill>
              <a:effectLst/>
              <a:highlight>
                <a:srgbClr val="FFFFFF"/>
              </a:highlight>
              <a:latin typeface="ui-sans-serif"/>
            </a:endParaRPr>
          </a:p>
          <a:p>
            <a:pPr algn="l">
              <a:buFont typeface="Arial" panose="020B0604020202020204" pitchFamily="34" charset="0"/>
              <a:buChar char="•"/>
            </a:pPr>
            <a:r>
              <a:rPr lang="en-US" b="1" i="0" dirty="0">
                <a:solidFill>
                  <a:srgbClr val="FF6600"/>
                </a:solidFill>
                <a:effectLst/>
                <a:highlight>
                  <a:srgbClr val="FFFFFF"/>
                </a:highlight>
                <a:latin typeface="ui-sans-serif"/>
              </a:rPr>
              <a:t>Demographic Insights</a:t>
            </a:r>
            <a:r>
              <a:rPr lang="en-US" b="0" i="0" dirty="0">
                <a:solidFill>
                  <a:srgbClr val="FF6600"/>
                </a:solidFill>
                <a:effectLst/>
                <a:highlight>
                  <a:srgbClr val="FFFFFF"/>
                </a:highlight>
                <a:latin typeface="ui-sans-serif"/>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Yellow Cab serves a broader age and income range compared to Pink Cab.</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Both companies have a similar gender distribution, with a slight male predominance.</a:t>
            </a:r>
          </a:p>
          <a:p>
            <a:pPr algn="l">
              <a:buFont typeface="Arial" panose="020B0604020202020204" pitchFamily="34" charset="0"/>
              <a:buChar char="•"/>
            </a:pPr>
            <a:r>
              <a:rPr lang="en-US" b="1" i="0" dirty="0">
                <a:solidFill>
                  <a:srgbClr val="FF6600"/>
                </a:solidFill>
                <a:effectLst/>
                <a:highlight>
                  <a:srgbClr val="FFFFFF"/>
                </a:highlight>
                <a:latin typeface="ui-sans-serif"/>
              </a:rPr>
              <a:t>Usage Patterns</a:t>
            </a:r>
            <a:r>
              <a:rPr lang="en-US" b="0" i="0" dirty="0">
                <a:solidFill>
                  <a:srgbClr val="FF6600"/>
                </a:solidFill>
                <a:effectLst/>
                <a:highlight>
                  <a:srgbClr val="FFFFFF"/>
                </a:highlight>
                <a:latin typeface="ui-sans-serif"/>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Yellow Cab has a higher number of rides and better market penetration in most major cities.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The impact of holidays on rides and revenue is more pronounced for Yellow Cab.</a:t>
            </a:r>
          </a:p>
          <a:p>
            <a:pPr algn="l">
              <a:buFont typeface="Arial" panose="020B0604020202020204" pitchFamily="34" charset="0"/>
              <a:buChar char="•"/>
            </a:pPr>
            <a:r>
              <a:rPr lang="en-US" b="1" i="0" dirty="0">
                <a:solidFill>
                  <a:srgbClr val="FF6600"/>
                </a:solidFill>
                <a:effectLst/>
                <a:highlight>
                  <a:srgbClr val="FFFFFF"/>
                </a:highlight>
                <a:latin typeface="ui-sans-serif"/>
              </a:rPr>
              <a:t>Performance Metrics</a:t>
            </a:r>
            <a:r>
              <a:rPr lang="en-US" b="0" i="0" dirty="0">
                <a:solidFill>
                  <a:srgbClr val="FF6600"/>
                </a:solidFill>
                <a:effectLst/>
                <a:highlight>
                  <a:srgbClr val="FFFFFF"/>
                </a:highlight>
                <a:latin typeface="ui-sans-serif"/>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Yellow Cab generates higher revenue and profit margins but is less cost-efficient than Pink Cab.</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Pink Cab is more cost-efficient per kilometer traveled.</a:t>
            </a:r>
          </a:p>
          <a:p>
            <a:pPr algn="l">
              <a:buFont typeface="Arial" panose="020B0604020202020204" pitchFamily="34" charset="0"/>
              <a:buChar char="•"/>
            </a:pPr>
            <a:r>
              <a:rPr lang="en-US" b="1" i="0" dirty="0">
                <a:solidFill>
                  <a:srgbClr val="FF6600"/>
                </a:solidFill>
                <a:effectLst/>
                <a:highlight>
                  <a:srgbClr val="FFFFFF"/>
                </a:highlight>
                <a:latin typeface="ui-sans-serif"/>
              </a:rPr>
              <a:t>Outlier Analysis</a:t>
            </a:r>
            <a:r>
              <a:rPr lang="en-US" b="0" i="0" dirty="0">
                <a:solidFill>
                  <a:srgbClr val="FF6600"/>
                </a:solidFill>
                <a:effectLst/>
                <a:highlight>
                  <a:srgbClr val="FFFFFF"/>
                </a:highlight>
                <a:latin typeface="ui-sans-serif"/>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Boxplots reveal that Yellow Cab has higher, more variable prices, costs, and profits, with more outliers compared to Pink Cab. Pink Cab is more consistent but shows occasional negative profits, suggesting operational improvements are needed. Both companies have similar kilometers traveled, indicating differences primarily in pricing and cost structures.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endParaRPr lang="en-US" b="0" i="0" dirty="0">
              <a:solidFill>
                <a:srgbClr val="0D0D0D"/>
              </a:solidFill>
              <a:effectLst/>
              <a:highlight>
                <a:srgbClr val="FFFFFF"/>
              </a:highlight>
              <a:latin typeface="ui-sans-serif"/>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6710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6170589"/>
            <a:ext cx="1497172" cy="899621"/>
          </a:xfrm>
          <a:prstGeom prst="rect">
            <a:avLst/>
          </a:prstGeom>
        </p:spPr>
      </p:pic>
      <p:sp>
        <p:nvSpPr>
          <p:cNvPr id="5" name="TextBox 4">
            <a:extLst>
              <a:ext uri="{FF2B5EF4-FFF2-40B4-BE49-F238E27FC236}">
                <a16:creationId xmlns:a16="http://schemas.microsoft.com/office/drawing/2014/main" id="{E6211D4C-D8BB-F395-7CCA-4FA16BDD076A}"/>
              </a:ext>
            </a:extLst>
          </p:cNvPr>
          <p:cNvSpPr txBox="1"/>
          <p:nvPr/>
        </p:nvSpPr>
        <p:spPr>
          <a:xfrm>
            <a:off x="1670670" y="947057"/>
            <a:ext cx="9202665" cy="4893647"/>
          </a:xfrm>
          <a:prstGeom prst="rect">
            <a:avLst/>
          </a:prstGeom>
          <a:noFill/>
        </p:spPr>
        <p:txBody>
          <a:bodyPr wrap="square" rtlCol="0">
            <a:spAutoFit/>
          </a:bodyPr>
          <a:lstStyle/>
          <a:p>
            <a:pPr algn="l"/>
            <a:r>
              <a:rPr lang="en-US" sz="2400" b="1" i="0" dirty="0">
                <a:solidFill>
                  <a:srgbClr val="FF6600"/>
                </a:solidFill>
                <a:effectLst/>
                <a:highlight>
                  <a:srgbClr val="FFFFFF"/>
                </a:highlight>
                <a:latin typeface="ui-sans-serif"/>
              </a:rPr>
              <a:t>Hypothesis Testing</a:t>
            </a:r>
            <a:r>
              <a:rPr lang="en-US" sz="2400" b="0" i="0" dirty="0">
                <a:solidFill>
                  <a:srgbClr val="FF6600"/>
                </a:solidFill>
                <a:effectLst/>
                <a:highlight>
                  <a:srgbClr val="FFFFFF"/>
                </a:highlight>
                <a:latin typeface="ui-sans-serif"/>
              </a:rPr>
              <a:t>:</a:t>
            </a:r>
          </a:p>
          <a:p>
            <a:pPr algn="l"/>
            <a:r>
              <a:rPr lang="en-US" b="0" i="0" dirty="0">
                <a:solidFill>
                  <a:srgbClr val="0D0D0D"/>
                </a:solidFill>
                <a:effectLst/>
                <a:highlight>
                  <a:srgbClr val="FFFFFF"/>
                </a:highlight>
                <a:latin typeface="ui-sans-serif"/>
              </a:rPr>
              <a:t>To validate our findings, we performed several statistical tests: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lnSpc>
                <a:spcPct val="150000"/>
              </a:lnSpc>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Revenue Comparison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r>
              <a:rPr lang="en-US" b="0" i="0" dirty="0">
                <a:solidFill>
                  <a:srgbClr val="0D0D0D"/>
                </a:solidFill>
                <a:effectLst/>
                <a:highlight>
                  <a:srgbClr val="FFFFFF"/>
                </a:highlight>
                <a:latin typeface="ui-sans-serif"/>
              </a:rPr>
              <a:t> Yellow Cab generates higher revenue than Pink Cab on both holidays and non-holidays.</a:t>
            </a:r>
          </a:p>
          <a:p>
            <a:pPr algn="l">
              <a:lnSpc>
                <a:spcPct val="150000"/>
              </a:lnSpc>
              <a:buFont typeface="+mj-lt"/>
              <a:buAutoNum type="arabicPeriod"/>
            </a:pPr>
            <a:r>
              <a:rPr lang="en-US" b="1" i="0" dirty="0">
                <a:solidFill>
                  <a:srgbClr val="0D0D0D"/>
                </a:solidFill>
                <a:effectLst/>
                <a:highlight>
                  <a:srgbClr val="FFFFFF"/>
                </a:highlight>
                <a:latin typeface="ui-sans-serif"/>
              </a:rPr>
              <a:t>Profit Margin</a:t>
            </a:r>
            <a:r>
              <a:rPr lang="en-US" b="0" i="0" dirty="0">
                <a:solidFill>
                  <a:srgbClr val="0D0D0D"/>
                </a:solidFill>
                <a:effectLst/>
                <a:highlight>
                  <a:srgbClr val="FFFFFF"/>
                </a:highlight>
                <a:latin typeface="ui-sans-serif"/>
              </a:rPr>
              <a:t>: Yellow Cab has a higher average profit margin.</a:t>
            </a:r>
          </a:p>
          <a:p>
            <a:pPr algn="l">
              <a:lnSpc>
                <a:spcPct val="150000"/>
              </a:lnSpc>
              <a:buFont typeface="+mj-lt"/>
              <a:buAutoNum type="arabicPeriod"/>
            </a:pPr>
            <a:r>
              <a:rPr lang="en-US" b="1" i="0" dirty="0">
                <a:solidFill>
                  <a:srgbClr val="0D0D0D"/>
                </a:solidFill>
                <a:effectLst/>
                <a:highlight>
                  <a:srgbClr val="FFFFFF"/>
                </a:highlight>
                <a:latin typeface="ui-sans-serif"/>
              </a:rPr>
              <a:t>Cost Efficiency</a:t>
            </a:r>
            <a:r>
              <a:rPr lang="en-US" b="0" i="0" dirty="0">
                <a:solidFill>
                  <a:srgbClr val="0D0D0D"/>
                </a:solidFill>
                <a:effectLst/>
                <a:highlight>
                  <a:srgbClr val="FFFFFF"/>
                </a:highlight>
                <a:latin typeface="ui-sans-serif"/>
              </a:rPr>
              <a:t>: Pink Cab has lower cost per km traveled.</a:t>
            </a:r>
          </a:p>
          <a:p>
            <a:pPr algn="l">
              <a:lnSpc>
                <a:spcPct val="150000"/>
              </a:lnSpc>
              <a:buFont typeface="+mj-lt"/>
              <a:buAutoNum type="arabicPeriod"/>
            </a:pPr>
            <a:r>
              <a:rPr lang="en-US" b="1" i="0" dirty="0">
                <a:solidFill>
                  <a:srgbClr val="0D0D0D"/>
                </a:solidFill>
                <a:effectLst/>
                <a:highlight>
                  <a:srgbClr val="FFFFFF"/>
                </a:highlight>
                <a:latin typeface="ui-sans-serif"/>
              </a:rPr>
              <a:t>Market Penetration</a:t>
            </a:r>
            <a:r>
              <a:rPr lang="en-US" b="0" i="0" dirty="0">
                <a:solidFill>
                  <a:srgbClr val="0D0D0D"/>
                </a:solidFill>
                <a:effectLst/>
                <a:highlight>
                  <a:srgbClr val="FFFFFF"/>
                </a:highlight>
                <a:latin typeface="ui-sans-serif"/>
              </a:rPr>
              <a:t>: Yellow Cab has higher market penetration in major cities.</a:t>
            </a:r>
          </a:p>
          <a:p>
            <a:pPr algn="l">
              <a:lnSpc>
                <a:spcPct val="150000"/>
              </a:lnSpc>
              <a:buFont typeface="+mj-lt"/>
              <a:buAutoNum type="arabicPeriod"/>
            </a:pPr>
            <a:r>
              <a:rPr lang="en-US" b="1" i="0" dirty="0">
                <a:solidFill>
                  <a:srgbClr val="0D0D0D"/>
                </a:solidFill>
                <a:effectLst/>
                <a:highlight>
                  <a:srgbClr val="FFFFFF"/>
                </a:highlight>
                <a:latin typeface="ui-sans-serif"/>
              </a:rPr>
              <a:t>Customer Income</a:t>
            </a:r>
            <a:r>
              <a:rPr lang="en-US" b="0" i="0" dirty="0">
                <a:solidFill>
                  <a:srgbClr val="0D0D0D"/>
                </a:solidFill>
                <a:effectLst/>
                <a:highlight>
                  <a:srgbClr val="FFFFFF"/>
                </a:highlight>
                <a:latin typeface="ui-sans-serif"/>
              </a:rPr>
              <a:t>: Yellow Cab serves a broader income range.</a:t>
            </a:r>
          </a:p>
          <a:p>
            <a:pPr algn="l">
              <a:lnSpc>
                <a:spcPct val="150000"/>
              </a:lnSpc>
              <a:buFont typeface="+mj-lt"/>
              <a:buAutoNum type="arabicPeriod"/>
            </a:pPr>
            <a:r>
              <a:rPr lang="en-US" b="1" i="0" dirty="0">
                <a:solidFill>
                  <a:srgbClr val="0D0D0D"/>
                </a:solidFill>
                <a:effectLst/>
                <a:highlight>
                  <a:srgbClr val="FFFFFF"/>
                </a:highlight>
                <a:latin typeface="ui-sans-serif"/>
              </a:rPr>
              <a:t>Profit Variability</a:t>
            </a:r>
            <a:r>
              <a:rPr lang="en-US" b="0" i="0" dirty="0">
                <a:solidFill>
                  <a:srgbClr val="0D0D0D"/>
                </a:solidFill>
                <a:effectLst/>
                <a:highlight>
                  <a:srgbClr val="FFFFFF"/>
                </a:highlight>
                <a:latin typeface="ui-sans-serif"/>
              </a:rPr>
              <a:t>: Yellow Cab shows greater variability in profit.</a:t>
            </a:r>
          </a:p>
          <a:p>
            <a:pPr algn="l">
              <a:lnSpc>
                <a:spcPct val="150000"/>
              </a:lnSpc>
              <a:buFont typeface="+mj-lt"/>
              <a:buAutoNum type="arabicPeriod"/>
            </a:pPr>
            <a:r>
              <a:rPr lang="en-US" b="1" i="0" dirty="0">
                <a:solidFill>
                  <a:srgbClr val="0D0D0D"/>
                </a:solidFill>
                <a:effectLst/>
                <a:highlight>
                  <a:srgbClr val="FFFFFF"/>
                </a:highlight>
                <a:latin typeface="ui-sans-serif"/>
              </a:rPr>
              <a:t>Negative Profits</a:t>
            </a:r>
            <a:r>
              <a:rPr lang="en-US" b="0" i="0" dirty="0">
                <a:solidFill>
                  <a:srgbClr val="0D0D0D"/>
                </a:solidFill>
                <a:effectLst/>
                <a:highlight>
                  <a:srgbClr val="FFFFFF"/>
                </a:highlight>
                <a:latin typeface="ui-sans-serif"/>
              </a:rPr>
              <a:t>: Pink Cab has more negative profit instances.</a:t>
            </a:r>
          </a:p>
          <a:p>
            <a:pPr algn="l">
              <a:buFont typeface="+mj-lt"/>
              <a:buAutoNum type="arabicPeriod"/>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169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lnSpcReduction="10000"/>
          </a:bodyPr>
          <a:lstStyle/>
          <a:p>
            <a:pPr algn="l"/>
            <a:endParaRPr lang="en-US" b="1" i="0" dirty="0">
              <a:solidFill>
                <a:srgbClr val="FF6600"/>
              </a:solidFill>
              <a:effectLst/>
              <a:highlight>
                <a:srgbClr val="FFFFFF"/>
              </a:highlight>
              <a:latin typeface="ui-sans-serif"/>
            </a:endParaRPr>
          </a:p>
          <a:p>
            <a:pPr algn="l"/>
            <a:r>
              <a:rPr lang="en-US" b="1" i="0" dirty="0">
                <a:solidFill>
                  <a:srgbClr val="FF6600"/>
                </a:solidFill>
                <a:effectLst/>
                <a:highlight>
                  <a:srgbClr val="FFFFFF"/>
                </a:highlight>
                <a:latin typeface="Segoe UI" panose="020B0502040204020203" pitchFamily="34" charset="0"/>
                <a:cs typeface="Segoe UI" panose="020B0502040204020203" pitchFamily="34" charset="0"/>
              </a:rPr>
              <a:t>Investment Decision:</a:t>
            </a:r>
          </a:p>
          <a:p>
            <a:pPr algn="l">
              <a:lnSpc>
                <a:spcPct val="110000"/>
              </a:lnSpc>
            </a:pPr>
            <a:r>
              <a:rPr lang="en-US" sz="1900" i="0" dirty="0">
                <a:solidFill>
                  <a:srgbClr val="0D0D0D"/>
                </a:solidFill>
                <a:effectLst/>
                <a:highlight>
                  <a:srgbClr val="FFFFFF"/>
                </a:highlight>
                <a:latin typeface="Segoe UI" panose="020B0502040204020203" pitchFamily="34" charset="0"/>
                <a:cs typeface="Segoe UI" panose="020B0502040204020203" pitchFamily="34" charset="0"/>
              </a:rPr>
              <a:t>From the Analysis,</a:t>
            </a:r>
            <a:r>
              <a:rPr lang="en-US" sz="1900" b="0" i="0" dirty="0">
                <a:solidFill>
                  <a:srgbClr val="0D0D0D"/>
                </a:solidFill>
                <a:effectLst/>
                <a:highlight>
                  <a:srgbClr val="FFFFFF"/>
                </a:highlight>
                <a:latin typeface="Segoe UI" panose="020B0502040204020203" pitchFamily="34" charset="0"/>
                <a:cs typeface="Segoe UI" panose="020B0502040204020203" pitchFamily="34" charset="0"/>
              </a:rPr>
              <a:t> XYZ should consider investing in Yellow Cab to leverage its strong market performance and profitability. The company demonstrates higher revenue generation and profitability, capturing market demand effectively, especially during holidays, leading to increased revenue. Additionally, the higher average profit margin indicates more efficient operations or pricing strategies.</a:t>
            </a:r>
          </a:p>
          <a:p>
            <a:pPr algn="l"/>
            <a:r>
              <a:rPr lang="en-US" b="1" i="0" dirty="0">
                <a:solidFill>
                  <a:srgbClr val="FF6600"/>
                </a:solidFill>
                <a:effectLst/>
                <a:highlight>
                  <a:srgbClr val="FFFFFF"/>
                </a:highlight>
                <a:latin typeface="Segoe UI" panose="020B0502040204020203" pitchFamily="34" charset="0"/>
                <a:cs typeface="Segoe UI" panose="020B0502040204020203" pitchFamily="34" charset="0"/>
              </a:rPr>
              <a:t>Strategic Suggestions</a:t>
            </a:r>
            <a:r>
              <a:rPr lang="en-US" b="0" i="0" dirty="0">
                <a:solidFill>
                  <a:srgbClr val="FF6600"/>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sz="1900" b="0" i="0" dirty="0">
                <a:solidFill>
                  <a:srgbClr val="0D0D0D"/>
                </a:solidFill>
                <a:effectLst/>
                <a:highlight>
                  <a:srgbClr val="FFFFFF"/>
                </a:highlight>
                <a:latin typeface="Segoe UI" panose="020B0502040204020203" pitchFamily="34" charset="0"/>
                <a:cs typeface="Segoe UI" panose="020B0502040204020203" pitchFamily="34" charset="0"/>
              </a:rPr>
              <a:t>For Yellow Cab: Improve cost efficiency by optimizing operations.</a:t>
            </a:r>
          </a:p>
          <a:p>
            <a:pPr marL="742950" lvl="1" indent="-285750" algn="l">
              <a:buFont typeface="Arial" panose="020B0604020202020204" pitchFamily="34" charset="0"/>
              <a:buChar char="•"/>
            </a:pPr>
            <a:r>
              <a:rPr lang="en-US" sz="1900" b="0" i="0" dirty="0">
                <a:solidFill>
                  <a:srgbClr val="0D0D0D"/>
                </a:solidFill>
                <a:effectLst/>
                <a:highlight>
                  <a:srgbClr val="FFFFFF"/>
                </a:highlight>
                <a:latin typeface="Segoe UI" panose="020B0502040204020203" pitchFamily="34" charset="0"/>
                <a:cs typeface="Segoe UI" panose="020B0502040204020203" pitchFamily="34" charset="0"/>
              </a:rPr>
              <a:t>For Pink Cab: Expand market presence in major cities and explore strategies to increase customer base.</a:t>
            </a:r>
          </a:p>
          <a:p>
            <a:pPr marL="742950" lvl="1" indent="-285750" algn="l">
              <a:buFont typeface="Arial" panose="020B0604020202020204" pitchFamily="34" charset="0"/>
              <a:buChar char="•"/>
            </a:pPr>
            <a:r>
              <a:rPr lang="en-US" sz="1900" b="0" i="0" dirty="0">
                <a:solidFill>
                  <a:srgbClr val="0D0D0D"/>
                </a:solidFill>
                <a:effectLst/>
                <a:highlight>
                  <a:srgbClr val="FFFFFF"/>
                </a:highlight>
                <a:latin typeface="Segoe UI" panose="020B0502040204020203" pitchFamily="34" charset="0"/>
                <a:cs typeface="Segoe UI" panose="020B0502040204020203" pitchFamily="34" charset="0"/>
              </a:rPr>
              <a:t>Implement dynamic pricing strategies to maximize revenue during peak times and holidays.</a:t>
            </a:r>
          </a:p>
          <a:p>
            <a:pPr marL="742950" lvl="1" indent="-285750" algn="l">
              <a:buFont typeface="Arial" panose="020B0604020202020204" pitchFamily="34" charset="0"/>
              <a:buChar char="•"/>
            </a:pPr>
            <a:r>
              <a:rPr lang="en-US" sz="1900" b="0" i="0" dirty="0">
                <a:solidFill>
                  <a:srgbClr val="0D0D0D"/>
                </a:solidFill>
                <a:effectLst/>
                <a:highlight>
                  <a:srgbClr val="FFFFFF"/>
                </a:highlight>
                <a:latin typeface="Segoe UI" panose="020B0502040204020203" pitchFamily="34" charset="0"/>
                <a:cs typeface="Segoe UI" panose="020B0502040204020203" pitchFamily="34" charset="0"/>
              </a:rPr>
              <a:t>Utilize targeted marketing campaigns to attract more high-income customers.</a:t>
            </a:r>
          </a:p>
          <a:p>
            <a:pPr algn="l"/>
            <a:r>
              <a:rPr lang="en-US" b="1" i="0" dirty="0">
                <a:solidFill>
                  <a:srgbClr val="FF6600"/>
                </a:solidFill>
                <a:effectLst/>
                <a:highlight>
                  <a:srgbClr val="FFFFFF"/>
                </a:highlight>
                <a:latin typeface="Segoe UI" panose="020B0502040204020203" pitchFamily="34" charset="0"/>
                <a:cs typeface="Segoe UI" panose="020B0502040204020203" pitchFamily="34" charset="0"/>
              </a:rPr>
              <a:t>Future Analysis</a:t>
            </a:r>
            <a:r>
              <a:rPr lang="en-US" b="0" i="0" dirty="0">
                <a:solidFill>
                  <a:srgbClr val="FF6600"/>
                </a:solidFill>
                <a:effectLst/>
                <a:highlight>
                  <a:srgbClr val="FFFFFF"/>
                </a:highlight>
                <a:latin typeface="Segoe UI" panose="020B0502040204020203" pitchFamily="34" charset="0"/>
                <a:cs typeface="Segoe UI" panose="020B0502040204020203" pitchFamily="34" charset="0"/>
              </a:rPr>
              <a:t>:</a:t>
            </a:r>
            <a:r>
              <a:rPr lang="en-US" sz="2200" b="0" i="0" dirty="0">
                <a:solidFill>
                  <a:srgbClr val="FF6600"/>
                </a:solidFill>
                <a:effectLst/>
                <a:highlight>
                  <a:srgbClr val="FFFFFF"/>
                </a:highlight>
                <a:latin typeface="Segoe UI" panose="020B0502040204020203" pitchFamily="34" charset="0"/>
                <a:cs typeface="Segoe UI" panose="020B0502040204020203" pitchFamily="34" charset="0"/>
              </a:rPr>
              <a:t> </a:t>
            </a:r>
          </a:p>
          <a:p>
            <a:pPr algn="l"/>
            <a:r>
              <a:rPr lang="en-US" sz="1800" b="0" i="0" dirty="0">
                <a:solidFill>
                  <a:srgbClr val="0D0D0D"/>
                </a:solidFill>
                <a:effectLst/>
                <a:highlight>
                  <a:srgbClr val="FFFFFF"/>
                </a:highlight>
                <a:latin typeface="Segoe UI" panose="020B0502040204020203" pitchFamily="34" charset="0"/>
                <a:cs typeface="Segoe UI" panose="020B0502040204020203" pitchFamily="34" charset="0"/>
              </a:rPr>
              <a:t>For further investigation, I suggest customer satisfaction surveys and competitor analysis should be carried out to gain more insights</a:t>
            </a:r>
          </a:p>
          <a:p>
            <a:pPr algn="l"/>
            <a:endParaRPr lang="en-US" b="0" i="0" dirty="0">
              <a:solidFill>
                <a:srgbClr val="0D0D0D"/>
              </a:solidFill>
              <a:effectLst/>
              <a:highlight>
                <a:srgbClr val="FFFFFF"/>
              </a:highlight>
              <a:latin typeface="ui-sans-serif"/>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7764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878895" y="2411073"/>
            <a:ext cx="4431162" cy="1191873"/>
          </a:xfrm>
        </p:spPr>
        <p:txBody>
          <a:bodyPr>
            <a:normAutofit/>
          </a:bodyPr>
          <a:lstStyle/>
          <a:p>
            <a:r>
              <a:rPr lang="en-US" sz="6000" b="1" dirty="0">
                <a:latin typeface="Segoe UI" panose="020B0502040204020203" pitchFamily="34" charset="0"/>
                <a:cs typeface="Segoe UI" panose="020B0502040204020203" pitchFamily="34" charset="0"/>
              </a:rPr>
              <a:t>Thank You</a:t>
            </a:r>
          </a:p>
          <a:p>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7162" y="4838192"/>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a:t>
            </a:r>
            <a:br>
              <a:rPr lang="en-US" b="1" dirty="0">
                <a:solidFill>
                  <a:srgbClr val="FF6600"/>
                </a:solidFill>
              </a:rPr>
            </a:br>
            <a:r>
              <a:rPr lang="en-US" b="1" dirty="0">
                <a:solidFill>
                  <a:srgbClr val="FF6600"/>
                </a:solidFill>
              </a:rPr>
              <a:t>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32500" lnSpcReduction="20000"/>
          </a:bodyPr>
          <a:lstStyle/>
          <a:p>
            <a:endParaRPr lang="en-US" dirty="0">
              <a:solidFill>
                <a:srgbClr val="FF6600"/>
              </a:solidFill>
            </a:endParaRPr>
          </a:p>
          <a:p>
            <a:pPr algn="l">
              <a:lnSpc>
                <a:spcPct val="120000"/>
              </a:lnSpc>
            </a:pPr>
            <a:r>
              <a:rPr lang="en-US" sz="4300" b="1" i="0" dirty="0">
                <a:solidFill>
                  <a:srgbClr val="FF6600"/>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Introduction</a:t>
            </a:r>
            <a:r>
              <a:rPr lang="en-US" sz="4300" b="0" i="0" dirty="0">
                <a:solidFill>
                  <a:srgbClr val="FF6600"/>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 </a:t>
            </a:r>
          </a:p>
          <a:p>
            <a:pPr algn="l">
              <a:lnSpc>
                <a:spcPct val="120000"/>
              </a:lnSpc>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The objective of this project is to provide a comprehensive analysis of two cab companies, Yellow Cab and Pink Cab, to identify which company is a better investment opportunity for XYZ, a private firm in the US. By leveraging multiple datasets, we aim to deliver actionable insights into market trends, customer demographics, revenue, and profitability</a:t>
            </a:r>
            <a:r>
              <a:rPr lang="en-US" sz="31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a:t>
            </a:r>
          </a:p>
          <a:p>
            <a:pPr algn="l"/>
            <a:r>
              <a:rPr lang="en-US" sz="4300" b="1" i="0" dirty="0">
                <a:solidFill>
                  <a:srgbClr val="FF6600"/>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Objectives</a:t>
            </a:r>
            <a:r>
              <a:rPr lang="en-US" sz="4300" b="0" i="0" dirty="0">
                <a:solidFill>
                  <a:srgbClr val="FF6600"/>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Analyze demographic and transactional data to understand customer profiles and usage patterns.</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Compare the performance metrics of Yellow Cab and Pink Cab in terms of revenue, cost efficiency, and profit margins.</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Investigate the impact of holidays on ride demand and revenue generation.</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Provide forecasts for future revenue trends for both companies.</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ea typeface="Ebrima" panose="02000000000000000000" pitchFamily="2" charset="0"/>
                <a:cs typeface="Segoe UI" panose="020B0502040204020203" pitchFamily="34" charset="0"/>
              </a:rPr>
              <a:t>Formulate strategic recommendations based on the analysis to guide XYZ's investment decision.</a:t>
            </a:r>
            <a:endParaRPr lang="en-US" sz="4300" b="0" i="0" dirty="0">
              <a:solidFill>
                <a:srgbClr val="0D0D0D"/>
              </a:solidFill>
              <a:effectLst/>
              <a:highlight>
                <a:srgbClr val="FFFFFF"/>
              </a:highlight>
              <a:latin typeface="ui-sans-serif"/>
            </a:endParaRPr>
          </a:p>
          <a:p>
            <a:pPr algn="l"/>
            <a:r>
              <a:rPr lang="en-US" sz="4300" b="1" i="0" dirty="0">
                <a:solidFill>
                  <a:srgbClr val="FF6600"/>
                </a:solidFill>
                <a:effectLst/>
                <a:highlight>
                  <a:srgbClr val="FFFFFF"/>
                </a:highlight>
                <a:latin typeface="Segoe UI" panose="020B0502040204020203" pitchFamily="34" charset="0"/>
                <a:cs typeface="Segoe UI" panose="020B0502040204020203" pitchFamily="34" charset="0"/>
              </a:rPr>
              <a:t>Key Findings</a:t>
            </a:r>
            <a:r>
              <a:rPr lang="en-US" sz="4300" b="0" i="0" dirty="0">
                <a:solidFill>
                  <a:srgbClr val="FF6600"/>
                </a:solidFill>
                <a:effectLst/>
                <a:highlight>
                  <a:srgbClr val="FFFFFF"/>
                </a:highlight>
                <a:latin typeface="Segoe UI" panose="020B0502040204020203" pitchFamily="34" charset="0"/>
                <a:cs typeface="Segoe UI" panose="020B0502040204020203" pitchFamily="34" charset="0"/>
              </a:rPr>
              <a:t>:</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cs typeface="Segoe UI" panose="020B0502040204020203" pitchFamily="34" charset="0"/>
              </a:rPr>
              <a:t>Yellow Cab has higher revenue and profit margins than Pink Cab.</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cs typeface="Segoe UI" panose="020B0502040204020203" pitchFamily="34" charset="0"/>
              </a:rPr>
              <a:t>Yellow Cab serves a broader income range and has better market penetration in major cities.</a:t>
            </a:r>
          </a:p>
          <a:p>
            <a:pPr marL="342900" indent="-34290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cs typeface="Segoe UI" panose="020B0502040204020203" pitchFamily="34" charset="0"/>
              </a:rPr>
              <a:t>Pink Cab is more cost-efficient per kilometer traveled.</a:t>
            </a:r>
          </a:p>
          <a:p>
            <a:pPr algn="l"/>
            <a:r>
              <a:rPr lang="en-US" sz="4300" b="1" i="0" dirty="0">
                <a:solidFill>
                  <a:srgbClr val="FF6600"/>
                </a:solidFill>
                <a:effectLst/>
                <a:highlight>
                  <a:srgbClr val="FFFFFF"/>
                </a:highlight>
                <a:latin typeface="Segoe UI" panose="020B0502040204020203" pitchFamily="34" charset="0"/>
                <a:cs typeface="Segoe UI" panose="020B0502040204020203" pitchFamily="34" charset="0"/>
              </a:rPr>
              <a:t>Recommendations</a:t>
            </a:r>
            <a:r>
              <a:rPr lang="en-US" sz="4300" b="0" i="0" dirty="0">
                <a:solidFill>
                  <a:srgbClr val="FF6600"/>
                </a:solidFill>
                <a:effectLst/>
                <a:highlight>
                  <a:srgbClr val="FFFFFF"/>
                </a:highlight>
                <a:latin typeface="Segoe UI" panose="020B0502040204020203" pitchFamily="34" charset="0"/>
                <a:cs typeface="Segoe UI" panose="020B0502040204020203" pitchFamily="34" charset="0"/>
              </a:rPr>
              <a:t>:</a:t>
            </a:r>
          </a:p>
          <a:p>
            <a:pPr marL="285750" indent="-28575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cs typeface="Segoe UI" panose="020B0502040204020203" pitchFamily="34" charset="0"/>
              </a:rPr>
              <a:t>Invest in Yellow Cab due to higher profitability and market reach.</a:t>
            </a:r>
          </a:p>
          <a:p>
            <a:pPr marL="285750" indent="-285750" algn="l">
              <a:buFont typeface="Arial" panose="020B0604020202020204" pitchFamily="34" charset="0"/>
              <a:buChar char="•"/>
            </a:pPr>
            <a:r>
              <a:rPr lang="en-US" sz="4300" b="0" i="0" dirty="0">
                <a:solidFill>
                  <a:srgbClr val="0D0D0D"/>
                </a:solidFill>
                <a:effectLst/>
                <a:highlight>
                  <a:srgbClr val="FFFFFF"/>
                </a:highlight>
                <a:latin typeface="Segoe UI" panose="020B0502040204020203" pitchFamily="34" charset="0"/>
                <a:cs typeface="Segoe UI" panose="020B0502040204020203" pitchFamily="34" charset="0"/>
              </a:rPr>
              <a:t>Consider strategies to improve cost efficiency for Yellow Cab and increase Pink Cab's market presence.</a:t>
            </a:r>
          </a:p>
          <a:p>
            <a:pPr algn="just"/>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5860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a:t>
            </a:r>
            <a:br>
              <a:rPr lang="en-US" b="1" dirty="0">
                <a:solidFill>
                  <a:srgbClr val="FF6600"/>
                </a:solidFill>
              </a:rPr>
            </a:br>
            <a:r>
              <a:rPr lang="en-US"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latin typeface="Segoe UI" panose="020B0502040204020203" pitchFamily="34" charset="0"/>
              <a:cs typeface="Segoe UI" panose="020B0502040204020203" pitchFamily="34" charset="0"/>
            </a:endParaRPr>
          </a:p>
          <a:p>
            <a:endParaRPr lang="en-US" sz="2800" i="0" dirty="0">
              <a:solidFill>
                <a:srgbClr val="0D0D0D"/>
              </a:solidFill>
              <a:effectLst/>
              <a:highlight>
                <a:srgbClr val="FFFFFF"/>
              </a:highlight>
              <a:latin typeface="Segoe UI" panose="020B0502040204020203" pitchFamily="34" charset="0"/>
              <a:cs typeface="Segoe UI" panose="020B0502040204020203" pitchFamily="34" charset="0"/>
            </a:endParaRPr>
          </a:p>
          <a:p>
            <a:endParaRPr lang="en-US" sz="2800" dirty="0">
              <a:solidFill>
                <a:srgbClr val="0D0D0D"/>
              </a:solidFill>
              <a:highlight>
                <a:srgbClr val="FFFFFF"/>
              </a:highlight>
              <a:latin typeface="Segoe UI" panose="020B0502040204020203" pitchFamily="34" charset="0"/>
              <a:cs typeface="Segoe UI" panose="020B0502040204020203" pitchFamily="34" charset="0"/>
            </a:endParaRPr>
          </a:p>
          <a:p>
            <a:r>
              <a:rPr lang="en-US" i="0" dirty="0">
                <a:effectLst/>
                <a:highlight>
                  <a:srgbClr val="FFFFFF"/>
                </a:highlight>
                <a:latin typeface="Segoe UI" panose="020B0502040204020203" pitchFamily="34" charset="0"/>
                <a:cs typeface="Segoe UI" panose="020B0502040204020203" pitchFamily="34" charset="0"/>
              </a:rPr>
              <a:t>XYZ, a private firm in the US, is considering investing in the cab industry. The objective is to identify the better investment opportunity between Yellow Cab and Pink Cab by analyzing customer profiles, market trends, revenue, and profitability using provided datasets and additional external data</a:t>
            </a:r>
            <a:endParaRPr lang="en-US" dirty="0"/>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2729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l"/>
            <a:endParaRPr lang="en-US" b="1" i="0" dirty="0">
              <a:solidFill>
                <a:srgbClr val="FF6600"/>
              </a:solidFill>
              <a:effectLst/>
              <a:highlight>
                <a:srgbClr val="FFFFFF"/>
              </a:highlight>
              <a:latin typeface="ui-sans-serif"/>
            </a:endParaRPr>
          </a:p>
          <a:p>
            <a:pPr algn="l"/>
            <a:r>
              <a:rPr lang="en-US" b="1" i="0" dirty="0">
                <a:solidFill>
                  <a:srgbClr val="FF6600"/>
                </a:solidFill>
                <a:effectLst/>
                <a:highlight>
                  <a:srgbClr val="FFFFFF"/>
                </a:highlight>
                <a:latin typeface="ui-sans-serif"/>
              </a:rPr>
              <a:t>Data Collection</a:t>
            </a:r>
            <a:r>
              <a:rPr lang="en-US" b="0" i="0" dirty="0">
                <a:solidFill>
                  <a:srgbClr val="FF6600"/>
                </a:solidFill>
                <a:effectLst/>
                <a:highlight>
                  <a:srgbClr val="FFFFFF"/>
                </a:highlight>
                <a:latin typeface="ui-sans-serif"/>
              </a:rPr>
              <a:t>:</a:t>
            </a:r>
          </a:p>
          <a:p>
            <a:pPr algn="l">
              <a:buFont typeface="Arial" panose="020B0604020202020204" pitchFamily="34" charset="0"/>
              <a:buChar char="•"/>
            </a:pPr>
            <a:r>
              <a:rPr lang="en-US" sz="1800" b="1" i="0" dirty="0">
                <a:solidFill>
                  <a:srgbClr val="0D0D0D"/>
                </a:solidFill>
                <a:effectLst/>
                <a:highlight>
                  <a:srgbClr val="FFFFFF"/>
                </a:highlight>
                <a:latin typeface="ui-sans-serif"/>
              </a:rPr>
              <a:t>Datasets Used</a:t>
            </a:r>
            <a:r>
              <a:rPr lang="en-US" sz="1800" b="0" i="0" dirty="0">
                <a:solidFill>
                  <a:srgbClr val="0D0D0D"/>
                </a:solidFill>
                <a:effectLst/>
                <a:highlight>
                  <a:srgbClr val="FFFFFF"/>
                </a:highlight>
                <a:latin typeface="ui-sans-serif"/>
              </a:rPr>
              <a:t>:</a:t>
            </a:r>
          </a:p>
          <a:p>
            <a:pPr marL="742950" lvl="1" indent="-285750" algn="l">
              <a:buFont typeface="Arial" panose="020B0604020202020204" pitchFamily="34" charset="0"/>
              <a:buChar char="•"/>
            </a:pPr>
            <a:r>
              <a:rPr lang="en-US" sz="1800" b="0" i="0" dirty="0">
                <a:solidFill>
                  <a:srgbClr val="0D0D0D"/>
                </a:solidFill>
                <a:effectLst/>
                <a:highlight>
                  <a:srgbClr val="FFFFFF"/>
                </a:highlight>
                <a:latin typeface="ui-sans-serif"/>
              </a:rPr>
              <a:t>Cab Data: Transaction details for Yellow Cab and Pink Cab.</a:t>
            </a:r>
          </a:p>
          <a:p>
            <a:pPr marL="742950" lvl="1" indent="-285750" algn="l">
              <a:buFont typeface="Arial" panose="020B0604020202020204" pitchFamily="34" charset="0"/>
              <a:buChar char="•"/>
            </a:pPr>
            <a:r>
              <a:rPr lang="en-US" sz="1800" b="0" i="0" dirty="0">
                <a:solidFill>
                  <a:srgbClr val="0D0D0D"/>
                </a:solidFill>
                <a:effectLst/>
                <a:highlight>
                  <a:srgbClr val="FFFFFF"/>
                </a:highlight>
                <a:latin typeface="ui-sans-serif"/>
              </a:rPr>
              <a:t>Customer Data: Demographics of customers.</a:t>
            </a:r>
          </a:p>
          <a:p>
            <a:pPr marL="742950" lvl="1" indent="-285750" algn="l">
              <a:buFont typeface="Arial" panose="020B0604020202020204" pitchFamily="34" charset="0"/>
              <a:buChar char="•"/>
            </a:pPr>
            <a:r>
              <a:rPr lang="en-US" sz="1800" b="0" i="0" dirty="0">
                <a:solidFill>
                  <a:srgbClr val="0D0D0D"/>
                </a:solidFill>
                <a:effectLst/>
                <a:highlight>
                  <a:srgbClr val="FFFFFF"/>
                </a:highlight>
                <a:latin typeface="ui-sans-serif"/>
              </a:rPr>
              <a:t>Transaction Data: Mapping of transactions to customers.</a:t>
            </a:r>
          </a:p>
          <a:p>
            <a:pPr marL="742950" lvl="1" indent="-285750" algn="l">
              <a:buFont typeface="Arial" panose="020B0604020202020204" pitchFamily="34" charset="0"/>
              <a:buChar char="•"/>
            </a:pPr>
            <a:r>
              <a:rPr lang="en-US" sz="1800" b="0" i="0" dirty="0">
                <a:solidFill>
                  <a:srgbClr val="0D0D0D"/>
                </a:solidFill>
                <a:effectLst/>
                <a:highlight>
                  <a:srgbClr val="FFFFFF"/>
                </a:highlight>
                <a:latin typeface="ui-sans-serif"/>
              </a:rPr>
              <a:t>City Data: Information on city population and cab users.</a:t>
            </a:r>
          </a:p>
          <a:p>
            <a:pPr marL="742950" lvl="1" indent="-285750" algn="l">
              <a:buFont typeface="Arial" panose="020B0604020202020204" pitchFamily="34" charset="0"/>
              <a:buChar char="•"/>
            </a:pPr>
            <a:r>
              <a:rPr lang="en-US" sz="1800" b="0" i="0" dirty="0">
                <a:solidFill>
                  <a:srgbClr val="0D0D0D"/>
                </a:solidFill>
                <a:effectLst/>
                <a:highlight>
                  <a:srgbClr val="FFFFFF"/>
                </a:highlight>
                <a:latin typeface="ui-sans-serif"/>
              </a:rPr>
              <a:t>Holiday Data: List of US holidays.</a:t>
            </a:r>
          </a:p>
          <a:p>
            <a:pPr algn="l"/>
            <a:r>
              <a:rPr lang="en-US" b="1" i="0" dirty="0">
                <a:solidFill>
                  <a:srgbClr val="FF6600"/>
                </a:solidFill>
                <a:effectLst/>
                <a:highlight>
                  <a:srgbClr val="FFFFFF"/>
                </a:highlight>
                <a:latin typeface="ui-sans-serif"/>
              </a:rPr>
              <a:t>Data Cleaning</a:t>
            </a:r>
            <a:r>
              <a:rPr lang="en-US" b="0" i="0" dirty="0">
                <a:solidFill>
                  <a:srgbClr val="FF6600"/>
                </a:solidFill>
                <a:effectLst/>
                <a:highlight>
                  <a:srgbClr val="FFFFFF"/>
                </a:highlight>
                <a:latin typeface="ui-sans-serif"/>
              </a:rPr>
              <a:t>:</a:t>
            </a:r>
          </a:p>
          <a:p>
            <a:pPr algn="l">
              <a:buFont typeface="Arial" panose="020B0604020202020204" pitchFamily="34" charset="0"/>
              <a:buChar char="•"/>
            </a:pPr>
            <a:r>
              <a:rPr lang="en-US" sz="1800" b="1" i="0" dirty="0">
                <a:solidFill>
                  <a:srgbClr val="0D0D0D"/>
                </a:solidFill>
                <a:effectLst/>
                <a:highlight>
                  <a:srgbClr val="FFFFFF"/>
                </a:highlight>
                <a:latin typeface="ui-sans-serif"/>
              </a:rPr>
              <a:t>Handling Missing Values</a:t>
            </a:r>
            <a:r>
              <a:rPr lang="en-US" sz="1800" b="0" i="0" dirty="0">
                <a:solidFill>
                  <a:srgbClr val="0D0D0D"/>
                </a:solidFill>
                <a:effectLst/>
                <a:highlight>
                  <a:srgbClr val="FFFFFF"/>
                </a:highlight>
                <a:latin typeface="ui-sans-serif"/>
              </a:rPr>
              <a:t>: Filled missing values, e.g., '</a:t>
            </a:r>
            <a:r>
              <a:rPr lang="en-US" sz="1800" b="0" i="0" dirty="0" err="1">
                <a:solidFill>
                  <a:srgbClr val="0D0D0D"/>
                </a:solidFill>
                <a:effectLst/>
                <a:highlight>
                  <a:srgbClr val="FFFFFF"/>
                </a:highlight>
                <a:latin typeface="ui-sans-serif"/>
              </a:rPr>
              <a:t>NaN</a:t>
            </a:r>
            <a:r>
              <a:rPr lang="en-US" sz="1800" b="0" i="0" dirty="0">
                <a:solidFill>
                  <a:srgbClr val="0D0D0D"/>
                </a:solidFill>
                <a:effectLst/>
                <a:highlight>
                  <a:srgbClr val="FFFFFF"/>
                </a:highlight>
                <a:latin typeface="ui-sans-serif"/>
              </a:rPr>
              <a:t>' in holidays replaced with 'None'.</a:t>
            </a:r>
          </a:p>
          <a:p>
            <a:pPr algn="l">
              <a:buFont typeface="Arial" panose="020B0604020202020204" pitchFamily="34" charset="0"/>
              <a:buChar char="•"/>
            </a:pPr>
            <a:r>
              <a:rPr lang="en-US" sz="1800" b="1" i="0" dirty="0">
                <a:solidFill>
                  <a:srgbClr val="0D0D0D"/>
                </a:solidFill>
                <a:effectLst/>
                <a:highlight>
                  <a:srgbClr val="FFFFFF"/>
                </a:highlight>
                <a:latin typeface="ui-sans-serif"/>
              </a:rPr>
              <a:t>Removing Duplicates</a:t>
            </a:r>
            <a:r>
              <a:rPr lang="en-US" sz="1800" b="0" i="0" dirty="0">
                <a:solidFill>
                  <a:srgbClr val="0D0D0D"/>
                </a:solidFill>
                <a:effectLst/>
                <a:highlight>
                  <a:srgbClr val="FFFFFF"/>
                </a:highlight>
                <a:latin typeface="ui-sans-serif"/>
              </a:rPr>
              <a:t>: Ensured no duplicate records.</a:t>
            </a:r>
          </a:p>
          <a:p>
            <a:pPr algn="l">
              <a:buFont typeface="Arial" panose="020B0604020202020204" pitchFamily="34" charset="0"/>
              <a:buChar char="•"/>
            </a:pPr>
            <a:r>
              <a:rPr lang="en-US" sz="1800" b="1" i="0" dirty="0">
                <a:solidFill>
                  <a:srgbClr val="0D0D0D"/>
                </a:solidFill>
                <a:effectLst/>
                <a:highlight>
                  <a:srgbClr val="FFFFFF"/>
                </a:highlight>
                <a:latin typeface="ui-sans-serif"/>
              </a:rPr>
              <a:t>Data Transformation</a:t>
            </a:r>
            <a:r>
              <a:rPr lang="en-US" sz="1800" b="0" i="0" dirty="0">
                <a:solidFill>
                  <a:srgbClr val="0D0D0D"/>
                </a:solidFill>
                <a:effectLst/>
                <a:highlight>
                  <a:srgbClr val="FFFFFF"/>
                </a:highlight>
                <a:latin typeface="ui-sans-serif"/>
              </a:rPr>
              <a:t>: Converted date fields, merged datasets, and filtered external data to align with cab data.</a:t>
            </a:r>
          </a:p>
          <a:p>
            <a:pPr algn="l"/>
            <a:endParaRPr lang="en-US" b="0" i="0" dirty="0">
              <a:solidFill>
                <a:srgbClr val="0D0D0D"/>
              </a:solidFill>
              <a:effectLst/>
              <a:highlight>
                <a:srgbClr val="FFFFFF"/>
              </a:highlight>
              <a:latin typeface="ui-sans-serif"/>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8111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4DCC3E-3BAB-16AA-E762-ED3EA307C99C}"/>
              </a:ext>
            </a:extLst>
          </p:cNvPr>
          <p:cNvSpPr>
            <a:spLocks noGrp="1"/>
          </p:cNvSpPr>
          <p:nvPr>
            <p:ph idx="1"/>
          </p:nvPr>
        </p:nvSpPr>
        <p:spPr>
          <a:xfrm>
            <a:off x="828161" y="747939"/>
            <a:ext cx="10515600" cy="4351338"/>
          </a:xfrm>
        </p:spPr>
        <p:txBody>
          <a:bodyPr>
            <a:noAutofit/>
          </a:bodyPr>
          <a:lstStyle/>
          <a:p>
            <a:pPr marL="0" indent="0">
              <a:buNone/>
            </a:pPr>
            <a:r>
              <a:rPr lang="en-US" sz="1800" b="1" i="0" dirty="0">
                <a:effectLst/>
                <a:highlight>
                  <a:srgbClr val="FFFFFF"/>
                </a:highlight>
                <a:latin typeface="Segoe UI" panose="020B0502040204020203" pitchFamily="34" charset="0"/>
                <a:cs typeface="Segoe UI" panose="020B0502040204020203" pitchFamily="34" charset="0"/>
              </a:rPr>
              <a:t>Exploratory Data Analysis (EDA)</a:t>
            </a:r>
            <a:r>
              <a:rPr lang="en-US" sz="1800" b="0" i="0" dirty="0">
                <a:effectLst/>
                <a:highlight>
                  <a:srgbClr val="FFFFFF"/>
                </a:highlight>
                <a:latin typeface="Segoe UI" panose="020B0502040204020203" pitchFamily="34" charset="0"/>
                <a:cs typeface="Segoe UI" panose="020B0502040204020203" pitchFamily="34" charset="0"/>
              </a:rPr>
              <a:t>:</a:t>
            </a:r>
          </a:p>
          <a:p>
            <a:r>
              <a:rPr lang="en-US" sz="1800" b="1" i="0" dirty="0">
                <a:effectLst/>
                <a:highlight>
                  <a:srgbClr val="FFFFFF"/>
                </a:highlight>
                <a:latin typeface="Segoe UI" panose="020B0502040204020203" pitchFamily="34" charset="0"/>
                <a:cs typeface="Segoe UI" panose="020B0502040204020203" pitchFamily="34" charset="0"/>
              </a:rPr>
              <a:t>Demographic Analysis</a:t>
            </a:r>
            <a:r>
              <a:rPr lang="en-US" sz="1800" b="0" i="0" dirty="0">
                <a:effectLst/>
                <a:highlight>
                  <a:srgbClr val="FFFFFF"/>
                </a:highlight>
                <a:latin typeface="Segoe UI" panose="020B0502040204020203" pitchFamily="34" charset="0"/>
                <a:cs typeface="Segoe UI" panose="020B0502040204020203" pitchFamily="34" charset="0"/>
              </a:rPr>
              <a:t>: Analyzed age, gender, and income distributions.</a:t>
            </a:r>
          </a:p>
          <a:p>
            <a:r>
              <a:rPr lang="en-US" sz="1800" b="1" i="0" dirty="0">
                <a:effectLst/>
                <a:highlight>
                  <a:srgbClr val="FFFFFF"/>
                </a:highlight>
                <a:latin typeface="Segoe UI" panose="020B0502040204020203" pitchFamily="34" charset="0"/>
                <a:cs typeface="Segoe UI" panose="020B0502040204020203" pitchFamily="34" charset="0"/>
              </a:rPr>
              <a:t>Usage Patterns</a:t>
            </a:r>
            <a:r>
              <a:rPr lang="en-US" sz="1800" b="0" i="0" dirty="0">
                <a:effectLst/>
                <a:highlight>
                  <a:srgbClr val="FFFFFF"/>
                </a:highlight>
                <a:latin typeface="Segoe UI" panose="020B0502040204020203" pitchFamily="34" charset="0"/>
                <a:cs typeface="Segoe UI" panose="020B0502040204020203" pitchFamily="34" charset="0"/>
              </a:rPr>
              <a:t>: Studied ride frequency and revenue across cities and time.</a:t>
            </a:r>
          </a:p>
          <a:p>
            <a:r>
              <a:rPr lang="en-US" sz="1800" b="1" i="0" dirty="0">
                <a:effectLst/>
                <a:highlight>
                  <a:srgbClr val="FFFFFF"/>
                </a:highlight>
                <a:latin typeface="Segoe UI" panose="020B0502040204020203" pitchFamily="34" charset="0"/>
                <a:cs typeface="Segoe UI" panose="020B0502040204020203" pitchFamily="34" charset="0"/>
              </a:rPr>
              <a:t>Impact of Holidays</a:t>
            </a:r>
            <a:r>
              <a:rPr lang="en-US" sz="1800" b="0" i="0" dirty="0">
                <a:effectLst/>
                <a:highlight>
                  <a:srgbClr val="FFFFFF"/>
                </a:highlight>
                <a:latin typeface="Segoe UI" panose="020B0502040204020203" pitchFamily="34" charset="0"/>
                <a:cs typeface="Segoe UI" panose="020B0502040204020203" pitchFamily="34" charset="0"/>
              </a:rPr>
              <a:t>: Compared ride and revenue data on holidays vs. non-holidays.</a:t>
            </a:r>
          </a:p>
          <a:p>
            <a:pPr marL="0" indent="0">
              <a:buNone/>
            </a:pPr>
            <a:endParaRPr lang="en-US" sz="1800" b="0" i="0" dirty="0">
              <a:effectLst/>
              <a:highlight>
                <a:srgbClr val="FFFFFF"/>
              </a:highlight>
              <a:latin typeface="Segoe UI" panose="020B0502040204020203" pitchFamily="34" charset="0"/>
              <a:cs typeface="Segoe UI" panose="020B0502040204020203" pitchFamily="34" charset="0"/>
            </a:endParaRPr>
          </a:p>
          <a:p>
            <a:pPr marL="0" indent="0">
              <a:buNone/>
            </a:pPr>
            <a:r>
              <a:rPr lang="en-US" sz="1800" b="1" i="0" dirty="0">
                <a:effectLst/>
                <a:highlight>
                  <a:srgbClr val="FFFFFF"/>
                </a:highlight>
                <a:latin typeface="Segoe UI" panose="020B0502040204020203" pitchFamily="34" charset="0"/>
                <a:cs typeface="Segoe UI" panose="020B0502040204020203" pitchFamily="34" charset="0"/>
              </a:rPr>
              <a:t>Hypothesis Testing</a:t>
            </a:r>
            <a:r>
              <a:rPr lang="en-US" sz="1800" b="0" i="0" dirty="0">
                <a:effectLst/>
                <a:highlight>
                  <a:srgbClr val="FFFFFF"/>
                </a:highlight>
                <a:latin typeface="Segoe UI" panose="020B0502040204020203" pitchFamily="34" charset="0"/>
                <a:cs typeface="Segoe UI" panose="020B0502040204020203" pitchFamily="34" charset="0"/>
              </a:rPr>
              <a:t>:</a:t>
            </a:r>
          </a:p>
          <a:p>
            <a:r>
              <a:rPr lang="en-US" sz="1800" b="1" i="0" dirty="0">
                <a:effectLst/>
                <a:highlight>
                  <a:srgbClr val="FFFFFF"/>
                </a:highlight>
                <a:latin typeface="Segoe UI" panose="020B0502040204020203" pitchFamily="34" charset="0"/>
                <a:cs typeface="Segoe UI" panose="020B0502040204020203" pitchFamily="34" charset="0"/>
              </a:rPr>
              <a:t>Statistical Tests</a:t>
            </a:r>
            <a:r>
              <a:rPr lang="en-US" sz="1800" b="0" i="0" dirty="0">
                <a:effectLst/>
                <a:highlight>
                  <a:srgbClr val="FFFFFF"/>
                </a:highlight>
                <a:latin typeface="Segoe UI" panose="020B0502040204020203" pitchFamily="34" charset="0"/>
                <a:cs typeface="Segoe UI" panose="020B0502040204020203" pitchFamily="34" charset="0"/>
              </a:rPr>
              <a:t>:</a:t>
            </a:r>
          </a:p>
          <a:p>
            <a:pPr lvl="1"/>
            <a:r>
              <a:rPr lang="en-US" sz="1800" b="0" i="0" dirty="0">
                <a:effectLst/>
                <a:highlight>
                  <a:srgbClr val="FFFFFF"/>
                </a:highlight>
                <a:latin typeface="Segoe UI" panose="020B0502040204020203" pitchFamily="34" charset="0"/>
                <a:cs typeface="Segoe UI" panose="020B0502040204020203" pitchFamily="34" charset="0"/>
              </a:rPr>
              <a:t>T-tests: Compared revenue and profit margins.</a:t>
            </a:r>
          </a:p>
          <a:p>
            <a:pPr lvl="1"/>
            <a:r>
              <a:rPr lang="en-US" sz="1800" b="0" i="0" dirty="0">
                <a:effectLst/>
                <a:highlight>
                  <a:srgbClr val="FFFFFF"/>
                </a:highlight>
                <a:latin typeface="Segoe UI" panose="020B0502040204020203" pitchFamily="34" charset="0"/>
                <a:cs typeface="Segoe UI" panose="020B0502040204020203" pitchFamily="34" charset="0"/>
              </a:rPr>
              <a:t>F-tests: Compared income and profit variability.</a:t>
            </a:r>
          </a:p>
          <a:p>
            <a:pPr lvl="1"/>
            <a:r>
              <a:rPr lang="en-US" sz="1800" b="0" i="0" dirty="0">
                <a:effectLst/>
                <a:highlight>
                  <a:srgbClr val="FFFFFF"/>
                </a:highlight>
                <a:latin typeface="Segoe UI" panose="020B0502040204020203" pitchFamily="34" charset="0"/>
                <a:cs typeface="Segoe UI" panose="020B0502040204020203" pitchFamily="34" charset="0"/>
              </a:rPr>
              <a:t>Chi-square Tests: Examined incidence of negative profits.</a:t>
            </a:r>
          </a:p>
          <a:p>
            <a:r>
              <a:rPr lang="en-US" sz="1800" b="1" i="0" dirty="0">
                <a:effectLst/>
                <a:highlight>
                  <a:srgbClr val="FFFFFF"/>
                </a:highlight>
                <a:latin typeface="Segoe UI" panose="020B0502040204020203" pitchFamily="34" charset="0"/>
                <a:cs typeface="Segoe UI" panose="020B0502040204020203" pitchFamily="34" charset="0"/>
              </a:rPr>
              <a:t>Validated Hypotheses</a:t>
            </a:r>
            <a:r>
              <a:rPr lang="en-US" sz="1800" b="0" i="0" dirty="0">
                <a:effectLst/>
                <a:highlight>
                  <a:srgbClr val="FFFFFF"/>
                </a:highlight>
                <a:latin typeface="Segoe UI" panose="020B0502040204020203" pitchFamily="34" charset="0"/>
                <a:cs typeface="Segoe UI" panose="020B0502040204020203" pitchFamily="34" charset="0"/>
              </a:rPr>
              <a:t>: Revenue, profit margin, cost efficiency, and market penetration differences between Yellow Cab and Pink Cab.</a:t>
            </a:r>
          </a:p>
          <a:p>
            <a:pPr marL="0" indent="0">
              <a:buNone/>
            </a:pPr>
            <a:r>
              <a:rPr lang="en-US" sz="1800" b="1" i="0" dirty="0">
                <a:effectLst/>
                <a:highlight>
                  <a:srgbClr val="FFFFFF"/>
                </a:highlight>
                <a:latin typeface="Segoe UI" panose="020B0502040204020203" pitchFamily="34" charset="0"/>
                <a:cs typeface="Segoe UI" panose="020B0502040204020203" pitchFamily="34" charset="0"/>
              </a:rPr>
              <a:t>Forecasting</a:t>
            </a:r>
            <a:r>
              <a:rPr lang="en-US" sz="1800" b="0" i="0" dirty="0">
                <a:effectLst/>
                <a:highlight>
                  <a:srgbClr val="FFFFFF"/>
                </a:highlight>
                <a:latin typeface="Segoe UI" panose="020B0502040204020203" pitchFamily="34" charset="0"/>
                <a:cs typeface="Segoe UI" panose="020B0502040204020203" pitchFamily="34" charset="0"/>
              </a:rPr>
              <a:t>:</a:t>
            </a:r>
          </a:p>
          <a:p>
            <a:pPr marL="0" indent="0">
              <a:buNone/>
            </a:pPr>
            <a:r>
              <a:rPr lang="en-US" sz="1800" b="1" i="0" dirty="0">
                <a:effectLst/>
                <a:highlight>
                  <a:srgbClr val="FFFFFF"/>
                </a:highlight>
                <a:latin typeface="Segoe UI" panose="020B0502040204020203" pitchFamily="34" charset="0"/>
                <a:cs typeface="Segoe UI" panose="020B0502040204020203" pitchFamily="34" charset="0"/>
              </a:rPr>
              <a:t>Time Series Analysis</a:t>
            </a:r>
            <a:r>
              <a:rPr lang="en-US" sz="1800" b="0" i="0" dirty="0">
                <a:effectLst/>
                <a:highlight>
                  <a:srgbClr val="FFFFFF"/>
                </a:highlight>
                <a:latin typeface="Segoe UI" panose="020B0502040204020203" pitchFamily="34" charset="0"/>
                <a:cs typeface="Segoe UI" panose="020B0502040204020203" pitchFamily="34" charset="0"/>
              </a:rPr>
              <a:t>: Used Exponential Smoothing to predict future revenue trends.</a:t>
            </a:r>
          </a:p>
          <a:p>
            <a:pPr marL="0" indent="0">
              <a:buNone/>
            </a:pPr>
            <a:r>
              <a:rPr lang="en-US" sz="1800" b="1" i="0" dirty="0">
                <a:effectLst/>
                <a:highlight>
                  <a:srgbClr val="FFFFFF"/>
                </a:highlight>
                <a:latin typeface="Segoe UI" panose="020B0502040204020203" pitchFamily="34" charset="0"/>
                <a:cs typeface="Segoe UI" panose="020B0502040204020203" pitchFamily="34" charset="0"/>
              </a:rPr>
              <a:t>Results</a:t>
            </a:r>
            <a:r>
              <a:rPr lang="en-US" sz="1800" b="0" i="0" dirty="0">
                <a:effectLst/>
                <a:highlight>
                  <a:srgbClr val="FFFFFF"/>
                </a:highlight>
                <a:latin typeface="Segoe UI" panose="020B0502040204020203" pitchFamily="34" charset="0"/>
                <a:cs typeface="Segoe UI" panose="020B0502040204020203" pitchFamily="34" charset="0"/>
              </a:rPr>
              <a:t>: Forecasted revenue for both companies, identifying growth and decline periods</a:t>
            </a:r>
            <a:endParaRPr lang="en-GB"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108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a:br>
            <a:br>
              <a:rPr lang="en-US"/>
            </a:br>
            <a:br>
              <a:rPr lang="en-US"/>
            </a:br>
            <a:r>
              <a:rPr lang="en-US" b="1">
                <a:solidFill>
                  <a:srgbClr val="FF6600"/>
                </a:solidFill>
              </a:rPr>
              <a:t>Exploratory Data Analysis (EDA)</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l"/>
            <a:endParaRPr lang="en-US" b="1" i="0" dirty="0">
              <a:solidFill>
                <a:srgbClr val="FF6600"/>
              </a:solidFill>
              <a:effectLst/>
              <a:highlight>
                <a:srgbClr val="FFFFFF"/>
              </a:highlight>
              <a:latin typeface="ui-sans-serif"/>
            </a:endParaRPr>
          </a:p>
          <a:p>
            <a:pPr algn="l">
              <a:buFont typeface="Arial" panose="020B0604020202020204" pitchFamily="34" charset="0"/>
              <a:buChar char="•"/>
            </a:pPr>
            <a:r>
              <a:rPr lang="en-US" b="1" i="0" dirty="0">
                <a:solidFill>
                  <a:srgbClr val="FF6600"/>
                </a:solidFill>
                <a:effectLst/>
                <a:highlight>
                  <a:srgbClr val="FFFFFF"/>
                </a:highlight>
                <a:latin typeface="Segoe UI" panose="020B0502040204020203" pitchFamily="34" charset="0"/>
                <a:cs typeface="Segoe UI" panose="020B0502040204020203" pitchFamily="34" charset="0"/>
              </a:rPr>
              <a:t>Demographic Analysis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Age Distribution by Company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Income Distribution by Company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Gender Distribution by Company</a:t>
            </a:r>
          </a:p>
          <a:p>
            <a:pPr algn="l">
              <a:buFont typeface="Arial" panose="020B0604020202020204" pitchFamily="34" charset="0"/>
              <a:buChar char="•"/>
            </a:pPr>
            <a:r>
              <a:rPr lang="en-US" b="1" i="0" dirty="0">
                <a:solidFill>
                  <a:srgbClr val="FF6600"/>
                </a:solidFill>
                <a:effectLst/>
                <a:highlight>
                  <a:srgbClr val="FFFFFF"/>
                </a:highlight>
                <a:latin typeface="Segoe UI" panose="020B0502040204020203" pitchFamily="34" charset="0"/>
                <a:cs typeface="Segoe UI" panose="020B0502040204020203" pitchFamily="34" charset="0"/>
              </a:rPr>
              <a:t>Usage and Market Penetration</a:t>
            </a:r>
            <a:r>
              <a:rPr lang="en-US" b="0" i="0" dirty="0">
                <a:solidFill>
                  <a:srgbClr val="FF6600"/>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Cab Usage by City and Company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Market Penetration by City and Company</a:t>
            </a:r>
          </a:p>
          <a:p>
            <a:pPr algn="l">
              <a:buFont typeface="Arial" panose="020B0604020202020204" pitchFamily="34" charset="0"/>
              <a:buChar char="•"/>
            </a:pPr>
            <a:r>
              <a:rPr lang="en-US" b="1" i="0" dirty="0">
                <a:solidFill>
                  <a:srgbClr val="FF6600"/>
                </a:solidFill>
                <a:effectLst/>
                <a:highlight>
                  <a:srgbClr val="FFFFFF"/>
                </a:highlight>
                <a:latin typeface="Segoe UI" panose="020B0502040204020203" pitchFamily="34" charset="0"/>
                <a:cs typeface="Segoe UI" panose="020B0502040204020203" pitchFamily="34" charset="0"/>
              </a:rPr>
              <a:t>Impact of Holidays</a:t>
            </a:r>
            <a:r>
              <a:rPr lang="en-US" b="0" i="0" dirty="0">
                <a:solidFill>
                  <a:srgbClr val="FF6600"/>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Number of Rides on Holidays vs. Non-Holidays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Revenue on Holidays vs. Non-Holidays</a:t>
            </a:r>
            <a:endParaRPr lang="en-US" dirty="0">
              <a:solidFill>
                <a:srgbClr val="0D0D0D"/>
              </a:solidFill>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FF6600"/>
                </a:solidFill>
                <a:effectLst/>
                <a:highlight>
                  <a:srgbClr val="FFFFFF"/>
                </a:highlight>
                <a:latin typeface="Segoe UI" panose="020B0502040204020203" pitchFamily="34" charset="0"/>
                <a:cs typeface="Segoe UI" panose="020B0502040204020203" pitchFamily="34" charset="0"/>
              </a:rPr>
              <a:t>Forecasts</a:t>
            </a:r>
            <a:endParaRPr lang="en-US" b="0" i="0" dirty="0">
              <a:solidFill>
                <a:srgbClr val="FF6600"/>
              </a:solidFill>
              <a:effectLst/>
              <a:highlight>
                <a:srgbClr val="FFFFFF"/>
              </a:highlight>
              <a:latin typeface="Segoe UI" panose="020B0502040204020203" pitchFamily="34" charset="0"/>
              <a:cs typeface="Segoe UI" panose="020B0502040204020203" pitchFamily="34" charset="0"/>
            </a:endParaRPr>
          </a:p>
          <a:p>
            <a:pPr algn="l"/>
            <a:endParaRPr lang="en-US" b="0" i="0" dirty="0">
              <a:solidFill>
                <a:srgbClr val="FF6600"/>
              </a:solidFill>
              <a:effectLst/>
              <a:highlight>
                <a:srgbClr val="FFFFFF"/>
              </a:highlight>
              <a:latin typeface="Segoe UI" panose="020B0502040204020203" pitchFamily="34" charset="0"/>
              <a:cs typeface="Segoe UI" panose="020B0502040204020203" pitchFamily="34" charset="0"/>
            </a:endParaRPr>
          </a:p>
          <a:p>
            <a:pPr lvl="1"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endParaRPr lang="en-US" b="0" i="0" dirty="0">
              <a:solidFill>
                <a:srgbClr val="0D0D0D"/>
              </a:solidFill>
              <a:effectLst/>
              <a:highlight>
                <a:srgbClr val="FFFFFF"/>
              </a:highlight>
              <a:latin typeface="ui-sans-serif"/>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1822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5314911"/>
            <a:ext cx="1497172" cy="899621"/>
          </a:xfrm>
          <a:prstGeom prst="rect">
            <a:avLst/>
          </a:prstGeom>
        </p:spPr>
      </p:pic>
      <p:pic>
        <p:nvPicPr>
          <p:cNvPr id="4098" name="Picture 2">
            <a:extLst>
              <a:ext uri="{FF2B5EF4-FFF2-40B4-BE49-F238E27FC236}">
                <a16:creationId xmlns:a16="http://schemas.microsoft.com/office/drawing/2014/main" id="{5D323E44-1071-63D8-DCFE-5A313FBE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661" y="754647"/>
            <a:ext cx="7403376" cy="47143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2589943"/>
          </a:xfrm>
          <a:prstGeom prst="rect">
            <a:avLst/>
          </a:prstGeom>
          <a:noFill/>
        </p:spPr>
        <p:txBody>
          <a:bodyPr wrap="square" rtlCol="0">
            <a:spAutoFit/>
          </a:bodyPr>
          <a:lstStyle/>
          <a:p>
            <a:pPr defTabSz="822960">
              <a:spcAft>
                <a:spcPts val="600"/>
              </a:spcAft>
            </a:pPr>
            <a:r>
              <a:rPr lang="en-US" sz="1620" kern="1200" dirty="0">
                <a:solidFill>
                  <a:srgbClr val="B50000"/>
                </a:solidFill>
                <a:latin typeface="+mn-lt"/>
                <a:ea typeface="+mn-ea"/>
                <a:cs typeface="+mn-cs"/>
              </a:rPr>
              <a:t>Yellow Cab appears to attract a younger customer base more effectively than Pink Cab, Predominantly serving younger customers with a higher frequency in the age range of 20-40 years.</a:t>
            </a:r>
            <a:endParaRPr lang="en-GB" dirty="0">
              <a:solidFill>
                <a:srgbClr val="FF6600"/>
              </a:solidFill>
            </a:endParaRPr>
          </a:p>
        </p:txBody>
      </p:sp>
    </p:spTree>
    <p:extLst>
      <p:ext uri="{BB962C8B-B14F-4D97-AF65-F5344CB8AC3E}">
        <p14:creationId xmlns:p14="http://schemas.microsoft.com/office/powerpoint/2010/main" val="400015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1" name="Rectangle 41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2" name="Freeform: Shape 41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3" name="Rectangle 41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Freeform: Shape 41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26" name="Isosceles Triangle 41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Isosceles Triangle 41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32" y="5314911"/>
            <a:ext cx="1497172" cy="899621"/>
          </a:xfrm>
          <a:prstGeom prst="rect">
            <a:avLst/>
          </a:prstGeom>
        </p:spPr>
      </p:pic>
      <p:sp>
        <p:nvSpPr>
          <p:cNvPr id="7" name="TextBox 6">
            <a:extLst>
              <a:ext uri="{FF2B5EF4-FFF2-40B4-BE49-F238E27FC236}">
                <a16:creationId xmlns:a16="http://schemas.microsoft.com/office/drawing/2014/main" id="{A6A20BB6-2209-A866-EE41-CE12C69C8667}"/>
              </a:ext>
            </a:extLst>
          </p:cNvPr>
          <p:cNvSpPr txBox="1"/>
          <p:nvPr/>
        </p:nvSpPr>
        <p:spPr>
          <a:xfrm>
            <a:off x="9487816" y="643467"/>
            <a:ext cx="2036752" cy="2336024"/>
          </a:xfrm>
          <a:prstGeom prst="rect">
            <a:avLst/>
          </a:prstGeom>
          <a:noFill/>
        </p:spPr>
        <p:txBody>
          <a:bodyPr wrap="square" rtlCol="0">
            <a:spAutoFit/>
          </a:bodyPr>
          <a:lstStyle/>
          <a:p>
            <a:pPr defTabSz="822960">
              <a:spcAft>
                <a:spcPts val="600"/>
              </a:spcAft>
            </a:pPr>
            <a:r>
              <a:rPr lang="en-US" sz="1620" kern="1200" dirty="0">
                <a:solidFill>
                  <a:srgbClr val="B50000"/>
                </a:solidFill>
                <a:latin typeface="+mn-lt"/>
                <a:ea typeface="+mn-ea"/>
                <a:cs typeface="+mn-cs"/>
              </a:rPr>
              <a:t>Yellow Cab caters to a broader income range, indicating a wider market reach and potentially better marketing or service offerings that appeal to different income segments.</a:t>
            </a:r>
            <a:endParaRPr lang="en-GB" dirty="0">
              <a:solidFill>
                <a:srgbClr val="FF6600"/>
              </a:solidFill>
            </a:endParaRPr>
          </a:p>
        </p:txBody>
      </p:sp>
      <p:pic>
        <p:nvPicPr>
          <p:cNvPr id="5122" name="Picture 2">
            <a:extLst>
              <a:ext uri="{FF2B5EF4-FFF2-40B4-BE49-F238E27FC236}">
                <a16:creationId xmlns:a16="http://schemas.microsoft.com/office/drawing/2014/main" id="{D71CD874-629C-5F5E-7B6A-19262D075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65" y="275451"/>
            <a:ext cx="81819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30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1263</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 Extended</vt:lpstr>
      <vt:lpstr>Segoe UI</vt:lpstr>
      <vt:lpstr>ui-sans-serif</vt:lpstr>
      <vt:lpstr>Office Theme</vt:lpstr>
      <vt:lpstr>PowerPoint Presentation</vt:lpstr>
      <vt:lpstr>   Agenda</vt:lpstr>
      <vt:lpstr>   Executive Summary</vt:lpstr>
      <vt:lpstr>   Problem Statement</vt:lpstr>
      <vt:lpstr>   APPROACH</vt:lpstr>
      <vt:lpstr>PowerPoint Presentation</vt:lpstr>
      <vt:lpstr>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EDA Summary</vt:lpstr>
      <vt:lpstr>PowerPoint Presentation</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Sarima Ibitoru Iyayi</dc:creator>
  <cp:lastModifiedBy>Sarima Iyayi</cp:lastModifiedBy>
  <cp:revision>2</cp:revision>
  <dcterms:created xsi:type="dcterms:W3CDTF">2024-05-29T08:22:07Z</dcterms:created>
  <dcterms:modified xsi:type="dcterms:W3CDTF">2024-05-30T12:02:13Z</dcterms:modified>
</cp:coreProperties>
</file>