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89" r:id="rId1"/>
    <p:sldMasterId id="2147483959" r:id="rId2"/>
    <p:sldMasterId id="2147483971" r:id="rId3"/>
    <p:sldMasterId id="2147483973" r:id="rId4"/>
  </p:sldMasterIdLst>
  <p:notesMasterIdLst>
    <p:notesMasterId r:id="rId16"/>
  </p:notesMasterIdLst>
  <p:handoutMasterIdLst>
    <p:handoutMasterId r:id="rId17"/>
  </p:handoutMasterIdLst>
  <p:sldIdLst>
    <p:sldId id="257" r:id="rId5"/>
    <p:sldId id="376" r:id="rId6"/>
    <p:sldId id="345" r:id="rId7"/>
    <p:sldId id="381" r:id="rId8"/>
    <p:sldId id="378" r:id="rId9"/>
    <p:sldId id="379" r:id="rId10"/>
    <p:sldId id="382" r:id="rId11"/>
    <p:sldId id="383" r:id="rId12"/>
    <p:sldId id="384" r:id="rId13"/>
    <p:sldId id="358" r:id="rId14"/>
    <p:sldId id="375" r:id="rId15"/>
  </p:sldIdLst>
  <p:sldSz cx="9144000" cy="6858000" type="screen4x3"/>
  <p:notesSz cx="6950075" cy="9236075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BBA67E-A02D-46A9-830D-99B2D3421FD1}">
          <p14:sldIdLst>
            <p14:sldId id="257"/>
            <p14:sldId id="376"/>
            <p14:sldId id="345"/>
            <p14:sldId id="381"/>
            <p14:sldId id="378"/>
            <p14:sldId id="379"/>
            <p14:sldId id="382"/>
            <p14:sldId id="383"/>
            <p14:sldId id="384"/>
          </p14:sldIdLst>
        </p14:section>
        <p14:section name="Untitled Section" id="{6F92206F-BC04-44D7-A3FC-E3EAB31C44D3}">
          <p14:sldIdLst>
            <p14:sldId id="358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864" userDrawn="1">
          <p15:clr>
            <a:srgbClr val="A4A3A4"/>
          </p15:clr>
        </p15:guide>
        <p15:guide id="4" orient="horz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na Trevizo" initials="ET" lastIdx="2" clrIdx="0">
    <p:extLst>
      <p:ext uri="{19B8F6BF-5375-455C-9EA6-DF929625EA0E}">
        <p15:presenceInfo xmlns:p15="http://schemas.microsoft.com/office/powerpoint/2012/main" userId="S-1-5-21-1864253520-1647712531-16515117-319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044"/>
    <a:srgbClr val="FFC600"/>
    <a:srgbClr val="FF0000"/>
    <a:srgbClr val="FF9900"/>
    <a:srgbClr val="FFFF00"/>
    <a:srgbClr val="B3B3B3"/>
    <a:srgbClr val="000000"/>
    <a:srgbClr val="0000FF"/>
    <a:srgbClr val="FFFF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90937" autoAdjust="0"/>
  </p:normalViewPr>
  <p:slideViewPr>
    <p:cSldViewPr>
      <p:cViewPr varScale="1">
        <p:scale>
          <a:sx n="102" d="100"/>
          <a:sy n="102" d="100"/>
        </p:scale>
        <p:origin x="1744" y="176"/>
      </p:cViewPr>
      <p:guideLst>
        <p:guide orient="horz" pos="2160"/>
        <p:guide pos="2880"/>
        <p:guide pos="864"/>
        <p:guide orient="horz"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798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E93D-FCF9-4FDB-BBE2-172B278AA60E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E159F-7038-45EC-96B2-8D7FCE41D4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24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B2FAAD9-0CF5-4069-924D-745B113F24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2323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2FAAD9-0CF5-4069-924D-745B113F242C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827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2FAAD9-0CF5-4069-924D-745B113F242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281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e.gov/video/?videoid=60761567001" TargetMode="External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8EB3-E231-EC48-AA97-D54803EE02E3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2A3-80D2-5642-AF92-D3DBFEF506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1447800"/>
            <a:ext cx="7886700" cy="1325563"/>
          </a:xfrm>
          <a:prstGeom prst="rect">
            <a:avLst/>
          </a:prstGeom>
        </p:spPr>
        <p:txBody>
          <a:bodyPr vert="horz" lIns="4572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1107769"/>
            <a:ext cx="3790950" cy="34003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7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6200" y="-76200"/>
            <a:ext cx="9296400" cy="70104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none" baseline="0">
                <a:solidFill>
                  <a:srgbClr val="FFC6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C6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281805" y="635635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0A359F-39A4-3740-85DF-4AA8A020EDD3}" type="datetimeFigureOut">
              <a:rPr lang="en-US" smtClean="0"/>
              <a:pPr/>
              <a:t>1/26/23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43855" y="6356350"/>
            <a:ext cx="2252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0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9D4589E-7127-8E45-8273-6BFAF0F9B6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6200" y="-76200"/>
            <a:ext cx="9296400" cy="70104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none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</a:t>
            </a:r>
            <a:r>
              <a:rPr lang="en-US"/>
              <a:t>edit Master </a:t>
            </a:r>
            <a:r>
              <a:rPr lang="en-US" dirty="0"/>
              <a:t>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281805" y="635635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0A359F-39A4-3740-85DF-4AA8A020EDD3}" type="datetimeFigureOut">
              <a:rPr lang="en-US" smtClean="0"/>
              <a:pPr/>
              <a:t>1/26/23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43855" y="6356350"/>
            <a:ext cx="2252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0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9D4589E-7127-8E45-8273-6BFAF0F9B6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7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6200" y="-76200"/>
            <a:ext cx="9296400" cy="70104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Shape 47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6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1805" y="635635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0A359F-39A4-3740-85DF-4AA8A020EDD3}" type="datetimeFigureOut">
              <a:rPr lang="en-US" smtClean="0"/>
              <a:pPr/>
              <a:t>1/26/23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43855" y="6356350"/>
            <a:ext cx="2252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0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9D4589E-7127-8E45-8273-6BFAF0F9B6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1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9"/>
          <p:cNvSpPr/>
          <p:nvPr userDrawn="1"/>
        </p:nvSpPr>
        <p:spPr>
          <a:xfrm>
            <a:off x="0" y="1685925"/>
            <a:ext cx="9144000" cy="154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7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94743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8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6200" y="-76200"/>
            <a:ext cx="9296400" cy="152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8600" y="142557"/>
            <a:ext cx="7886700" cy="1325563"/>
          </a:xfrm>
          <a:prstGeom prst="rect">
            <a:avLst/>
          </a:prstGeom>
        </p:spPr>
        <p:txBody>
          <a:bodyPr vert="horz" lIns="4572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18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359F-39A4-3740-85DF-4AA8A020EDD3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589E-7127-8E45-8273-6BFAF0F9B6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8EB3-E231-EC48-AA97-D54803EE02E3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2A3-80D2-5642-AF92-D3DBFEF506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1447800"/>
            <a:ext cx="7886700" cy="1325563"/>
          </a:xfrm>
          <a:prstGeom prst="rect">
            <a:avLst/>
          </a:prstGeom>
        </p:spPr>
        <p:txBody>
          <a:bodyPr vert="horz" lIns="4572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1107769"/>
            <a:ext cx="3790950" cy="34003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Intro Option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17109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360625" y="1340433"/>
            <a:ext cx="7508700" cy="47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125" y="5585423"/>
            <a:ext cx="3464700" cy="96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777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with text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697" y="1606433"/>
            <a:ext cx="7820400" cy="42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779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C6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5E1-CFEB-3045-9C17-8BFFB0FD590D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64F-F358-5342-BE10-75963CDB1D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6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8EB3-E231-EC48-AA97-D54803EE02E3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2A3-80D2-5642-AF92-D3DBFEF506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1447800"/>
            <a:ext cx="7886700" cy="1325563"/>
          </a:xfrm>
          <a:prstGeom prst="rect">
            <a:avLst/>
          </a:prstGeom>
        </p:spPr>
        <p:txBody>
          <a:bodyPr vert="horz" lIns="4572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1107769"/>
            <a:ext cx="3790950" cy="34003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40" y="5592204"/>
            <a:ext cx="2753360" cy="76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42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36562"/>
          </a:xfrm>
          <a:solidFill>
            <a:schemeClr val="tx1"/>
          </a:solidFill>
        </p:spPr>
        <p:txBody>
          <a:bodyPr/>
          <a:lstStyle>
            <a:lvl1pPr marL="0" indent="0" algn="l">
              <a:buNone/>
              <a:defRPr sz="2400">
                <a:solidFill>
                  <a:srgbClr val="FFC600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778F92B-F970-684A-8962-A992B7805F0D}" type="datetimeFigureOut">
              <a:rPr lang="en-US" smtClean="0"/>
              <a:pPr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EC1987A-ACF6-804D-AA45-B8E607C67F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190500" y="-152400"/>
            <a:ext cx="9525000" cy="1676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ln>
            <a:noFill/>
          </a:ln>
        </p:spPr>
        <p:txBody>
          <a:bodyPr lIns="45720"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43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7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36562"/>
          </a:xfrm>
          <a:solidFill>
            <a:schemeClr val="tx1"/>
          </a:solidFill>
        </p:spPr>
        <p:txBody>
          <a:bodyPr/>
          <a:lstStyle>
            <a:lvl1pPr marL="0" indent="0" algn="l">
              <a:buNone/>
              <a:defRPr sz="2400">
                <a:solidFill>
                  <a:srgbClr val="FFC600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92B-F970-684A-8962-A992B7805F0D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87A-ACF6-804D-AA45-B8E607C67F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190500" y="-152400"/>
            <a:ext cx="9525000" cy="1676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ln>
            <a:noFill/>
          </a:ln>
        </p:spPr>
        <p:txBody>
          <a:bodyPr lIns="45720"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5649040"/>
            <a:ext cx="1817914" cy="10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76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8EB3-E231-EC48-AA97-D54803EE02E3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2A3-80D2-5642-AF92-D3DBFEF506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1447800"/>
            <a:ext cx="7886700" cy="1325563"/>
          </a:xfrm>
          <a:prstGeom prst="rect">
            <a:avLst/>
          </a:prstGeom>
        </p:spPr>
        <p:txBody>
          <a:bodyPr vert="horz" lIns="4572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1107769"/>
            <a:ext cx="3790950" cy="34003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35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6200" y="-76200"/>
            <a:ext cx="9296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8600" y="142557"/>
            <a:ext cx="7886700" cy="1325563"/>
          </a:xfrm>
          <a:prstGeom prst="rect">
            <a:avLst/>
          </a:prstGeom>
        </p:spPr>
        <p:txBody>
          <a:bodyPr vert="horz" lIns="4572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72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92B-F970-684A-8962-A992B7805F0D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87A-ACF6-804D-AA45-B8E607C67F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1850652"/>
            <a:ext cx="7886700" cy="4169148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77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43000" y="1858963"/>
            <a:ext cx="6858000" cy="165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l">
              <a:defRPr sz="6000">
                <a:solidFill>
                  <a:srgbClr val="FFC6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5E1-CFEB-3045-9C17-8BFFB0FD590D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64F-F358-5342-BE10-75963CDB1D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39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C6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5E1-CFEB-3045-9C17-8BFFB0FD590D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64F-F358-5342-BE10-75963CDB1D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77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7938" y="5160963"/>
            <a:ext cx="9144000" cy="1798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5E1-CFEB-3045-9C17-8BFFB0FD590D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64F-F358-5342-BE10-75963CDB1D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28650" y="5253038"/>
            <a:ext cx="7886700" cy="919162"/>
          </a:xfrm>
          <a:noFill/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77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4"/>
          <p:cNvSpPr txBox="1">
            <a:spLocks noGrp="1"/>
          </p:cNvSpPr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45"/>
          <p:cNvSpPr txBox="1">
            <a:spLocks noGrp="1"/>
          </p:cNvSpPr>
          <p:nvPr>
            <p:ph type="subTitle" idx="1"/>
          </p:nvPr>
        </p:nvSpPr>
        <p:spPr>
          <a:xfrm>
            <a:off x="4368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8444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9"/>
          <p:cNvSpPr/>
          <p:nvPr userDrawn="1"/>
        </p:nvSpPr>
        <p:spPr>
          <a:xfrm>
            <a:off x="0" y="1685925"/>
            <a:ext cx="9144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7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94743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9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8EB3-E231-EC48-AA97-D54803EE02E3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2A3-80D2-5642-AF92-D3DBFEF5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8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7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62462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663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9144000" cy="15962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5900" y="270667"/>
            <a:ext cx="8623300" cy="1325563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2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6200" y="-76200"/>
            <a:ext cx="9296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8600" y="142557"/>
            <a:ext cx="7886700" cy="1325563"/>
          </a:xfrm>
          <a:prstGeom prst="rect">
            <a:avLst/>
          </a:prstGeom>
        </p:spPr>
        <p:txBody>
          <a:bodyPr vert="horz" lIns="45720" tIns="45720" rIns="91440" bIns="45720" rtlCol="0" anchor="ctr">
            <a:norm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208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solidFill>
            <a:schemeClr val="bg1">
              <a:lumMod val="50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76800"/>
            <a:ext cx="7886700" cy="439737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2400">
                <a:solidFill>
                  <a:srgbClr val="FFC6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85E1-CFEB-3045-9C17-8BFFB0FD590D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D64F-F358-5342-BE10-75963CDB1D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085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449E-7DB9-4463-88B4-EF68D46E1F34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9CD8-5B86-4C0B-909A-E5F0A55A3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107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449E-7DB9-4463-88B4-EF68D46E1F34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9CD8-5B86-4C0B-909A-E5F0A55A3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1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8EB3-E231-EC48-AA97-D54803EE02E3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2A3-80D2-5642-AF92-D3DBFEF506E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40" y="5592204"/>
            <a:ext cx="2753360" cy="76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8EB3-E231-EC48-AA97-D54803EE02E3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2A3-80D2-5642-AF92-D3DBFEF5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4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-152400" y="-76200"/>
            <a:ext cx="9296400" cy="701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 eaLnBrk="1" hangingPunct="1">
              <a:lnSpc>
                <a:spcPts val="6500"/>
              </a:lnSpc>
              <a:spcBef>
                <a:spcPct val="0"/>
              </a:spcBef>
              <a:buFontTx/>
              <a:buNone/>
            </a:pPr>
            <a:endParaRPr lang="en-US" sz="65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8EB3-E231-EC48-AA97-D54803EE02E3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2A3-80D2-5642-AF92-D3DBFEF506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413125" y="-301625"/>
            <a:ext cx="1504950" cy="624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0" dirty="0">
                <a:solidFill>
                  <a:srgbClr val="FFB310"/>
                </a:solidFill>
                <a:latin typeface="Arial" charset="0"/>
              </a:rPr>
              <a:t>{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2895600"/>
            <a:ext cx="3962400" cy="838200"/>
          </a:xfrm>
          <a:noFill/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609600"/>
            <a:ext cx="3048000" cy="5181600"/>
          </a:xfrm>
          <a:noFill/>
        </p:spPr>
        <p:txBody>
          <a:bodyPr anchor="ctr"/>
          <a:lstStyle>
            <a:lvl1pPr marL="285750" indent="-285750">
              <a:spcBef>
                <a:spcPts val="0"/>
              </a:spcBef>
              <a:spcAft>
                <a:spcPts val="1800"/>
              </a:spcAft>
              <a:buFont typeface="Arial" charset="0"/>
              <a:buChar char="•"/>
              <a:defRPr sz="2400" b="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 b="1">
                <a:solidFill>
                  <a:schemeClr val="tx1"/>
                </a:solidFill>
              </a:defRPr>
            </a:lvl2pPr>
            <a:lvl3pPr marL="914400" indent="0">
              <a:buFont typeface="Arial" charset="0"/>
              <a:buNone/>
              <a:defRPr b="1">
                <a:solidFill>
                  <a:schemeClr val="tx1"/>
                </a:solidFill>
              </a:defRPr>
            </a:lvl3pPr>
            <a:lvl4pPr marL="1371600" indent="0">
              <a:buFont typeface="Arial" charset="0"/>
              <a:buNone/>
              <a:defRPr b="1">
                <a:solidFill>
                  <a:schemeClr val="tx1"/>
                </a:solidFill>
              </a:defRPr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Bullet text</a:t>
            </a:r>
          </a:p>
          <a:p>
            <a:pPr lvl="0"/>
            <a:r>
              <a:rPr lang="en-US" dirty="0"/>
              <a:t>Bullet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8EB3-E231-EC48-AA97-D54803EE02E3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2A3-80D2-5642-AF92-D3DBFEF5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b="0" i="0"/>
            </a:lvl1pPr>
          </a:lstStyle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8EB3-E231-EC48-AA97-D54803EE02E3}" type="datetimeFigureOut">
              <a:rPr lang="en-US" smtClean="0"/>
              <a:t>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22A3-80D2-5642-AF92-D3DBFEF5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9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2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12758"/>
            <a:ext cx="70866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281805" y="635635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0A359F-39A4-3740-85DF-4AA8A020EDD3}" type="datetimeFigureOut">
              <a:rPr lang="en-US" smtClean="0"/>
              <a:pPr/>
              <a:t>1/26/23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43855" y="6356350"/>
            <a:ext cx="2252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0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9D4589E-7127-8E45-8273-6BFAF0F9B6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8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47800"/>
            <a:ext cx="7886700" cy="1325563"/>
          </a:xfrm>
          <a:prstGeom prst="rect">
            <a:avLst/>
          </a:prstGeom>
        </p:spPr>
        <p:txBody>
          <a:bodyPr vert="horz" lIns="4572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66800"/>
            <a:ext cx="3562350" cy="3048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D638EB3-E231-EC48-AA97-D54803EE02E3}" type="datetimeFigureOut">
              <a:rPr lang="en-US" smtClean="0"/>
              <a:pPr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97A22A3-80D2-5642-AF92-D3DBFEF506E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257800"/>
            <a:ext cx="1977854" cy="116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9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4020" r:id="rId2"/>
    <p:sldLayoutId id="2147483990" r:id="rId3"/>
    <p:sldLayoutId id="2147484021" r:id="rId4"/>
    <p:sldLayoutId id="2147483992" r:id="rId5"/>
    <p:sldLayoutId id="2147483997" r:id="rId6"/>
    <p:sldLayoutId id="2147483993" r:id="rId7"/>
    <p:sldLayoutId id="214748399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b="1" kern="1200">
          <a:solidFill>
            <a:srgbClr val="FFC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6200" y="1447800"/>
            <a:ext cx="9296400" cy="4572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76200" y="-76200"/>
            <a:ext cx="9296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.0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2416"/>
            <a:ext cx="2753360" cy="76414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1805" y="635635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0A359F-39A4-3740-85DF-4AA8A020EDD3}" type="datetimeFigureOut">
              <a:rPr lang="en-US" smtClean="0"/>
              <a:pPr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43855" y="6356350"/>
            <a:ext cx="2252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0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9D4589E-7127-8E45-8273-6BFAF0F9B6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42" r:id="rId2"/>
    <p:sldLayoutId id="2147483998" r:id="rId3"/>
    <p:sldLayoutId id="2147484016" r:id="rId4"/>
    <p:sldLayoutId id="2147484015" r:id="rId5"/>
    <p:sldLayoutId id="2147484025" r:id="rId6"/>
    <p:sldLayoutId id="2147483995" r:id="rId7"/>
    <p:sldLayoutId id="2147483999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C60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92204"/>
            <a:ext cx="2753360" cy="76414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76200" y="-76200"/>
            <a:ext cx="92964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778F92B-F970-684A-8962-A992B7805F0D}" type="datetimeFigureOut">
              <a:rPr lang="en-US" smtClean="0"/>
              <a:pPr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EC1987A-ACF6-804D-AA45-B8E607C67F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4022" r:id="rId2"/>
    <p:sldLayoutId id="2147484000" r:id="rId3"/>
    <p:sldLayoutId id="2147484023" r:id="rId4"/>
    <p:sldLayoutId id="214748402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C60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EA385E1-CFEB-3045-9C17-8BFFB0FD590D}" type="datetimeFigureOut">
              <a:rPr lang="en-US" smtClean="0"/>
              <a:pPr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FCDD64F-F358-5342-BE10-75963CDB1D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88" r:id="rId3"/>
    <p:sldLayoutId id="2147484017" r:id="rId4"/>
    <p:sldLayoutId id="2147484019" r:id="rId5"/>
    <p:sldLayoutId id="2147484018" r:id="rId6"/>
    <p:sldLayoutId id="2147484027" r:id="rId7"/>
    <p:sldLayoutId id="2147484024" r:id="rId8"/>
    <p:sldLayoutId id="2147483976" r:id="rId9"/>
    <p:sldLayoutId id="2147484013" r:id="rId10"/>
    <p:sldLayoutId id="21474840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su.edu/aad/manuals/pur/index.html" TargetMode="External"/><Relationship Id="rId3" Type="http://schemas.openxmlformats.org/officeDocument/2006/relationships/hyperlink" Target="https://www.asu.edu/purchasing/forms/quick-guide.pdf" TargetMode="External"/><Relationship Id="rId7" Type="http://schemas.openxmlformats.org/officeDocument/2006/relationships/hyperlink" Target="https://cfo.asu.edu/procurement-forms" TargetMode="External"/><Relationship Id="rId2" Type="http://schemas.openxmlformats.org/officeDocument/2006/relationships/hyperlink" Target="https://cfo.asu.edu/procurement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cfo.asu.edu/procurement-guide" TargetMode="External"/><Relationship Id="rId5" Type="http://schemas.openxmlformats.org/officeDocument/2006/relationships/hyperlink" Target="https://cfo.asu.edu/sunmart" TargetMode="External"/><Relationship Id="rId10" Type="http://schemas.openxmlformats.org/officeDocument/2006/relationships/hyperlink" Target="https://cfo.asu.edu/business/do-business-asu" TargetMode="External"/><Relationship Id="rId4" Type="http://schemas.openxmlformats.org/officeDocument/2006/relationships/hyperlink" Target="https://cfo.asu.edu/purchasing-diversity" TargetMode="External"/><Relationship Id="rId9" Type="http://schemas.openxmlformats.org/officeDocument/2006/relationships/hyperlink" Target="https://procurementchat.asu.edu/ba/asu/procurement-assista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fo.asu.edu/sunm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s.asu.edu/KE-DTSR-Review" TargetMode="External"/><Relationship Id="rId2" Type="http://schemas.openxmlformats.org/officeDocument/2006/relationships/hyperlink" Target="https://arizonastateu.sharepoint.com/sites/OKEDRTS/SitePages/Place-Order.aspx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u.edu/purchasing/tm/licensee-list.pdf" TargetMode="External"/><Relationship Id="rId2" Type="http://schemas.openxmlformats.org/officeDocument/2006/relationships/hyperlink" Target="https://www.asu.edu/purchasing/forms/restrictlist.pdf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fo.asu.edu/ehs-biological-and-chemical-purchase-or-transfer-for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axaccounting@asu.edu" TargetMode="External"/><Relationship Id="rId2" Type="http://schemas.openxmlformats.org/officeDocument/2006/relationships/hyperlink" Target="https://www.asu.edu/purchasing/pdf/Purchasing-Gift-Cards.pdf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client=internal-element-cse&amp;cx=007921449323584335659:7htbgpmmreu&amp;q=https://ogc.asu.edu/sites/default/files/speaker_agreement.pdf&amp;sa=U&amp;ved=2ahUKEwiUyOzA8fbwAhWLsJ4KHepeBEYQFjABegQIAhAB&amp;usg=AOvVaw3uwgzcwhLRp7vpeGCG6zyx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forms.docusign.net/01c928a7-5cad-4fe7-9c43-378d68642308?env=na2&amp;acct=f0e30210-b43f-4eb7-b8ac-1980b8b55b3b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47800"/>
            <a:ext cx="7886700" cy="4190999"/>
          </a:xfrm>
        </p:spPr>
        <p:txBody>
          <a:bodyPr>
            <a:normAutofit/>
          </a:bodyPr>
          <a:lstStyle/>
          <a:p>
            <a:r>
              <a:rPr lang="en-US" sz="3600" dirty="0"/>
              <a:t>Purchasing Policy Changes for FY21 &amp; Updates for – FY22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and Finance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2558"/>
            <a:ext cx="77343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Quick Reference Guide - Revised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4473"/>
            <a:ext cx="8763000" cy="56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2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1905000"/>
            <a:ext cx="8610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Procurement Website </a:t>
            </a:r>
            <a:r>
              <a:rPr lang="en-US" sz="1600" dirty="0">
                <a:latin typeface="+mn-lt"/>
                <a:hlinkClick r:id="rId2"/>
              </a:rPr>
              <a:t>https://cfo.asu.edu/procurement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Quick Reference Guide </a:t>
            </a:r>
            <a:r>
              <a:rPr lang="en-US" sz="1600" dirty="0">
                <a:latin typeface="+mn-lt"/>
                <a:hlinkClick r:id="rId3"/>
              </a:rPr>
              <a:t>https://www.asu.edu/purchasing/forms/quick-guide.pdf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Diversity and Small Business Programs </a:t>
            </a:r>
            <a:r>
              <a:rPr lang="en-US" sz="1600" dirty="0">
                <a:latin typeface="+mn-lt"/>
                <a:hlinkClick r:id="rId4"/>
              </a:rPr>
              <a:t>https://cfo.asu.edu/purchasing-diversity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SunMart </a:t>
            </a:r>
            <a:r>
              <a:rPr lang="en-US" sz="1600" dirty="0">
                <a:latin typeface="+mn-lt"/>
                <a:hlinkClick r:id="rId5"/>
              </a:rPr>
              <a:t>https://cfo.asu.edu/sunmart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Documentation needed for requisitions </a:t>
            </a:r>
            <a:r>
              <a:rPr lang="en-US" sz="1600" dirty="0">
                <a:latin typeface="+mn-lt"/>
                <a:hlinkClick r:id="rId6"/>
              </a:rPr>
              <a:t>https://cfo.asu.edu/procurement-guide</a:t>
            </a:r>
            <a:r>
              <a:rPr lang="en-US" sz="1600" dirty="0">
                <a:latin typeface="+mn-lt"/>
              </a:rPr>
              <a:t>; Orders and requisitions tab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Purchasing Forms </a:t>
            </a:r>
            <a:r>
              <a:rPr lang="en-US" sz="1600" dirty="0">
                <a:latin typeface="+mn-lt"/>
                <a:hlinkClick r:id="rId7"/>
              </a:rPr>
              <a:t>https://cfo.asu.edu/procurement-forms</a:t>
            </a:r>
            <a:r>
              <a:rPr lang="en-US" sz="1600" dirty="0">
                <a:latin typeface="+mn-lt"/>
              </a:rPr>
              <a:t> 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PUR Policy Manual </a:t>
            </a:r>
            <a:r>
              <a:rPr lang="en-US" sz="1600" dirty="0">
                <a:latin typeface="+mn-lt"/>
                <a:hlinkClick r:id="rId8"/>
              </a:rPr>
              <a:t>https://www.asu.edu/aad/manuals/pur/index.html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ProcureBot </a:t>
            </a:r>
            <a:r>
              <a:rPr lang="en-US" sz="1600" dirty="0">
                <a:latin typeface="+mn-lt"/>
                <a:hlinkClick r:id="rId9"/>
              </a:rPr>
              <a:t>https://procurementchat.asu.edu/ba/asu/procurement-assistant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Do Business with ASU </a:t>
            </a:r>
            <a:r>
              <a:rPr lang="en-US" sz="1600" dirty="0">
                <a:latin typeface="+mn-lt"/>
                <a:hlinkClick r:id="rId10"/>
              </a:rPr>
              <a:t>https://cfo.asu.edu/business/do-business-asu</a:t>
            </a:r>
            <a:endParaRPr lang="en-US" sz="1600" dirty="0">
              <a:latin typeface="+mn-lt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11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575"/>
            <a:ext cx="7886700" cy="1325563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362200"/>
            <a:ext cx="7277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 quote for goods or services before any work starts.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Issue a PO to the supplier for the goods or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Submit invoice with PO # on it for final payment  once goods or services have been received.</a:t>
            </a:r>
          </a:p>
        </p:txBody>
      </p:sp>
    </p:spTree>
    <p:extLst>
      <p:ext uri="{BB962C8B-B14F-4D97-AF65-F5344CB8AC3E}">
        <p14:creationId xmlns:p14="http://schemas.microsoft.com/office/powerpoint/2010/main" val="142643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239"/>
            <a:ext cx="8610600" cy="1325563"/>
          </a:xfrm>
        </p:spPr>
        <p:txBody>
          <a:bodyPr/>
          <a:lstStyle/>
          <a:p>
            <a:r>
              <a:rPr lang="en-US" dirty="0"/>
              <a:t>Objectives – </a:t>
            </a:r>
            <a:r>
              <a:rPr lang="en-US" sz="1800" dirty="0"/>
              <a:t>use already approved suppliers &amp; small businesses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Finding awarded suppliers – either Workday Sunrise or the link below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	Sunmart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https://cfo.asu.edu/sunmart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Small business questionnaire in Workday now when you submit a req over $10,000 not using a small business.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Pay an Invoice requisition type – upcoming changes and alternatives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Effective July 1 – extra approval needed from Dean/VP for ALL pay an invoice type requisitions in Workday</a:t>
            </a:r>
          </a:p>
          <a:p>
            <a:endParaRPr lang="en-US" sz="20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3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Purchases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001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Apple Products </a:t>
            </a:r>
            <a:r>
              <a:rPr lang="en-US" sz="1800" dirty="0"/>
              <a:t>– must be purchased by RTS or UTO directly due to initial device setup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Submit requests for these at the link below: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Link for new technology purchase from RTS:</a:t>
            </a:r>
            <a:r>
              <a:rPr lang="en-US" sz="1600" dirty="0"/>
              <a:t> </a:t>
            </a:r>
            <a:r>
              <a:rPr lang="en-US" sz="2000" u="sng" dirty="0">
                <a:hlinkClick r:id="rId2"/>
              </a:rPr>
              <a:t>Purchase Requests</a:t>
            </a:r>
            <a:endParaRPr lang="en-US" sz="2000" u="sng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800" dirty="0">
              <a:hlinkClick r:id="rId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https://arizonastateu.sharepoint.com/sites/OKEDRTS/SitePages/Place-Order.aspx</a:t>
            </a:r>
            <a:r>
              <a:rPr lang="en-US" sz="18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Technology requisition types in Workday – require extra step now for approval routing - submit to RTS for approval: </a:t>
            </a:r>
            <a:r>
              <a:rPr lang="en-US" sz="1800" u="sng" dirty="0">
                <a:solidFill>
                  <a:srgbClr val="0070C0"/>
                </a:solidFill>
                <a:hlinkClick r:id="rId3"/>
              </a:rPr>
              <a:t>http://links.asu.edu/KE-DTSR-Review</a:t>
            </a:r>
            <a:endParaRPr lang="en-US" sz="1800" u="sng" dirty="0">
              <a:solidFill>
                <a:srgbClr val="0070C0"/>
              </a:solidFill>
            </a:endParaRPr>
          </a:p>
          <a:p>
            <a:pPr lvl="1"/>
            <a:endParaRPr lang="en-US" sz="1800" u="sng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Once RTS has approved in Workday – then REQ routes to cost center manager for approval</a:t>
            </a:r>
          </a:p>
        </p:txBody>
      </p:sp>
    </p:spTree>
    <p:extLst>
      <p:ext uri="{BB962C8B-B14F-4D97-AF65-F5344CB8AC3E}">
        <p14:creationId xmlns:p14="http://schemas.microsoft.com/office/powerpoint/2010/main" val="109518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Pcard – Important updates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" y="1676400"/>
            <a:ext cx="82677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Pcard Restricted Purchases as of: 4/2/21</a:t>
            </a:r>
            <a:endParaRPr lang="en-US" sz="1800" dirty="0">
              <a:hlinkClick r:id="rId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https://www.asu.edu/purchasing/forms/restrictlist.pdf</a:t>
            </a: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*Key items – Printing anything with an ASU logo on 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Must be trademark approved supplier!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Link to trademark approved suppliers: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https://www.asu.edu/purchasing/tm/licensee-list.pdf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Amazon is restricted on the pcard except for e-books!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New Biological form – turn around not immediate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https://cfo.asu.edu/ehs-biological-and-chemical-purchase-or-transfer-form</a:t>
            </a:r>
            <a:r>
              <a:rPr lang="en-US" sz="1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NGC </a:t>
            </a:r>
            <a:r>
              <a:rPr lang="en-US" sz="3200" dirty="0"/>
              <a:t>Gift Card Purchasing in Workday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gift card purchasing process through Workday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2"/>
              </a:rPr>
              <a:t>NGC</a:t>
            </a:r>
            <a:r>
              <a:rPr lang="en-US" sz="2000" u="sng" dirty="0"/>
              <a:t> </a:t>
            </a:r>
            <a:r>
              <a:rPr lang="en-US" sz="2000" dirty="0"/>
              <a:t> now in Sunrise for gift cards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Instructions: </a:t>
            </a:r>
            <a:r>
              <a:rPr lang="en-US" sz="2000" dirty="0">
                <a:hlinkClick r:id="rId2"/>
              </a:rPr>
              <a:t>https://www.asu.edu/purchasing/pdf/Purchasing-Gift-Cards.pdf</a:t>
            </a:r>
            <a:r>
              <a:rPr lang="en-US" sz="2000" dirty="0"/>
              <a:t> </a:t>
            </a:r>
            <a:endParaRPr lang="en-US" sz="2000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Make sure to allow at least 5 business days for your first order to go through!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Workday questionnaire required for order completion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Requester is required to send details from the purchase to </a:t>
            </a:r>
            <a:r>
              <a:rPr lang="en-US" sz="2000" dirty="0">
                <a:hlinkClick r:id="rId3"/>
              </a:rPr>
              <a:t>taxaccounting@asu.edu</a:t>
            </a:r>
            <a:r>
              <a:rPr lang="en-US" sz="2000" dirty="0"/>
              <a:t> for tax reporting tracking purposes.</a:t>
            </a:r>
          </a:p>
        </p:txBody>
      </p:sp>
    </p:spTree>
    <p:extLst>
      <p:ext uri="{BB962C8B-B14F-4D97-AF65-F5344CB8AC3E}">
        <p14:creationId xmlns:p14="http://schemas.microsoft.com/office/powerpoint/2010/main" val="413939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1"/>
            <a:ext cx="7886700" cy="1066800"/>
          </a:xfrm>
        </p:spPr>
        <p:txBody>
          <a:bodyPr/>
          <a:lstStyle/>
          <a:p>
            <a:r>
              <a:rPr lang="en-US" dirty="0"/>
              <a:t>Speakers &amp; Honorariums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777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things to remember</a:t>
            </a:r>
          </a:p>
          <a:p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 individuals receiving a speaker payment or an honorarium payment – must be setup in Workday!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Speaker/honorarium agreement must be fully approved PRIOR to the date of the event!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Link to form: </a:t>
            </a:r>
            <a:r>
              <a:rPr lang="en-US" sz="2000" dirty="0">
                <a:hlinkClick r:id="rId2"/>
              </a:rPr>
              <a:t>Speaker Form</a:t>
            </a:r>
            <a:r>
              <a:rPr lang="en-US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4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Contractors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153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If you are paying an individual $600 or more in a calendar year an ICC form will be required for the PO to issue and/or the payment to be processed.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Link to </a:t>
            </a:r>
            <a:r>
              <a:rPr lang="en-US" sz="1600" dirty="0" err="1"/>
              <a:t>Docusign</a:t>
            </a:r>
            <a:r>
              <a:rPr lang="en-US" sz="1600" dirty="0"/>
              <a:t> form: </a:t>
            </a:r>
            <a:r>
              <a:rPr lang="en-US" sz="1600" dirty="0">
                <a:hlinkClick r:id="rId2"/>
              </a:rPr>
              <a:t>ICC form</a:t>
            </a:r>
            <a:r>
              <a:rPr lang="en-US" sz="1600" dirty="0"/>
              <a:t> (the department contact requesting the services should complete the form).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Department contact can be copied of final approved ICC if they are added in the form section below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ASU Department Approver (Optional)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Name: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Full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Email: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 completed speaker agreement – negates the need for the ICC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2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ICC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449070"/>
            <a:ext cx="8305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Exceptions.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Per </a:t>
            </a:r>
            <a:r>
              <a:rPr lang="en-US" sz="1600" dirty="0">
                <a:solidFill>
                  <a:srgbClr val="8D1D40"/>
                </a:solidFill>
                <a:latin typeface="Arial" panose="020B0604020202020204" pitchFamily="34" charset="0"/>
              </a:rPr>
              <a:t>FIN 421-01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, the checklist must be completed for engagements of all service providers except for:</a:t>
            </a:r>
          </a:p>
          <a:p>
            <a:r>
              <a:rPr lang="en-US" sz="1600" dirty="0">
                <a:solidFill>
                  <a:srgbClr val="000000"/>
                </a:solidFill>
                <a:latin typeface="SymbolMT"/>
              </a:rPr>
              <a:t>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Athletic officials.</a:t>
            </a:r>
          </a:p>
          <a:p>
            <a:r>
              <a:rPr lang="en-US" sz="1600" dirty="0">
                <a:solidFill>
                  <a:srgbClr val="000000"/>
                </a:solidFill>
                <a:latin typeface="SymbolMT"/>
              </a:rPr>
              <a:t>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Corporations, partnerships, or other business entities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not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operating as a single-member LLC.</a:t>
            </a:r>
          </a:p>
          <a:p>
            <a:r>
              <a:rPr lang="en-US" sz="1600" dirty="0">
                <a:solidFill>
                  <a:srgbClr val="000000"/>
                </a:solidFill>
                <a:latin typeface="SymbolMT"/>
              </a:rPr>
              <a:t>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Expense reimbursement only 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—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no income or honorarium payment is included.</a:t>
            </a:r>
          </a:p>
          <a:p>
            <a:r>
              <a:rPr lang="en-US" sz="1600" dirty="0">
                <a:solidFill>
                  <a:srgbClr val="000000"/>
                </a:solidFill>
                <a:latin typeface="SymbolMT"/>
              </a:rPr>
              <a:t>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Guest lecturers and speakers visiting for fewer than two weeks.</a:t>
            </a:r>
          </a:p>
          <a:p>
            <a:r>
              <a:rPr lang="en-US" sz="1600" dirty="0">
                <a:solidFill>
                  <a:srgbClr val="000000"/>
                </a:solidFill>
                <a:latin typeface="SymbolMT"/>
              </a:rPr>
              <a:t>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Individuals performing external peer review consulting services as part of departmental or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 accreditation or performance monitoring.</a:t>
            </a:r>
          </a:p>
          <a:p>
            <a:r>
              <a:rPr lang="en-US" sz="1600" dirty="0">
                <a:solidFill>
                  <a:srgbClr val="000000"/>
                </a:solidFill>
                <a:latin typeface="SymbolMT"/>
              </a:rPr>
              <a:t>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Payments to a service provider that will not exceed $600 across the university in a single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calendar year.</a:t>
            </a:r>
          </a:p>
          <a:p>
            <a:r>
              <a:rPr lang="en-US" sz="1600" dirty="0">
                <a:solidFill>
                  <a:srgbClr val="000000"/>
                </a:solidFill>
                <a:latin typeface="SymbolMT"/>
              </a:rPr>
              <a:t>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Performers giving a limited number of performances, including DJs, artists and performers.</a:t>
            </a:r>
          </a:p>
          <a:p>
            <a:r>
              <a:rPr lang="en-US" sz="1600" dirty="0">
                <a:solidFill>
                  <a:srgbClr val="000000"/>
                </a:solidFill>
                <a:latin typeface="SymbolMT"/>
              </a:rPr>
              <a:t>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Photographers.</a:t>
            </a:r>
          </a:p>
          <a:p>
            <a:r>
              <a:rPr lang="en-US" sz="1600" dirty="0">
                <a:solidFill>
                  <a:srgbClr val="000000"/>
                </a:solidFill>
                <a:latin typeface="SymbolMT"/>
              </a:rPr>
              <a:t>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Service providers for construction or tenant improvement.</a:t>
            </a:r>
          </a:p>
          <a:p>
            <a:r>
              <a:rPr lang="en-US" sz="1600" dirty="0">
                <a:solidFill>
                  <a:srgbClr val="000000"/>
                </a:solidFill>
                <a:latin typeface="SymbolMT"/>
              </a:rPr>
              <a:t>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Service providers for tangible goods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or equipment rentals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69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Fire Safety &amp;amp; Prevention Annual Training&amp;quot;&quot;/&gt;&lt;property id=&quot;20307&quot; value=&quot;300&quot;/&gt;&lt;/object&gt;&lt;object type=&quot;3&quot; unique_id=&quot;10004&quot;&gt;&lt;property id=&quot;20148&quot; value=&quot;5&quot;/&gt;&lt;property id=&quot;20300&quot; value=&quot;Slide 4 - &amp;quot;Evacuation – First Things First&amp;quot;&quot;/&gt;&lt;property id=&quot;20307&quot; value=&quot;256&quot;/&gt;&lt;/object&gt;&lt;object type=&quot;3&quot; unique_id=&quot;10005&quot;&gt;&lt;property id=&quot;20148&quot; value=&quot;5&quot;/&gt;&lt;property id=&quot;20300&quot; value=&quot;Slide 13 - &amp;quot;Annual Fire Safety Training&amp;#x0D;&amp;#x0A;Your Responsibilities&amp;quot;&quot;/&gt;&lt;property id=&quot;20307&quot; value=&quot;301&quot;/&gt;&lt;/object&gt;&lt;object type=&quot;3&quot; unique_id=&quot;10006&quot;&gt;&lt;property id=&quot;20148&quot; value=&quot;5&quot;/&gt;&lt;property id=&quot;20300&quot; value=&quot;Slide 14 - &amp;quot;FIRE ALARM ACTIVATION&amp;quot;&quot;/&gt;&lt;property id=&quot;20307&quot; value=&quot;257&quot;/&gt;&lt;/object&gt;&lt;object type=&quot;3&quot; unique_id=&quot;10007&quot;&gt;&lt;property id=&quot;20148&quot; value=&quot;5&quot;/&gt;&lt;property id=&quot;20300&quot; value=&quot;Slide 22 - &amp;quot;CALL EMERGENCY SERVICES (9-1-1)&amp;quot;&quot;/&gt;&lt;property id=&quot;20307&quot; value=&quot;295&quot;/&gt;&lt;/object&gt;&lt;object type=&quot;3&quot; unique_id=&quot;10008&quot;&gt;&lt;property id=&quot;20148&quot; value=&quot;5&quot;/&gt;&lt;property id=&quot;20300&quot; value=&quot;Slide 24 - &amp;quot;EXTINGUISH THE FIRE&amp;quot;&quot;/&gt;&lt;property id=&quot;20307&quot; value=&quot;296&quot;/&gt;&lt;/object&gt;&lt;object type=&quot;3&quot; unique_id=&quot;10009&quot;&gt;&lt;property id=&quot;20148&quot; value=&quot;5&quot;/&gt;&lt;property id=&quot;20300&quot; value=&quot;Slide 11 - &amp;quot;FIRE EXTINGUISHER CLASS SUMMARY&amp;quot;&quot;/&gt;&lt;property id=&quot;20307&quot; value=&quot;297&quot;/&gt;&lt;/object&gt;&lt;object type=&quot;3&quot; unique_id=&quot;10010&quot;&gt;&lt;property id=&quot;20148&quot; value=&quot;5&quot;/&gt;&lt;property id=&quot;20300&quot; value=&quot;Slide 25 - &amp;quot;Fire Extinguisher Use Procedure&amp;quot;&quot;/&gt;&lt;property id=&quot;20307&quot; value=&quot;306&quot;/&gt;&lt;/object&gt;&lt;object type=&quot;3&quot; unique_id=&quot;10011&quot;&gt;&lt;property id=&quot;20148&quot; value=&quot;5&quot;/&gt;&lt;property id=&quot;20300&quot; value=&quot;Slide 26 - &amp;quot;Fire Extinguisher Use Procedure&amp;quot;&quot;/&gt;&lt;property id=&quot;20307&quot; value=&quot;303&quot;/&gt;&lt;/object&gt;&lt;object type=&quot;3&quot; unique_id=&quot;10012&quot;&gt;&lt;property id=&quot;20148&quot; value=&quot;5&quot;/&gt;&lt;property id=&quot;20300&quot; value=&quot;Slide 27 - &amp;quot;Fire Extinguisher Use Procedure&amp;quot;&quot;/&gt;&lt;property id=&quot;20307&quot; value=&quot;304&quot;/&gt;&lt;/object&gt;&lt;object type=&quot;3&quot; unique_id=&quot;10013&quot;&gt;&lt;property id=&quot;20148&quot; value=&quot;5&quot;/&gt;&lt;property id=&quot;20300&quot; value=&quot;Slide 28 - &amp;quot;Fire Extinguisher Use Procedure&amp;quot;&quot;/&gt;&lt;property id=&quot;20307&quot; value=&quot;305&quot;/&gt;&lt;/object&gt;&lt;object type=&quot;3&quot; unique_id=&quot;10015&quot;&gt;&lt;property id=&quot;20148&quot; value=&quot;5&quot;/&gt;&lt;property id=&quot;20300&quot; value=&quot;Slide 15 - &amp;quot;EVACUATION&amp;quot;&quot;/&gt;&lt;property id=&quot;20307&quot; value=&quot;298&quot;/&gt;&lt;/object&gt;&lt;object type=&quot;3&quot; unique_id=&quot;10016&quot;&gt;&lt;property id=&quot;20148&quot; value=&quot;5&quot;/&gt;&lt;property id=&quot;20300&quot; value=&quot;Slide 30 - &amp;quot;FIRE SPRINKLER SYSTEMS INFORMATION&amp;quot;&quot;/&gt;&lt;property id=&quot;20307&quot; value=&quot;299&quot;/&gt;&lt;/object&gt;&lt;object type=&quot;3&quot; unique_id=&quot;10017&quot;&gt;&lt;property id=&quot;20148&quot; value=&quot;5&quot;/&gt;&lt;property id=&quot;20300&quot; value=&quot;Slide 17 - &amp;quot;Planning for an Exit!&amp;quot;&quot;/&gt;&lt;property id=&quot;20307&quot; value=&quot;292&quot;/&gt;&lt;/object&gt;&lt;object type=&quot;3&quot; unique_id=&quot;10052&quot;&gt;&lt;property id=&quot;20148&quot; value=&quot;5&quot;/&gt;&lt;property id=&quot;20300&quot; value=&quot;Slide 2 - &amp;quot; &amp;quot;&quot;/&gt;&lt;property id=&quot;20307&quot; value=&quot;307&quot;/&gt;&lt;/object&gt;&lt;object type=&quot;3&quot; unique_id=&quot;10179&quot;&gt;&lt;property id=&quot;20148&quot; value=&quot;5&quot;/&gt;&lt;property id=&quot;20300&quot; value=&quot;Slide 23 - &amp;quot;EXTINGUISH THE FIRE&amp;quot;&quot;/&gt;&lt;property id=&quot;20307&quot; value=&quot;308&quot;/&gt;&lt;/object&gt;&lt;object type=&quot;3&quot; unique_id=&quot;10484&quot;&gt;&lt;property id=&quot;20148&quot; value=&quot;5&quot;/&gt;&lt;property id=&quot;20300&quot; value=&quot;Slide 5 - &amp;quot;How Fires Start&amp;quot;&quot;/&gt;&lt;property id=&quot;20307&quot; value=&quot;309&quot;/&gt;&lt;/object&gt;&lt;object type=&quot;3&quot; unique_id=&quot;10485&quot;&gt;&lt;property id=&quot;20148&quot; value=&quot;5&quot;/&gt;&lt;property id=&quot;20300&quot; value=&quot;Slide 6 - &amp;quot;How Fires Are Classified&amp;quot;&quot;/&gt;&lt;property id=&quot;20307&quot; value=&quot;310&quot;/&gt;&lt;/object&gt;&lt;object type=&quot;3&quot; unique_id=&quot;10486&quot;&gt;&lt;property id=&quot;20148&quot; value=&quot;5&quot;/&gt;&lt;property id=&quot;20300&quot; value=&quot;Slide 7 - &amp;quot;How To Prevent Fires&amp;#x0D;&amp;#x0A;Class A – Ordinary Combustibles&amp;#x0D;&amp;#x0A;&amp;quot;&quot;/&gt;&lt;property id=&quot;20307&quot; value=&quot;311&quot;/&gt;&lt;/object&gt;&lt;object type=&quot;3&quot; unique_id=&quot;10487&quot;&gt;&lt;property id=&quot;20148&quot; value=&quot;5&quot;/&gt;&lt;property id=&quot;20300&quot; value=&quot;Slide 8 - &amp;quot;How To Prevent Fires &amp;#x0D;&amp;#x0A;Class B – Flammable Liquids or Gases&amp;quot;&quot;/&gt;&lt;property id=&quot;20307&quot; value=&quot;312&quot;/&gt;&lt;/object&gt;&lt;object type=&quot;3&quot; unique_id=&quot;10488&quot;&gt;&lt;property id=&quot;20148&quot; value=&quot;5&quot;/&gt;&lt;property id=&quot;20300&quot; value=&quot;Slide 9 - &amp;quot;How To Prevent Fires &amp;#x0D;&amp;#x0A;Class C – Energized Electrical Equipment&amp;quot;&quot;/&gt;&lt;property id=&quot;20307&quot; value=&quot;313&quot;/&gt;&lt;/object&gt;&lt;object type=&quot;3&quot; unique_id=&quot;10489&quot;&gt;&lt;property id=&quot;20148&quot; value=&quot;5&quot;/&gt;&lt;property id=&quot;20300&quot; value=&quot;Slide 10 - &amp;quot;How To Prevent Fires &amp;#x0D;&amp;#x0A;Class D – Combustible Metals&amp;quot;&quot;/&gt;&lt;property id=&quot;20307&quot; value=&quot;314&quot;/&gt;&lt;/object&gt;&lt;object type=&quot;3&quot; unique_id=&quot;10490&quot;&gt;&lt;property id=&quot;20148&quot; value=&quot;5&quot;/&gt;&lt;property id=&quot;20300&quot; value=&quot;Slide 12 - &amp;quot;How To Prevent Fires &amp;#x0D;&amp;#x0A;Class K – Combustible Cooking Oils and Fats&amp;quot;&quot;/&gt;&lt;property id=&quot;20307&quot; value=&quot;315&quot;/&gt;&lt;/object&gt;&lt;object type=&quot;3&quot; unique_id=&quot;10491&quot;&gt;&lt;property id=&quot;20148&quot; value=&quot;5&quot;/&gt;&lt;property id=&quot;20300&quot; value=&quot;Slide 29 - &amp;quot;PASS Method of Using a Fire Extinguisher&amp;quot;&quot;/&gt;&lt;property id=&quot;20307&quot; value=&quot;316&quot;/&gt;&lt;/object&gt;&lt;object type=&quot;3&quot; unique_id=&quot;10492&quot;&gt;&lt;property id=&quot;20148&quot; value=&quot;5&quot;/&gt;&lt;property id=&quot;20300&quot; value=&quot;Slide 18 - &amp;quot;Responsibilities - Know the Emergency Evacuation Plan for your Building&amp;quot;&quot;/&gt;&lt;property id=&quot;20307&quot; value=&quot;317&quot;/&gt;&lt;/object&gt;&lt;object type=&quot;3&quot; unique_id=&quot;10493&quot;&gt;&lt;property id=&quot;20148&quot; value=&quot;5&quot;/&gt;&lt;property id=&quot;20300&quot; value=&quot;Slide 32 - &amp;quot;Asbestos Information&amp;quot;&quot;/&gt;&lt;property id=&quot;20307&quot; value=&quot;319&quot;/&gt;&lt;/object&gt;&lt;object type=&quot;3&quot; unique_id=&quot;10494&quot;&gt;&lt;property id=&quot;20148&quot; value=&quot;5&quot;/&gt;&lt;property id=&quot;20300&quot; value=&quot;Slide 33 - &amp;quot;Asbestos Information&amp;quot;&quot;/&gt;&lt;property id=&quot;20307&quot; value=&quot;320&quot;/&gt;&lt;/object&gt;&lt;object type=&quot;3&quot; unique_id=&quot;10495&quot;&gt;&lt;property id=&quot;20148&quot; value=&quot;5&quot;/&gt;&lt;property id=&quot;20300&quot; value=&quot;Slide 34 - &amp;quot;Asbestos Information&amp;quot;&quot;/&gt;&lt;property id=&quot;20307&quot; value=&quot;321&quot;/&gt;&lt;/object&gt;&lt;object type=&quot;3&quot; unique_id=&quot;10496&quot;&gt;&lt;property id=&quot;20148&quot; value=&quot;5&quot;/&gt;&lt;property id=&quot;20300&quot; value=&quot;Slide 35 - &amp;quot;Asbestos Information&amp;quot;&quot;/&gt;&lt;property id=&quot;20307&quot; value=&quot;322&quot;/&gt;&lt;/object&gt;&lt;object type=&quot;3&quot; unique_id=&quot;10653&quot;&gt;&lt;property id=&quot;20148&quot; value=&quot;5&quot;/&gt;&lt;property id=&quot;20300&quot; value=&quot;Slide 16 - &amp;quot;Classroom Emergency Procedures&amp;quot;&quot;/&gt;&lt;property id=&quot;20307&quot; value=&quot;323&quot;/&gt;&lt;/object&gt;&lt;object type=&quot;3&quot; unique_id=&quot;10654&quot;&gt;&lt;property id=&quot;20148&quot; value=&quot;5&quot;/&gt;&lt;property id=&quot;20300&quot; value=&quot;Slide 19&quot;/&gt;&lt;property id=&quot;20307&quot; value=&quot;325&quot;/&gt;&lt;/object&gt;&lt;object type=&quot;3&quot; unique_id=&quot;10655&quot;&gt;&lt;property id=&quot;20148&quot; value=&quot;5&quot;/&gt;&lt;property id=&quot;20300&quot; value=&quot;Slide 21&quot;/&gt;&lt;property id=&quot;20307&quot; value=&quot;326&quot;/&gt;&lt;/object&gt;&lt;object type=&quot;3&quot; unique_id=&quot;10656&quot;&gt;&lt;property id=&quot;20148&quot; value=&quot;5&quot;/&gt;&lt;property id=&quot;20300&quot; value=&quot;Slide 20 - &amp;quot;Fire Safety - Evacuation&amp;quot;&quot;/&gt;&lt;property id=&quot;20307&quot; value=&quot;327&quot;/&gt;&lt;/object&gt;&lt;object type=&quot;3&quot; unique_id=&quot;10728&quot;&gt;&lt;property id=&quot;20148&quot; value=&quot;5&quot;/&gt;&lt;property id=&quot;20300&quot; value=&quot;Slide 3&quot;/&gt;&lt;property id=&quot;20307&quot; value=&quot;328&quot;/&gt;&lt;/object&gt;&lt;object type=&quot;3&quot; unique_id=&quot;10729&quot;&gt;&lt;property id=&quot;20148&quot; value=&quot;5&quot;/&gt;&lt;property id=&quot;20300&quot; value=&quot;Slide 36 - &amp;quot;Conclusion&amp;quot;&quot;/&gt;&lt;property id=&quot;20307&quot; value=&quot;329&quot;/&gt;&lt;/object&gt;&lt;object type=&quot;3&quot; unique_id=&quot;10768&quot;&gt;&lt;property id=&quot;20148&quot; value=&quot;5&quot;/&gt;&lt;property id=&quot;20300&quot; value=&quot;Slide 31 - &amp;quot;FIRE SPRINKLER SYSTEMS INFORMATION&amp;quot;&quot;/&gt;&lt;property id=&quot;20307&quot; value=&quot;330&quot;/&gt;&lt;/object&gt;&lt;/object&gt;&lt;object type=&quot;8&quot; unique_id=&quot;1003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ASU Master">
  <a:themeElements>
    <a:clrScheme name="ASU">
      <a:dk1>
        <a:sysClr val="windowText" lastClr="000000"/>
      </a:dk1>
      <a:lt1>
        <a:sysClr val="window" lastClr="FFFFFF"/>
      </a:lt1>
      <a:dk2>
        <a:srgbClr val="8C1D40"/>
      </a:dk2>
      <a:lt2>
        <a:srgbClr val="FFFFFF"/>
      </a:lt2>
      <a:accent1>
        <a:srgbClr val="FFC627"/>
      </a:accent1>
      <a:accent2>
        <a:srgbClr val="78BE20"/>
      </a:accent2>
      <a:accent3>
        <a:srgbClr val="00A3E0"/>
      </a:accent3>
      <a:accent4>
        <a:srgbClr val="FF7F32"/>
      </a:accent4>
      <a:accent5>
        <a:srgbClr val="FFC627"/>
      </a:accent5>
      <a:accent6>
        <a:srgbClr val="78BE20"/>
      </a:accent6>
      <a:hlink>
        <a:srgbClr val="0563C1"/>
      </a:hlink>
      <a:folHlink>
        <a:srgbClr val="954F72"/>
      </a:folHlink>
    </a:clrScheme>
    <a:fontScheme name="A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lnSpc>
            <a:spcPts val="6500"/>
          </a:lnSpc>
          <a:spcBef>
            <a:spcPct val="0"/>
          </a:spcBef>
          <a:buFontTx/>
          <a:buNone/>
          <a:defRPr sz="6500" b="1" smtClean="0">
            <a:solidFill>
              <a:schemeClr val="bg1"/>
            </a:solidFill>
            <a:latin typeface="Arial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SU master">
  <a:themeElements>
    <a:clrScheme name="ASU">
      <a:dk1>
        <a:sysClr val="windowText" lastClr="000000"/>
      </a:dk1>
      <a:lt1>
        <a:sysClr val="window" lastClr="FFFFFF"/>
      </a:lt1>
      <a:dk2>
        <a:srgbClr val="8C1D40"/>
      </a:dk2>
      <a:lt2>
        <a:srgbClr val="FFFFFF"/>
      </a:lt2>
      <a:accent1>
        <a:srgbClr val="FFC627"/>
      </a:accent1>
      <a:accent2>
        <a:srgbClr val="78BE20"/>
      </a:accent2>
      <a:accent3>
        <a:srgbClr val="00A3E0"/>
      </a:accent3>
      <a:accent4>
        <a:srgbClr val="FF7F32"/>
      </a:accent4>
      <a:accent5>
        <a:srgbClr val="FFC627"/>
      </a:accent5>
      <a:accent6>
        <a:srgbClr val="78BE20"/>
      </a:accent6>
      <a:hlink>
        <a:srgbClr val="0563C1"/>
      </a:hlink>
      <a:folHlink>
        <a:srgbClr val="954F72"/>
      </a:folHlink>
    </a:clrScheme>
    <a:fontScheme name="A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ASU master">
  <a:themeElements>
    <a:clrScheme name="ASU">
      <a:dk1>
        <a:sysClr val="windowText" lastClr="000000"/>
      </a:dk1>
      <a:lt1>
        <a:sysClr val="window" lastClr="FFFFFF"/>
      </a:lt1>
      <a:dk2>
        <a:srgbClr val="8C1D40"/>
      </a:dk2>
      <a:lt2>
        <a:srgbClr val="FFFFFF"/>
      </a:lt2>
      <a:accent1>
        <a:srgbClr val="FFC627"/>
      </a:accent1>
      <a:accent2>
        <a:srgbClr val="78BE20"/>
      </a:accent2>
      <a:accent3>
        <a:srgbClr val="00A3E0"/>
      </a:accent3>
      <a:accent4>
        <a:srgbClr val="FF7F32"/>
      </a:accent4>
      <a:accent5>
        <a:srgbClr val="FFC627"/>
      </a:accent5>
      <a:accent6>
        <a:srgbClr val="78BE20"/>
      </a:accent6>
      <a:hlink>
        <a:srgbClr val="0563C1"/>
      </a:hlink>
      <a:folHlink>
        <a:srgbClr val="954F72"/>
      </a:folHlink>
    </a:clrScheme>
    <a:fontScheme name="A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ASU master">
  <a:themeElements>
    <a:clrScheme name="ASU">
      <a:dk1>
        <a:sysClr val="windowText" lastClr="000000"/>
      </a:dk1>
      <a:lt1>
        <a:sysClr val="window" lastClr="FFFFFF"/>
      </a:lt1>
      <a:dk2>
        <a:srgbClr val="8C1D40"/>
      </a:dk2>
      <a:lt2>
        <a:srgbClr val="FFFFFF"/>
      </a:lt2>
      <a:accent1>
        <a:srgbClr val="FFC627"/>
      </a:accent1>
      <a:accent2>
        <a:srgbClr val="78BE20"/>
      </a:accent2>
      <a:accent3>
        <a:srgbClr val="00A3E0"/>
      </a:accent3>
      <a:accent4>
        <a:srgbClr val="FF7F32"/>
      </a:accent4>
      <a:accent5>
        <a:srgbClr val="FFC627"/>
      </a:accent5>
      <a:accent6>
        <a:srgbClr val="78BE2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10123</TotalTime>
  <Words>841</Words>
  <Application>Microsoft Macintosh PowerPoint</Application>
  <PresentationFormat>On-screen Show (4:3)</PresentationFormat>
  <Paragraphs>111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ArialMT</vt:lpstr>
      <vt:lpstr>SymbolMT</vt:lpstr>
      <vt:lpstr>Tahoma</vt:lpstr>
      <vt:lpstr>Times New Roman</vt:lpstr>
      <vt:lpstr>1_ASU Master</vt:lpstr>
      <vt:lpstr>2_ASU master</vt:lpstr>
      <vt:lpstr>3_ASU master</vt:lpstr>
      <vt:lpstr>4_ASU master</vt:lpstr>
      <vt:lpstr>Purchasing Policy Changes for FY21 &amp; Updates for – FY22  </vt:lpstr>
      <vt:lpstr>Best Practices</vt:lpstr>
      <vt:lpstr>Objectives – use already approved suppliers &amp; small businesses </vt:lpstr>
      <vt:lpstr>Technology Purchases</vt:lpstr>
      <vt:lpstr>Pcard – Important updates</vt:lpstr>
      <vt:lpstr>NGC Gift Card Purchasing in Workday</vt:lpstr>
      <vt:lpstr>Speakers &amp; Honorariums</vt:lpstr>
      <vt:lpstr>Independent Contractors</vt:lpstr>
      <vt:lpstr>Exceptions to ICC</vt:lpstr>
      <vt:lpstr>Quick Reference Guide - Revised</vt:lpstr>
      <vt:lpstr>Resources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EH&amp;S Considerations in University Laboratories</dc:title>
  <dc:creator>jherbert</dc:creator>
  <cp:lastModifiedBy>Katie Currier (Student)</cp:lastModifiedBy>
  <cp:revision>526</cp:revision>
  <cp:lastPrinted>2021-06-17T19:58:07Z</cp:lastPrinted>
  <dcterms:created xsi:type="dcterms:W3CDTF">2002-02-15T16:04:42Z</dcterms:created>
  <dcterms:modified xsi:type="dcterms:W3CDTF">2023-01-26T20:25:10Z</dcterms:modified>
</cp:coreProperties>
</file>