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29"/>
    <p:restoredTop sz="94710"/>
  </p:normalViewPr>
  <p:slideViewPr>
    <p:cSldViewPr snapToGrid="0" snapToObjects="1">
      <p:cViewPr>
        <p:scale>
          <a:sx n="108" d="100"/>
          <a:sy n="108" d="100"/>
        </p:scale>
        <p:origin x="1640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6AA52-A77B-1040-9CC3-B36C2F3BB07E}" type="datetimeFigureOut">
              <a:rPr lang="en-US" smtClean="0"/>
              <a:t>6/15/19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B414A9-1270-3D47-A9F0-3B247CAA3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124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B414A9-1270-3D47-A9F0-3B247CAA3C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66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C69-1969-7E43-BE26-A85CA801BD50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B63-F15F-AA4C-8873-C822E7D4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5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C69-1969-7E43-BE26-A85CA801BD50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B63-F15F-AA4C-8873-C822E7D4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1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C69-1969-7E43-BE26-A85CA801BD50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B63-F15F-AA4C-8873-C822E7D4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21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C69-1969-7E43-BE26-A85CA801BD50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B63-F15F-AA4C-8873-C822E7D4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5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C69-1969-7E43-BE26-A85CA801BD50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B63-F15F-AA4C-8873-C822E7D4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78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C69-1969-7E43-BE26-A85CA801BD50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B63-F15F-AA4C-8873-C822E7D4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55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C69-1969-7E43-BE26-A85CA801BD50}" type="datetimeFigureOut">
              <a:rPr lang="en-US" smtClean="0"/>
              <a:t>6/15/19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B63-F15F-AA4C-8873-C822E7D4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88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C69-1969-7E43-BE26-A85CA801BD50}" type="datetimeFigureOut">
              <a:rPr lang="en-US" smtClean="0"/>
              <a:t>6/15/19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B63-F15F-AA4C-8873-C822E7D4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42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C69-1969-7E43-BE26-A85CA801BD50}" type="datetimeFigureOut">
              <a:rPr lang="en-US" smtClean="0"/>
              <a:t>6/15/19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B63-F15F-AA4C-8873-C822E7D4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63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C69-1969-7E43-BE26-A85CA801BD50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B63-F15F-AA4C-8873-C822E7D4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EEC69-1969-7E43-BE26-A85CA801BD50}" type="datetimeFigureOut">
              <a:rPr lang="en-US" smtClean="0"/>
              <a:t>6/15/19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DB63-F15F-AA4C-8873-C822E7D4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EEC69-1969-7E43-BE26-A85CA801BD50}" type="datetimeFigureOut">
              <a:rPr lang="en-US" smtClean="0"/>
              <a:t>6/15/19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DB63-F15F-AA4C-8873-C822E7D41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9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B30719-3FDF-0944-AB62-14DE64E14BB4}"/>
              </a:ext>
            </a:extLst>
          </p:cNvPr>
          <p:cNvSpPr txBox="1"/>
          <p:nvPr/>
        </p:nvSpPr>
        <p:spPr>
          <a:xfrm>
            <a:off x="974833" y="44140"/>
            <a:ext cx="49083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spc="300" dirty="0">
                <a:solidFill>
                  <a:schemeClr val="accent5"/>
                </a:solidFill>
                <a:latin typeface="Impact" panose="020B0806030902050204" pitchFamily="34" charset="0"/>
              </a:rPr>
              <a:t>EXPLORE WEATHER TRENDS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998964-F73B-8D41-8761-AAB5BE4BD920}"/>
              </a:ext>
            </a:extLst>
          </p:cNvPr>
          <p:cNvGrpSpPr/>
          <p:nvPr/>
        </p:nvGrpSpPr>
        <p:grpSpPr>
          <a:xfrm>
            <a:off x="799838" y="508439"/>
            <a:ext cx="5394960" cy="200055"/>
            <a:chOff x="799838" y="472423"/>
            <a:chExt cx="5394960" cy="20005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52DAB3A-E55B-6645-93D6-9505F1191888}"/>
                </a:ext>
              </a:extLst>
            </p:cNvPr>
            <p:cNvCxnSpPr>
              <a:cxnSpLocks/>
            </p:cNvCxnSpPr>
            <p:nvPr/>
          </p:nvCxnSpPr>
          <p:spPr>
            <a:xfrm>
              <a:off x="799838" y="572451"/>
              <a:ext cx="539496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46AA889-F160-9A48-B356-6171BD9F9104}"/>
                </a:ext>
              </a:extLst>
            </p:cNvPr>
            <p:cNvSpPr/>
            <p:nvPr/>
          </p:nvSpPr>
          <p:spPr>
            <a:xfrm>
              <a:off x="2453639" y="510605"/>
              <a:ext cx="1950720" cy="14471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708980E-5FB9-4F4B-9566-E5737E84C8F5}"/>
                </a:ext>
              </a:extLst>
            </p:cNvPr>
            <p:cNvSpPr txBox="1"/>
            <p:nvPr/>
          </p:nvSpPr>
          <p:spPr>
            <a:xfrm>
              <a:off x="2406923" y="472423"/>
              <a:ext cx="2044149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spc="300" dirty="0">
                  <a:latin typeface="Arial" panose="020B0604020202020204" pitchFamily="34" charset="0"/>
                  <a:cs typeface="Arial" panose="020B0604020202020204" pitchFamily="34" charset="0"/>
                </a:rPr>
                <a:t>GLOBAL + LOS ANGELES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269BC34-CBC9-4E46-BB35-8BDC8A25F433}"/>
              </a:ext>
            </a:extLst>
          </p:cNvPr>
          <p:cNvSpPr txBox="1"/>
          <p:nvPr/>
        </p:nvSpPr>
        <p:spPr>
          <a:xfrm>
            <a:off x="78059" y="2135011"/>
            <a:ext cx="2044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accent5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EXTRACT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7481EF1-85FB-CF4D-9FEF-4E958E672860}"/>
              </a:ext>
            </a:extLst>
          </p:cNvPr>
          <p:cNvSpPr/>
          <p:nvPr/>
        </p:nvSpPr>
        <p:spPr>
          <a:xfrm>
            <a:off x="-3" y="2535121"/>
            <a:ext cx="6858000" cy="17803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6BCBCF-5AB5-BA43-9171-FF97462C1CF1}"/>
              </a:ext>
            </a:extLst>
          </p:cNvPr>
          <p:cNvSpPr txBox="1"/>
          <p:nvPr/>
        </p:nvSpPr>
        <p:spPr>
          <a:xfrm>
            <a:off x="4232247" y="3895830"/>
            <a:ext cx="26257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spc="300" dirty="0">
                <a:solidFill>
                  <a:schemeClr val="accent5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MOVING AVERAGES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524B86D-BBD8-8F40-9D68-701793EF33E6}"/>
              </a:ext>
            </a:extLst>
          </p:cNvPr>
          <p:cNvSpPr txBox="1"/>
          <p:nvPr/>
        </p:nvSpPr>
        <p:spPr>
          <a:xfrm>
            <a:off x="78059" y="4315520"/>
            <a:ext cx="2202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accent5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OBSERVATIONS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5129D6-A34F-0D4C-B9A7-20C3FD8DF48C}"/>
              </a:ext>
            </a:extLst>
          </p:cNvPr>
          <p:cNvSpPr txBox="1"/>
          <p:nvPr/>
        </p:nvSpPr>
        <p:spPr>
          <a:xfrm>
            <a:off x="78059" y="2034983"/>
            <a:ext cx="150073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 dirty="0">
                <a:latin typeface="Arial" panose="020B0604020202020204" pitchFamily="34" charset="0"/>
                <a:cs typeface="Arial" panose="020B0604020202020204" pitchFamily="34" charset="0"/>
              </a:rPr>
              <a:t>QUERY WITH SQL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DAB3DA-1906-4848-B486-B6ECF46ECE16}"/>
              </a:ext>
            </a:extLst>
          </p:cNvPr>
          <p:cNvGrpSpPr/>
          <p:nvPr/>
        </p:nvGrpSpPr>
        <p:grpSpPr>
          <a:xfrm>
            <a:off x="2280066" y="2311402"/>
            <a:ext cx="4401254" cy="159127"/>
            <a:chOff x="2122209" y="894656"/>
            <a:chExt cx="4646208" cy="230382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A7FFF58-ED2A-714A-BF7E-F49587F6DA72}"/>
                </a:ext>
              </a:extLst>
            </p:cNvPr>
            <p:cNvSpPr/>
            <p:nvPr/>
          </p:nvSpPr>
          <p:spPr>
            <a:xfrm>
              <a:off x="2122209" y="894656"/>
              <a:ext cx="2282150" cy="23038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65D456EA-A6B8-B94D-9226-6D93D7255FDA}"/>
                </a:ext>
              </a:extLst>
            </p:cNvPr>
            <p:cNvSpPr/>
            <p:nvPr/>
          </p:nvSpPr>
          <p:spPr>
            <a:xfrm>
              <a:off x="4486267" y="894656"/>
              <a:ext cx="2282150" cy="23038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9036F7-85E4-0145-A687-D7068C702E2D}"/>
              </a:ext>
            </a:extLst>
          </p:cNvPr>
          <p:cNvGrpSpPr/>
          <p:nvPr/>
        </p:nvGrpSpPr>
        <p:grpSpPr>
          <a:xfrm>
            <a:off x="2280065" y="830655"/>
            <a:ext cx="4401255" cy="318250"/>
            <a:chOff x="2122208" y="795221"/>
            <a:chExt cx="4401255" cy="31825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450118B-70CF-3B42-9FBA-3864E9148E17}"/>
                </a:ext>
              </a:extLst>
            </p:cNvPr>
            <p:cNvGrpSpPr/>
            <p:nvPr/>
          </p:nvGrpSpPr>
          <p:grpSpPr>
            <a:xfrm>
              <a:off x="2122208" y="795221"/>
              <a:ext cx="4401255" cy="318250"/>
              <a:chOff x="2122208" y="894656"/>
              <a:chExt cx="4646209" cy="460758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959B8F7-6B26-5B4E-B40D-B4D71783CAB0}"/>
                  </a:ext>
                </a:extLst>
              </p:cNvPr>
              <p:cNvGrpSpPr/>
              <p:nvPr/>
            </p:nvGrpSpPr>
            <p:grpSpPr>
              <a:xfrm>
                <a:off x="2122208" y="894656"/>
                <a:ext cx="2282151" cy="460758"/>
                <a:chOff x="465303" y="1225834"/>
                <a:chExt cx="2796865" cy="460758"/>
              </a:xfrm>
            </p:grpSpPr>
            <p:sp>
              <p:nvSpPr>
                <p:cNvPr id="8" name="Triangle 7">
                  <a:extLst>
                    <a:ext uri="{FF2B5EF4-FFF2-40B4-BE49-F238E27FC236}">
                      <a16:creationId xmlns:a16="http://schemas.microsoft.com/office/drawing/2014/main" id="{4FC485C2-F5C5-A649-9010-AA8512A3731C}"/>
                    </a:ext>
                  </a:extLst>
                </p:cNvPr>
                <p:cNvSpPr/>
                <p:nvPr/>
              </p:nvSpPr>
              <p:spPr>
                <a:xfrm rot="10800000">
                  <a:off x="465303" y="1456213"/>
                  <a:ext cx="2796864" cy="230379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5B234F5-B15D-604F-9479-50663875F3DC}"/>
                    </a:ext>
                  </a:extLst>
                </p:cNvPr>
                <p:cNvSpPr/>
                <p:nvPr/>
              </p:nvSpPr>
              <p:spPr>
                <a:xfrm>
                  <a:off x="465304" y="1225834"/>
                  <a:ext cx="2796864" cy="230381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06467231-6D61-1A4F-873D-9DCA6A8B9966}"/>
                  </a:ext>
                </a:extLst>
              </p:cNvPr>
              <p:cNvGrpSpPr/>
              <p:nvPr/>
            </p:nvGrpSpPr>
            <p:grpSpPr>
              <a:xfrm>
                <a:off x="4486266" y="894656"/>
                <a:ext cx="2282151" cy="460756"/>
                <a:chOff x="465303" y="1225834"/>
                <a:chExt cx="2796865" cy="460756"/>
              </a:xfrm>
            </p:grpSpPr>
            <p:sp>
              <p:nvSpPr>
                <p:cNvPr id="32" name="Triangle 31">
                  <a:extLst>
                    <a:ext uri="{FF2B5EF4-FFF2-40B4-BE49-F238E27FC236}">
                      <a16:creationId xmlns:a16="http://schemas.microsoft.com/office/drawing/2014/main" id="{44D2ADB4-F897-D746-B367-96499BBE4F44}"/>
                    </a:ext>
                  </a:extLst>
                </p:cNvPr>
                <p:cNvSpPr/>
                <p:nvPr/>
              </p:nvSpPr>
              <p:spPr>
                <a:xfrm rot="10800000">
                  <a:off x="465303" y="1456213"/>
                  <a:ext cx="2796864" cy="230377"/>
                </a:xfrm>
                <a:prstGeom prst="triangl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37566785-51AA-D143-811B-601EF4F50827}"/>
                    </a:ext>
                  </a:extLst>
                </p:cNvPr>
                <p:cNvSpPr/>
                <p:nvPr/>
              </p:nvSpPr>
              <p:spPr>
                <a:xfrm>
                  <a:off x="465304" y="1225834"/>
                  <a:ext cx="2796864" cy="230381"/>
                </a:xfrm>
                <a:prstGeom prst="rect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47E3B33-3329-434A-BFAA-89CD991C8C3D}"/>
                </a:ext>
              </a:extLst>
            </p:cNvPr>
            <p:cNvSpPr txBox="1"/>
            <p:nvPr/>
          </p:nvSpPr>
          <p:spPr>
            <a:xfrm>
              <a:off x="2585810" y="828950"/>
              <a:ext cx="1234633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LOS ANGELES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2DD9042-F12C-554F-AF9F-605BB25EA2A1}"/>
                </a:ext>
              </a:extLst>
            </p:cNvPr>
            <p:cNvSpPr txBox="1"/>
            <p:nvPr/>
          </p:nvSpPr>
          <p:spPr>
            <a:xfrm>
              <a:off x="5055260" y="828950"/>
              <a:ext cx="77457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700" spc="3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GLOBAL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22A3899-9657-EF45-8197-57412FE6C2B6}"/>
              </a:ext>
            </a:extLst>
          </p:cNvPr>
          <p:cNvSpPr txBox="1"/>
          <p:nvPr/>
        </p:nvSpPr>
        <p:spPr>
          <a:xfrm>
            <a:off x="2959262" y="1198841"/>
            <a:ext cx="148263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   year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   ,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avg_temp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city_data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WHERE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   city = ‘Los Angeles’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   AND country = 'United States’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2AC3FC-E90C-AB46-9357-627F1FDD1DC5}"/>
              </a:ext>
            </a:extLst>
          </p:cNvPr>
          <p:cNvSpPr/>
          <p:nvPr/>
        </p:nvSpPr>
        <p:spPr>
          <a:xfrm>
            <a:off x="5213117" y="1208718"/>
            <a:ext cx="146820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   year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   ,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avg_temp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global_data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98B92A7-597E-224A-8F71-DA191ADCF4EE}"/>
              </a:ext>
            </a:extLst>
          </p:cNvPr>
          <p:cNvSpPr txBox="1"/>
          <p:nvPr/>
        </p:nvSpPr>
        <p:spPr>
          <a:xfrm>
            <a:off x="4603854" y="3763506"/>
            <a:ext cx="225414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MANIPULATE WITH PYTHON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4937568-4BB4-B346-BCA7-F63668B90BDF}"/>
              </a:ext>
            </a:extLst>
          </p:cNvPr>
          <p:cNvSpPr txBox="1"/>
          <p:nvPr/>
        </p:nvSpPr>
        <p:spPr>
          <a:xfrm>
            <a:off x="78059" y="4643429"/>
            <a:ext cx="210185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spc="300" dirty="0">
                <a:latin typeface="Arial" panose="020B0604020202020204" pitchFamily="34" charset="0"/>
                <a:cs typeface="Arial" panose="020B0604020202020204" pitchFamily="34" charset="0"/>
              </a:rPr>
              <a:t>VISUALIZE WITH PYTHON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3014D0D-806B-7A4A-B027-178E66CD502B}"/>
              </a:ext>
            </a:extLst>
          </p:cNvPr>
          <p:cNvGrpSpPr/>
          <p:nvPr/>
        </p:nvGrpSpPr>
        <p:grpSpPr>
          <a:xfrm>
            <a:off x="1896576" y="2617987"/>
            <a:ext cx="1608601" cy="1086301"/>
            <a:chOff x="3712744" y="2617987"/>
            <a:chExt cx="1608601" cy="1086301"/>
          </a:xfrm>
        </p:grpSpPr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62FCA706-AA98-FC4D-A294-883108DB50A5}"/>
                </a:ext>
              </a:extLst>
            </p:cNvPr>
            <p:cNvSpPr/>
            <p:nvPr/>
          </p:nvSpPr>
          <p:spPr>
            <a:xfrm>
              <a:off x="3717628" y="2617987"/>
              <a:ext cx="1603717" cy="10863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CCDB657-9CF9-C34D-8F0B-C4C8D7AC0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5401" y="2695327"/>
              <a:ext cx="1398402" cy="932268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901B07F-58D6-8745-B0C4-30E596C3DA8F}"/>
                </a:ext>
              </a:extLst>
            </p:cNvPr>
            <p:cNvSpPr txBox="1"/>
            <p:nvPr/>
          </p:nvSpPr>
          <p:spPr>
            <a:xfrm>
              <a:off x="3712744" y="2626270"/>
              <a:ext cx="16037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LA Average over 20 years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75DD26-27EB-F640-8E9B-6D8DCC95D246}"/>
              </a:ext>
            </a:extLst>
          </p:cNvPr>
          <p:cNvGrpSpPr/>
          <p:nvPr/>
        </p:nvGrpSpPr>
        <p:grpSpPr>
          <a:xfrm>
            <a:off x="140857" y="2617987"/>
            <a:ext cx="1609288" cy="1086301"/>
            <a:chOff x="140857" y="2617987"/>
            <a:chExt cx="1609288" cy="108630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AD30764E-5322-6045-9E53-AEA323BB3CE2}"/>
                </a:ext>
              </a:extLst>
            </p:cNvPr>
            <p:cNvSpPr/>
            <p:nvPr/>
          </p:nvSpPr>
          <p:spPr>
            <a:xfrm>
              <a:off x="146428" y="2617987"/>
              <a:ext cx="1603717" cy="10863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CE9C5051-6964-BC43-BD16-0038AF0C9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9085" y="2695003"/>
              <a:ext cx="1398402" cy="932268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4E6A2107-9D4B-9241-9468-BF44F44C04EC}"/>
                </a:ext>
              </a:extLst>
            </p:cNvPr>
            <p:cNvSpPr txBox="1"/>
            <p:nvPr/>
          </p:nvSpPr>
          <p:spPr>
            <a:xfrm>
              <a:off x="140857" y="2626270"/>
              <a:ext cx="16037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LA Average over 2 years</a:t>
              </a:r>
            </a:p>
          </p:txBody>
        </p:sp>
        <p:sp>
          <p:nvSpPr>
            <p:cNvPr id="9" name="Rounded Rectangular Callout 8">
              <a:extLst>
                <a:ext uri="{FF2B5EF4-FFF2-40B4-BE49-F238E27FC236}">
                  <a16:creationId xmlns:a16="http://schemas.microsoft.com/office/drawing/2014/main" id="{7E5ADD2B-E659-374A-A8DC-32B68C101183}"/>
                </a:ext>
              </a:extLst>
            </p:cNvPr>
            <p:cNvSpPr/>
            <p:nvPr/>
          </p:nvSpPr>
          <p:spPr>
            <a:xfrm>
              <a:off x="701674" y="2909191"/>
              <a:ext cx="376233" cy="156408"/>
            </a:xfrm>
            <a:prstGeom prst="wedgeRoundRectCallout">
              <a:avLst>
                <a:gd name="adj1" fmla="val 57938"/>
                <a:gd name="adj2" fmla="val 19870"/>
                <a:gd name="adj3" fmla="val 16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Outlier in 1960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5CFDB7-3668-2849-93FA-B151C414BE94}"/>
              </a:ext>
            </a:extLst>
          </p:cNvPr>
          <p:cNvGrpSpPr/>
          <p:nvPr/>
        </p:nvGrpSpPr>
        <p:grpSpPr>
          <a:xfrm>
            <a:off x="3646724" y="2617987"/>
            <a:ext cx="1603720" cy="1086301"/>
            <a:chOff x="1932025" y="2617987"/>
            <a:chExt cx="1603720" cy="1086301"/>
          </a:xfrm>
        </p:grpSpPr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A79BF2B1-C968-F74A-9C49-FBE4F325F75B}"/>
                </a:ext>
              </a:extLst>
            </p:cNvPr>
            <p:cNvSpPr/>
            <p:nvPr/>
          </p:nvSpPr>
          <p:spPr>
            <a:xfrm>
              <a:off x="1932028" y="2617987"/>
              <a:ext cx="1603717" cy="1086301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51BD17F-6306-234D-8951-E59CB1026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31969" y="2700809"/>
              <a:ext cx="1397028" cy="9313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EFC20F4-2CCC-F643-83D0-709E91E978FD}"/>
                </a:ext>
              </a:extLst>
            </p:cNvPr>
            <p:cNvSpPr txBox="1"/>
            <p:nvPr/>
          </p:nvSpPr>
          <p:spPr>
            <a:xfrm>
              <a:off x="1932025" y="2626270"/>
              <a:ext cx="160371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dirty="0">
                  <a:latin typeface="Arial" panose="020B0604020202020204" pitchFamily="34" charset="0"/>
                  <a:cs typeface="Arial" panose="020B0604020202020204" pitchFamily="34" charset="0"/>
                </a:rPr>
                <a:t>LA Average over 50 years</a:t>
              </a:r>
            </a:p>
          </p:txBody>
        </p:sp>
        <p:sp>
          <p:nvSpPr>
            <p:cNvPr id="71" name="Rounded Rectangular Callout 70">
              <a:extLst>
                <a:ext uri="{FF2B5EF4-FFF2-40B4-BE49-F238E27FC236}">
                  <a16:creationId xmlns:a16="http://schemas.microsoft.com/office/drawing/2014/main" id="{6ACF0626-E1BF-2543-85BB-20C5AB1C98A5}"/>
                </a:ext>
              </a:extLst>
            </p:cNvPr>
            <p:cNvSpPr/>
            <p:nvPr/>
          </p:nvSpPr>
          <p:spPr>
            <a:xfrm>
              <a:off x="2260552" y="2909191"/>
              <a:ext cx="517202" cy="156408"/>
            </a:xfrm>
            <a:prstGeom prst="wedgeRoundRectCallout">
              <a:avLst>
                <a:gd name="adj1" fmla="val 21244"/>
                <a:gd name="adj2" fmla="val 170622"/>
                <a:gd name="adj3" fmla="val 16667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Loss of spike in 1940s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FF4668E3-E164-A54D-8C0F-D4BF413B0C46}"/>
              </a:ext>
            </a:extLst>
          </p:cNvPr>
          <p:cNvSpPr txBox="1"/>
          <p:nvPr/>
        </p:nvSpPr>
        <p:spPr>
          <a:xfrm>
            <a:off x="140857" y="1190146"/>
            <a:ext cx="2031977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pc="3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  <a:p>
            <a:pPr marL="228600" indent="-228600">
              <a:buAutoNum type="arabicPeriod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Find my closest city in ‘United States’ in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city_list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‘Los Angeles’</a:t>
            </a:r>
          </a:p>
          <a:p>
            <a:pPr marL="228600" indent="-228600">
              <a:buAutoNum type="arabicPeriod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Query and export Los Angeles average temperature data</a:t>
            </a:r>
          </a:p>
          <a:p>
            <a:pPr marL="228600" indent="-228600">
              <a:buAutoNum type="arabicPeriod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Query and export global average temperature data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DFD2D0C6-C24D-3940-8151-5F4E483AAE94}"/>
              </a:ext>
            </a:extLst>
          </p:cNvPr>
          <p:cNvSpPr txBox="1"/>
          <p:nvPr/>
        </p:nvSpPr>
        <p:spPr>
          <a:xfrm>
            <a:off x="5321346" y="2600827"/>
            <a:ext cx="139840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  <a:p>
            <a:pPr marL="228600" indent="-228600">
              <a:buAutoNum type="arabicPeriod"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 2-year window </a:t>
            </a: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graph is too noisy</a:t>
            </a:r>
          </a:p>
          <a:p>
            <a:pPr marL="228600" indent="-228600">
              <a:buAutoNum type="arabicPeriod"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Try 20 year window  graph is smoother</a:t>
            </a:r>
          </a:p>
          <a:p>
            <a:pPr marL="228600" indent="-228600">
              <a:buAutoNum type="arabicPeriod"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Try 50 year window  graph is smoother but some trends are lost</a:t>
            </a:r>
          </a:p>
          <a:p>
            <a:pPr marL="228600" indent="-228600">
              <a:buAutoNum type="arabicPeriod"/>
            </a:pP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Make sure this works for both LA and global data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Rounded Rectangular Callout 73">
            <a:extLst>
              <a:ext uri="{FF2B5EF4-FFF2-40B4-BE49-F238E27FC236}">
                <a16:creationId xmlns:a16="http://schemas.microsoft.com/office/drawing/2014/main" id="{89B6F22F-05D0-EC48-9834-9BAD46D317AC}"/>
              </a:ext>
            </a:extLst>
          </p:cNvPr>
          <p:cNvSpPr/>
          <p:nvPr/>
        </p:nvSpPr>
        <p:spPr>
          <a:xfrm>
            <a:off x="2279223" y="2909191"/>
            <a:ext cx="517202" cy="156408"/>
          </a:xfrm>
          <a:prstGeom prst="wedgeRoundRectCallout">
            <a:avLst>
              <a:gd name="adj1" fmla="val 32294"/>
              <a:gd name="adj2" fmla="val 4166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 right!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A418A5-6513-AD47-BC14-8F64803C1F90}"/>
              </a:ext>
            </a:extLst>
          </p:cNvPr>
          <p:cNvSpPr/>
          <p:nvPr/>
        </p:nvSpPr>
        <p:spPr>
          <a:xfrm>
            <a:off x="3374115" y="3945767"/>
            <a:ext cx="8996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spc="300" dirty="0">
                <a:solidFill>
                  <a:schemeClr val="bg1"/>
                </a:solidFill>
                <a:latin typeface="Impact" panose="020B0806030902050204" pitchFamily="34" charset="0"/>
              </a:rPr>
              <a:t>20 YEAR</a:t>
            </a:r>
            <a:endParaRPr lang="en-US" sz="1100" spc="300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C13D0-E187-4B4A-AA86-1F8A8DA6DA64}"/>
              </a:ext>
            </a:extLst>
          </p:cNvPr>
          <p:cNvSpPr/>
          <p:nvPr/>
        </p:nvSpPr>
        <p:spPr>
          <a:xfrm>
            <a:off x="287216" y="3686511"/>
            <a:ext cx="280037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pandas as pd</a:t>
            </a:r>
          </a:p>
          <a:p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seaborn as </a:t>
            </a:r>
            <a:r>
              <a:rPr lang="en-US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</a:t>
            </a:r>
            <a:endParaRPr lang="en-US" sz="7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city_data</a:t>
            </a: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pd.read_csv</a:t>
            </a: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weather_losangelesUSA.csv</a:t>
            </a: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r>
              <a:rPr lang="en-US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city_data</a:t>
            </a: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["MA"]=</a:t>
            </a:r>
            <a:r>
              <a:rPr lang="en-US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city_data</a:t>
            </a: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["</a:t>
            </a:r>
            <a:r>
              <a:rPr lang="en-US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avg_temp</a:t>
            </a: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"].rolling(window=20).mean()</a:t>
            </a:r>
          </a:p>
          <a:p>
            <a:r>
              <a:rPr lang="en-US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sns.lineplot</a:t>
            </a: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(x="</a:t>
            </a:r>
            <a:r>
              <a:rPr lang="en-US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year",y</a:t>
            </a: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="MA", data=</a:t>
            </a:r>
            <a:r>
              <a:rPr lang="en-US" sz="7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city_data</a:t>
            </a:r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98207CB-ECEB-AD4C-A6A3-A79595C182D5}"/>
              </a:ext>
            </a:extLst>
          </p:cNvPr>
          <p:cNvSpPr/>
          <p:nvPr/>
        </p:nvSpPr>
        <p:spPr>
          <a:xfrm>
            <a:off x="140857" y="3674073"/>
            <a:ext cx="293982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</a:p>
          <a:p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</a:p>
          <a:p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</a:p>
          <a:p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</a:p>
          <a:p>
            <a:r>
              <a:rPr lang="en-US" sz="7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C473F79-09C0-FC45-A3DB-E095C091759B}"/>
              </a:ext>
            </a:extLst>
          </p:cNvPr>
          <p:cNvSpPr/>
          <p:nvPr/>
        </p:nvSpPr>
        <p:spPr>
          <a:xfrm>
            <a:off x="140857" y="837394"/>
            <a:ext cx="1981351" cy="3374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7EBF8E2-3574-9848-BB6B-9A2EE938F0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5338" y="1196763"/>
            <a:ext cx="725103" cy="10411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076A147-9E64-2E43-88AB-A48801629E9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83768"/>
          <a:stretch/>
        </p:blipFill>
        <p:spPr>
          <a:xfrm>
            <a:off x="2275818" y="1204546"/>
            <a:ext cx="281045" cy="1047637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9D16EC22-FEE4-E249-A235-E86CD382979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4064"/>
          <a:stretch/>
        </p:blipFill>
        <p:spPr>
          <a:xfrm>
            <a:off x="2552873" y="1204807"/>
            <a:ext cx="449055" cy="10476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043C0AD-9E0D-AE48-8D87-050DE58F3B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28997" y="5155144"/>
            <a:ext cx="2231352" cy="148756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D278FEB-6621-4E45-B3E9-CA309F50FF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8997" y="7057969"/>
            <a:ext cx="2231353" cy="148756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</p:pic>
      <p:sp>
        <p:nvSpPr>
          <p:cNvPr id="81" name="Triangle 80">
            <a:extLst>
              <a:ext uri="{FF2B5EF4-FFF2-40B4-BE49-F238E27FC236}">
                <a16:creationId xmlns:a16="http://schemas.microsoft.com/office/drawing/2014/main" id="{3AA4639E-ED67-5440-9B18-74ED0C20DFFA}"/>
              </a:ext>
            </a:extLst>
          </p:cNvPr>
          <p:cNvSpPr/>
          <p:nvPr/>
        </p:nvSpPr>
        <p:spPr>
          <a:xfrm rot="10800000">
            <a:off x="78390" y="5051696"/>
            <a:ext cx="3295723" cy="14759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E06F9DE-4A31-6943-90CD-540117ABCA3C}"/>
              </a:ext>
            </a:extLst>
          </p:cNvPr>
          <p:cNvSpPr/>
          <p:nvPr/>
        </p:nvSpPr>
        <p:spPr>
          <a:xfrm>
            <a:off x="78391" y="4905960"/>
            <a:ext cx="3295723" cy="1475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61AC8E-C09C-4B4C-A5E4-3750B3739E25}"/>
              </a:ext>
            </a:extLst>
          </p:cNvPr>
          <p:cNvSpPr txBox="1"/>
          <p:nvPr/>
        </p:nvSpPr>
        <p:spPr>
          <a:xfrm>
            <a:off x="785150" y="4888890"/>
            <a:ext cx="188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INFERRING LA AND</a:t>
            </a:r>
          </a:p>
          <a:p>
            <a:pPr algn="ctr"/>
            <a:r>
              <a:rPr lang="en-US" sz="7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59F04C5-95DF-2D40-A869-B7F4717F0519}"/>
              </a:ext>
            </a:extLst>
          </p:cNvPr>
          <p:cNvSpPr/>
          <p:nvPr/>
        </p:nvSpPr>
        <p:spPr>
          <a:xfrm>
            <a:off x="3429001" y="4907283"/>
            <a:ext cx="3295723" cy="14759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A7402C4D-78E7-1B42-8FC3-D76AFED19AC9}"/>
              </a:ext>
            </a:extLst>
          </p:cNvPr>
          <p:cNvSpPr/>
          <p:nvPr/>
        </p:nvSpPr>
        <p:spPr>
          <a:xfrm rot="10800000">
            <a:off x="3429000" y="5050278"/>
            <a:ext cx="3295723" cy="147592"/>
          </a:xfrm>
          <a:prstGeom prst="triangl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E1BA142-5F92-3E46-B5CC-35FD48002449}"/>
              </a:ext>
            </a:extLst>
          </p:cNvPr>
          <p:cNvSpPr/>
          <p:nvPr/>
        </p:nvSpPr>
        <p:spPr>
          <a:xfrm>
            <a:off x="71525" y="8952208"/>
            <a:ext cx="3295723" cy="904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D89AE7C-C4DE-8940-B6F5-24533FBC4F43}"/>
              </a:ext>
            </a:extLst>
          </p:cNvPr>
          <p:cNvSpPr/>
          <p:nvPr/>
        </p:nvSpPr>
        <p:spPr>
          <a:xfrm>
            <a:off x="3428997" y="8952208"/>
            <a:ext cx="3295723" cy="9042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8511C58-CBD8-224B-A62B-33DDA7E867A3}"/>
              </a:ext>
            </a:extLst>
          </p:cNvPr>
          <p:cNvSpPr txBox="1"/>
          <p:nvPr/>
        </p:nvSpPr>
        <p:spPr>
          <a:xfrm>
            <a:off x="4130588" y="4888890"/>
            <a:ext cx="18822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spc="3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COMPARING LA WITH GLOBAL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AE8DBC9-48D2-F146-B2A9-AF32279AEEF0}"/>
              </a:ext>
            </a:extLst>
          </p:cNvPr>
          <p:cNvSpPr txBox="1"/>
          <p:nvPr/>
        </p:nvSpPr>
        <p:spPr>
          <a:xfrm>
            <a:off x="2182455" y="5227824"/>
            <a:ext cx="28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accent5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04585C-6CB8-834F-BB91-67F7D6276C25}"/>
              </a:ext>
            </a:extLst>
          </p:cNvPr>
          <p:cNvSpPr txBox="1"/>
          <p:nvPr/>
        </p:nvSpPr>
        <p:spPr>
          <a:xfrm>
            <a:off x="5447483" y="5227824"/>
            <a:ext cx="28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accent5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D79299A-5476-3146-BE09-35F64360EA23}"/>
              </a:ext>
            </a:extLst>
          </p:cNvPr>
          <p:cNvSpPr txBox="1"/>
          <p:nvPr/>
        </p:nvSpPr>
        <p:spPr>
          <a:xfrm>
            <a:off x="2182455" y="7170417"/>
            <a:ext cx="28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accent5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20708C9-11CE-F045-913A-7F4CD6A9C13B}"/>
              </a:ext>
            </a:extLst>
          </p:cNvPr>
          <p:cNvSpPr txBox="1"/>
          <p:nvPr/>
        </p:nvSpPr>
        <p:spPr>
          <a:xfrm>
            <a:off x="5441946" y="7170417"/>
            <a:ext cx="285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accent5">
                    <a:lumMod val="40000"/>
                    <a:lumOff val="60000"/>
                  </a:schemeClr>
                </a:solidFill>
                <a:latin typeface="Impact" panose="020B0806030902050204" pitchFamily="34" charset="0"/>
              </a:rPr>
              <a:t>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0911B94-55D8-504B-967C-23C6CCEAE2F4}"/>
              </a:ext>
            </a:extLst>
          </p:cNvPr>
          <p:cNvSpPr txBox="1"/>
          <p:nvPr/>
        </p:nvSpPr>
        <p:spPr>
          <a:xfrm>
            <a:off x="78059" y="74604"/>
            <a:ext cx="116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300" dirty="0">
                <a:solidFill>
                  <a:schemeClr val="accent5">
                    <a:lumMod val="40000"/>
                    <a:lumOff val="60000"/>
                  </a:schemeClr>
                </a:solidFill>
                <a:latin typeface="bromello" panose="03060900000000020004" pitchFamily="66" charset="0"/>
              </a:rPr>
              <a:t>Sarina</a:t>
            </a:r>
          </a:p>
          <a:p>
            <a:r>
              <a:rPr lang="en-US" sz="2000" spc="300" dirty="0">
                <a:solidFill>
                  <a:schemeClr val="accent5">
                    <a:lumMod val="40000"/>
                    <a:lumOff val="60000"/>
                  </a:schemeClr>
                </a:solidFill>
                <a:latin typeface="bromello" panose="03060900000000020004" pitchFamily="66" charset="0"/>
              </a:rPr>
              <a:t>Chen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2D7CC2E-0B59-6F4B-8D25-529B468C56A7}"/>
              </a:ext>
            </a:extLst>
          </p:cNvPr>
          <p:cNvSpPr/>
          <p:nvPr/>
        </p:nvSpPr>
        <p:spPr>
          <a:xfrm>
            <a:off x="285803" y="6639143"/>
            <a:ext cx="2852808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city_data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["MA"]=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city_data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["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avg_temp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"].rolling(window=20).mean()</a:t>
            </a:r>
          </a:p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sns.lineplot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(x="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year",y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="MA", data=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city_data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city_data.describe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06D89BC-7899-9247-BEEA-98BBE12BA136}"/>
              </a:ext>
            </a:extLst>
          </p:cNvPr>
          <p:cNvSpPr/>
          <p:nvPr/>
        </p:nvSpPr>
        <p:spPr>
          <a:xfrm>
            <a:off x="285803" y="8533184"/>
            <a:ext cx="3081445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global_data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["MA"]=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global_data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["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avg_temp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"].rolling(window=20).mean()</a:t>
            </a:r>
          </a:p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sns.lineplot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(x="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year",y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="MA", data=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global_data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global_data.describe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1252550-9351-C248-83EB-80510706BEA9}"/>
              </a:ext>
            </a:extLst>
          </p:cNvPr>
          <p:cNvSpPr/>
          <p:nvPr/>
        </p:nvSpPr>
        <p:spPr>
          <a:xfrm>
            <a:off x="3582133" y="6622214"/>
            <a:ext cx="2729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global_data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["location"] = "global"</a:t>
            </a:r>
          </a:p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city_data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["location"] = "los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angeles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combined =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pd.concat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([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city_data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global_data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])</a:t>
            </a:r>
          </a:p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sns.lineplot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(x="year", y="MA", hue="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location",data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=combined)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1E71F6D-4162-5D4C-A229-BEEBDE6ABE80}"/>
              </a:ext>
            </a:extLst>
          </p:cNvPr>
          <p:cNvSpPr/>
          <p:nvPr/>
        </p:nvSpPr>
        <p:spPr>
          <a:xfrm>
            <a:off x="3587440" y="8536472"/>
            <a:ext cx="309387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combined["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MA_change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"]=combined["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avg_temp_change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"]. \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	rolling(window=20).mean()</a:t>
            </a:r>
          </a:p>
          <a:p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sns.lineplot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(x="year", y="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MA_change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", hue="</a:t>
            </a:r>
            <a:r>
              <a:rPr lang="en-US" sz="700" dirty="0" err="1">
                <a:latin typeface="Arial" panose="020B0604020202020204" pitchFamily="34" charset="0"/>
                <a:cs typeface="Arial" panose="020B0604020202020204" pitchFamily="34" charset="0"/>
              </a:rPr>
              <a:t>location",data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=combined)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4B0C1DF-CA02-BF43-880F-7F94C3640D99}"/>
              </a:ext>
            </a:extLst>
          </p:cNvPr>
          <p:cNvSpPr/>
          <p:nvPr/>
        </p:nvSpPr>
        <p:spPr>
          <a:xfrm>
            <a:off x="140854" y="6640216"/>
            <a:ext cx="2939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[4]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[5]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[6]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329EB79-105C-3D48-B197-06908651E4F7}"/>
              </a:ext>
            </a:extLst>
          </p:cNvPr>
          <p:cNvSpPr/>
          <p:nvPr/>
        </p:nvSpPr>
        <p:spPr>
          <a:xfrm>
            <a:off x="140854" y="8524246"/>
            <a:ext cx="293982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[7]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[8]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[9]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3A1A6B8-30D9-9047-A9BC-701AA12BEBF4}"/>
              </a:ext>
            </a:extLst>
          </p:cNvPr>
          <p:cNvSpPr/>
          <p:nvPr/>
        </p:nvSpPr>
        <p:spPr>
          <a:xfrm>
            <a:off x="3385285" y="6622214"/>
            <a:ext cx="3912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[10]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[11]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[12]</a:t>
            </a: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[13]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A92472B-3BE2-4944-B09E-37179E672ED9}"/>
              </a:ext>
            </a:extLst>
          </p:cNvPr>
          <p:cNvSpPr/>
          <p:nvPr/>
        </p:nvSpPr>
        <p:spPr>
          <a:xfrm>
            <a:off x="3392384" y="8532484"/>
            <a:ext cx="34418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[14]</a:t>
            </a:r>
          </a:p>
          <a:p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[15]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602CCCB-712B-7C4C-B4D4-C4141270204E}"/>
              </a:ext>
            </a:extLst>
          </p:cNvPr>
          <p:cNvSpPr/>
          <p:nvPr/>
        </p:nvSpPr>
        <p:spPr>
          <a:xfrm>
            <a:off x="2325287" y="5269611"/>
            <a:ext cx="1041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How has Los Angeles been doing?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ACC7E44-0019-3F48-90F0-8C5AED82D575}"/>
              </a:ext>
            </a:extLst>
          </p:cNvPr>
          <p:cNvSpPr/>
          <p:nvPr/>
        </p:nvSpPr>
        <p:spPr>
          <a:xfrm>
            <a:off x="2179917" y="5577388"/>
            <a:ext cx="11873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The average temperature between 1849 and 2013 is </a:t>
            </a:r>
            <a:r>
              <a:rPr lang="en-US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15.9 C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. There is a small peak in the 1940s, but temperature has been consistently rising since the 1960s.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5BF3302-364E-9144-94DA-315072C5E47F}"/>
              </a:ext>
            </a:extLst>
          </p:cNvPr>
          <p:cNvSpPr/>
          <p:nvPr/>
        </p:nvSpPr>
        <p:spPr>
          <a:xfrm>
            <a:off x="2325287" y="7214525"/>
            <a:ext cx="104196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How has the world been doing?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3BC367CC-A4F3-BE4F-97FE-74B7A41162B1}"/>
              </a:ext>
            </a:extLst>
          </p:cNvPr>
          <p:cNvSpPr/>
          <p:nvPr/>
        </p:nvSpPr>
        <p:spPr>
          <a:xfrm>
            <a:off x="2179917" y="7486017"/>
            <a:ext cx="118733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The average temperature between 1750 and 2015 is </a:t>
            </a:r>
            <a:r>
              <a:rPr lang="en-US" sz="7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8.4 C</a:t>
            </a: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. There is a dip in the early 1800s, but overall, temperature has been rising since the 1820s.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02EFCBF0-BA3F-A841-AE8F-44F94560B01B}"/>
              </a:ext>
            </a:extLst>
          </p:cNvPr>
          <p:cNvSpPr/>
          <p:nvPr/>
        </p:nvSpPr>
        <p:spPr>
          <a:xfrm>
            <a:off x="5612774" y="5268407"/>
            <a:ext cx="1187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How does Los Angeles compare with the world?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07D95A8-0C37-574F-8E83-98C9927DCBA2}"/>
              </a:ext>
            </a:extLst>
          </p:cNvPr>
          <p:cNvSpPr/>
          <p:nvPr/>
        </p:nvSpPr>
        <p:spPr>
          <a:xfrm>
            <a:off x="5461545" y="5541830"/>
            <a:ext cx="1187332" cy="846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Los Angeles is higher than the average global temperature because it’s closer to the equator. Since the 1950s, both Los Angeles and the world are getting hotter.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6FF5A15-0854-8647-A569-0A278CFB3262}"/>
              </a:ext>
            </a:extLst>
          </p:cNvPr>
          <p:cNvSpPr/>
          <p:nvPr/>
        </p:nvSpPr>
        <p:spPr>
          <a:xfrm>
            <a:off x="5612774" y="7227835"/>
            <a:ext cx="118733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Are temperature fluctuations similar?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B124A93-0B6E-A44C-8CD9-BF0CD2E70695}"/>
              </a:ext>
            </a:extLst>
          </p:cNvPr>
          <p:cNvSpPr/>
          <p:nvPr/>
        </p:nvSpPr>
        <p:spPr>
          <a:xfrm>
            <a:off x="5461544" y="7483709"/>
            <a:ext cx="125560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By comparing percent changes of the moving averages, both seem to be increasing at similar rates. The world was getting hotter slightly faster than Los Angeles was in 2000 through 2010. </a:t>
            </a:r>
          </a:p>
        </p:txBody>
      </p:sp>
      <p:pic>
        <p:nvPicPr>
          <p:cNvPr id="119" name="Picture 118">
            <a:extLst>
              <a:ext uri="{FF2B5EF4-FFF2-40B4-BE49-F238E27FC236}">
                <a16:creationId xmlns:a16="http://schemas.microsoft.com/office/drawing/2014/main" id="{73D37543-BEC2-1041-9BA3-1BE7F84DC70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5251" y="5279239"/>
            <a:ext cx="2032833" cy="1341670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8DB7B4A9-184C-6847-8BEB-E0CB059DC3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5251" y="7188537"/>
            <a:ext cx="2064795" cy="1326344"/>
          </a:xfrm>
          <a:prstGeom prst="rect">
            <a:avLst/>
          </a:prstGeom>
        </p:spPr>
      </p:pic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B1462B58-F94A-5043-94B7-90FAD1146B19}"/>
              </a:ext>
            </a:extLst>
          </p:cNvPr>
          <p:cNvCxnSpPr/>
          <p:nvPr/>
        </p:nvCxnSpPr>
        <p:spPr>
          <a:xfrm>
            <a:off x="3728476" y="7703618"/>
            <a:ext cx="170537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ounded Rectangular Callout 122">
            <a:extLst>
              <a:ext uri="{FF2B5EF4-FFF2-40B4-BE49-F238E27FC236}">
                <a16:creationId xmlns:a16="http://schemas.microsoft.com/office/drawing/2014/main" id="{04B16A91-A0EB-D249-B7B1-8A3E8C1EC836}"/>
              </a:ext>
            </a:extLst>
          </p:cNvPr>
          <p:cNvSpPr/>
          <p:nvPr/>
        </p:nvSpPr>
        <p:spPr>
          <a:xfrm>
            <a:off x="4152900" y="7383387"/>
            <a:ext cx="734989" cy="156408"/>
          </a:xfrm>
          <a:prstGeom prst="wedgeRoundRectCallout">
            <a:avLst>
              <a:gd name="adj1" fmla="val 44836"/>
              <a:gd name="adj2" fmla="val 103680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increase by around 0.5% in 1940s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9C421504-6E46-3940-93C2-9082B46480F5}"/>
              </a:ext>
            </a:extLst>
          </p:cNvPr>
          <p:cNvSpPr/>
          <p:nvPr/>
        </p:nvSpPr>
        <p:spPr>
          <a:xfrm rot="16200000">
            <a:off x="3499533" y="7404537"/>
            <a:ext cx="52976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increase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8CE05449-CBC9-C441-B9EE-755E7A2CC9B8}"/>
              </a:ext>
            </a:extLst>
          </p:cNvPr>
          <p:cNvSpPr/>
          <p:nvPr/>
        </p:nvSpPr>
        <p:spPr>
          <a:xfrm rot="16200000">
            <a:off x="3434763" y="7782316"/>
            <a:ext cx="652962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decrease</a:t>
            </a:r>
          </a:p>
        </p:txBody>
      </p:sp>
      <p:sp>
        <p:nvSpPr>
          <p:cNvPr id="127" name="Rounded Rectangular Callout 126">
            <a:extLst>
              <a:ext uri="{FF2B5EF4-FFF2-40B4-BE49-F238E27FC236}">
                <a16:creationId xmlns:a16="http://schemas.microsoft.com/office/drawing/2014/main" id="{C1BE1DFB-5490-CE49-839B-62CD0D3677CD}"/>
              </a:ext>
            </a:extLst>
          </p:cNvPr>
          <p:cNvSpPr/>
          <p:nvPr/>
        </p:nvSpPr>
        <p:spPr>
          <a:xfrm>
            <a:off x="4451072" y="7869162"/>
            <a:ext cx="655892" cy="156408"/>
          </a:xfrm>
          <a:prstGeom prst="wedgeRoundRectCallout">
            <a:avLst>
              <a:gd name="adj1" fmla="val 34468"/>
              <a:gd name="adj2" fmla="val -135854"/>
              <a:gd name="adj3" fmla="val 1666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didn’t change much in 1960s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4381313-BE93-3E4B-A496-13D5103DD7D2}"/>
              </a:ext>
            </a:extLst>
          </p:cNvPr>
          <p:cNvSpPr txBox="1"/>
          <p:nvPr/>
        </p:nvSpPr>
        <p:spPr>
          <a:xfrm>
            <a:off x="2389074" y="4295427"/>
            <a:ext cx="432807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spc="300" dirty="0"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  <a:p>
            <a:pPr marL="228600" indent="-228600">
              <a:buAutoNum type="arabicPeriod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Observe trends in Los Angeles in 1849 to 2013.</a:t>
            </a:r>
          </a:p>
          <a:p>
            <a:pPr marL="228600" indent="-228600">
              <a:buAutoNum type="arabicPeriod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Observe trends in the world in 1750 to 2015 (larger range than Los Angeles).</a:t>
            </a:r>
          </a:p>
          <a:p>
            <a:pPr marL="228600" indent="-228600">
              <a:buAutoNum type="arabicPeriod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Compare the temperature of Los Angeles against the average temperature across the globe.</a:t>
            </a:r>
          </a:p>
          <a:p>
            <a:pPr marL="228600" indent="-228600">
              <a:buAutoNum type="arabicPeriod"/>
            </a:pPr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Compare how similar the temperatures change (especially with increase in global warming).</a:t>
            </a:r>
            <a:endParaRPr lang="en-US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174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975</TotalTime>
  <Words>685</Words>
  <Application>Microsoft Macintosh PowerPoint</Application>
  <PresentationFormat>Letter Paper (8.5x11 in)</PresentationFormat>
  <Paragraphs>104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bromello</vt:lpstr>
      <vt:lpstr>Calibri</vt:lpstr>
      <vt:lpstr>Calibri Light</vt:lpstr>
      <vt:lpstr>Impact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Sarina Chen</dc:creator>
  <cp:lastModifiedBy>Sarina Chen</cp:lastModifiedBy>
  <cp:revision>30</cp:revision>
  <dcterms:created xsi:type="dcterms:W3CDTF">2019-06-14T04:32:25Z</dcterms:created>
  <dcterms:modified xsi:type="dcterms:W3CDTF">2019-06-15T21:54:34Z</dcterms:modified>
</cp:coreProperties>
</file>