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2"/>
  </p:notesMasterIdLst>
  <p:sldIdLst>
    <p:sldId id="256" r:id="rId2"/>
    <p:sldId id="282" r:id="rId3"/>
    <p:sldId id="283" r:id="rId4"/>
    <p:sldId id="276" r:id="rId5"/>
    <p:sldId id="312" r:id="rId6"/>
    <p:sldId id="313" r:id="rId7"/>
    <p:sldId id="315" r:id="rId8"/>
    <p:sldId id="314" r:id="rId9"/>
    <p:sldId id="317" r:id="rId10"/>
    <p:sldId id="318" r:id="rId11"/>
    <p:sldId id="316" r:id="rId12"/>
    <p:sldId id="319" r:id="rId13"/>
    <p:sldId id="349" r:id="rId14"/>
    <p:sldId id="320" r:id="rId15"/>
    <p:sldId id="321" r:id="rId16"/>
    <p:sldId id="322" r:id="rId17"/>
    <p:sldId id="350" r:id="rId18"/>
    <p:sldId id="351" r:id="rId19"/>
    <p:sldId id="352" r:id="rId20"/>
    <p:sldId id="353" r:id="rId21"/>
    <p:sldId id="354" r:id="rId22"/>
    <p:sldId id="355" r:id="rId23"/>
    <p:sldId id="348" r:id="rId24"/>
    <p:sldId id="356" r:id="rId25"/>
    <p:sldId id="323" r:id="rId26"/>
    <p:sldId id="324" r:id="rId27"/>
    <p:sldId id="325" r:id="rId28"/>
    <p:sldId id="345" r:id="rId29"/>
    <p:sldId id="307" r:id="rId30"/>
    <p:sldId id="30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0433D-B956-C94D-B0BD-9F9B0EAFDF14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CBC78-4399-384A-A289-588304F76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4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CBC78-4399-384A-A289-588304F763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1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13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2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3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7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55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1/30/24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45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92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82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31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1/30/24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90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EE46448-2B33-D742-AFE1-96A386659B51}" type="datetimeFigureOut">
              <a:rPr lang="en-US" smtClean="0"/>
              <a:t>1/30/24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66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EE46448-2B33-D742-AFE1-96A386659B51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2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E3BA-C272-D036-920D-124708FF3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pso</a:t>
            </a:r>
            <a:r>
              <a:rPr lang="en-US" dirty="0"/>
              <a:t>-based algorithm for finding gapped motifs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1B118-4501-334F-AAE2-6E7DE46D7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781315" cy="1645920"/>
          </a:xfrm>
        </p:spPr>
        <p:txBody>
          <a:bodyPr>
            <a:normAutofit/>
          </a:bodyPr>
          <a:lstStyle/>
          <a:p>
            <a:r>
              <a:rPr lang="en-US" dirty="0"/>
              <a:t>Sarina </a:t>
            </a:r>
            <a:r>
              <a:rPr lang="en-US" dirty="0" err="1"/>
              <a:t>Heshmati</a:t>
            </a:r>
            <a:endParaRPr lang="en-US" dirty="0"/>
          </a:p>
          <a:p>
            <a:r>
              <a:rPr lang="en-US" dirty="0" err="1"/>
              <a:t>sarinaheshmatii@gmail.com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2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5E61-A39F-68F1-892B-6AABD532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0B5E-1D79-5308-01B4-15AB090B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Consensus based</a:t>
            </a:r>
          </a:p>
          <a:p>
            <a:pPr algn="ctr"/>
            <a:r>
              <a:rPr lang="en-US" sz="2000" dirty="0"/>
              <a:t>PWM based</a:t>
            </a:r>
          </a:p>
          <a:p>
            <a:pPr algn="ctr"/>
            <a:r>
              <a:rPr lang="en-US" sz="2000" dirty="0"/>
              <a:t>Evolution based algorithms (consensus based)</a:t>
            </a:r>
          </a:p>
          <a:p>
            <a:pPr algn="ctr"/>
            <a:r>
              <a:rPr lang="en-US" sz="2000" dirty="0"/>
              <a:t>Previous PSO and its issues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CBF95-0C16-D05F-8815-8C6E4C9C0206}"/>
              </a:ext>
            </a:extLst>
          </p:cNvPr>
          <p:cNvSpPr txBox="1"/>
          <p:nvPr/>
        </p:nvSpPr>
        <p:spPr>
          <a:xfrm>
            <a:off x="10141527" y="142504"/>
            <a:ext cx="1900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200" dirty="0"/>
              <a:t>DIFFERENT METHODS</a:t>
            </a:r>
            <a:endParaRPr lang="fa-IR" sz="1200" dirty="0"/>
          </a:p>
          <a:p>
            <a:pPr marL="0" algn="l" defTabSz="457200" eaLnBrk="1" latinLnBrk="0" hangingPunct="1"/>
            <a:r>
              <a:rPr lang="en-US" dirty="0"/>
              <a:t>05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438D-DA6B-6D3C-C6AB-64497F4D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82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5E61-A39F-68F1-892B-6AABD532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shortage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CBF95-0C16-D05F-8815-8C6E4C9C0206}"/>
              </a:ext>
            </a:extLst>
          </p:cNvPr>
          <p:cNvSpPr txBox="1"/>
          <p:nvPr/>
        </p:nvSpPr>
        <p:spPr>
          <a:xfrm>
            <a:off x="10141527" y="142504"/>
            <a:ext cx="1900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DIFFERENT METHODS</a:t>
            </a:r>
            <a:endParaRPr lang="fa-IR" sz="1200" dirty="0"/>
          </a:p>
          <a:p>
            <a:pPr marL="0" algn="l" defTabSz="457200" eaLnBrk="1" latinLnBrk="0" hangingPunct="1"/>
            <a:r>
              <a:rPr lang="en-US" dirty="0"/>
              <a:t>06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438D-DA6B-6D3C-C6AB-64497F4D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A8EC05-713E-7565-9C88-EE1BCF439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Gap-modeling</a:t>
            </a:r>
          </a:p>
          <a:p>
            <a:pPr algn="ctr"/>
            <a:r>
              <a:rPr lang="en-US" dirty="0"/>
              <a:t>Differing number of binding sites per sequence</a:t>
            </a:r>
          </a:p>
        </p:txBody>
      </p:sp>
    </p:spTree>
    <p:extLst>
      <p:ext uri="{BB962C8B-B14F-4D97-AF65-F5344CB8AC3E}">
        <p14:creationId xmlns:p14="http://schemas.microsoft.com/office/powerpoint/2010/main" val="2163491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5E61-A39F-68F1-892B-6AABD532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PSO+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CBF95-0C16-D05F-8815-8C6E4C9C0206}"/>
              </a:ext>
            </a:extLst>
          </p:cNvPr>
          <p:cNvSpPr txBox="1"/>
          <p:nvPr/>
        </p:nvSpPr>
        <p:spPr>
          <a:xfrm>
            <a:off x="10141527" y="142504"/>
            <a:ext cx="1900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DIFFERENT METHODS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07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438D-DA6B-6D3C-C6AB-64497F4D4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3FEEBA-1F79-8DC4-9832-E777FD7B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Particle Swarm Optimization and Swarm intelligence</a:t>
            </a:r>
          </a:p>
          <a:p>
            <a:pPr algn="ctr"/>
            <a:r>
              <a:rPr lang="en-US" dirty="0"/>
              <a:t>The modifications</a:t>
            </a:r>
          </a:p>
          <a:p>
            <a:pPr algn="ctr"/>
            <a:r>
              <a:rPr lang="en-US" dirty="0"/>
              <a:t>Consensus &amp; PWM hybrid</a:t>
            </a:r>
          </a:p>
          <a:p>
            <a:pPr algn="ctr"/>
            <a:r>
              <a:rPr lang="en-US" dirty="0"/>
              <a:t>Gap modelling</a:t>
            </a:r>
          </a:p>
          <a:p>
            <a:pPr algn="ctr"/>
            <a:r>
              <a:rPr lang="en-US" dirty="0"/>
              <a:t>Statistical Post process</a:t>
            </a:r>
          </a:p>
        </p:txBody>
      </p:sp>
    </p:spTree>
    <p:extLst>
      <p:ext uri="{BB962C8B-B14F-4D97-AF65-F5344CB8AC3E}">
        <p14:creationId xmlns:p14="http://schemas.microsoft.com/office/powerpoint/2010/main" val="884773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F816-A6E7-4E19-DF27-6B04EF84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EC406-5B75-A911-0B09-C225645E0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06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5E61-A39F-68F1-892B-6AABD532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CBF95-0C16-D05F-8815-8C6E4C9C0206}"/>
              </a:ext>
            </a:extLst>
          </p:cNvPr>
          <p:cNvSpPr txBox="1"/>
          <p:nvPr/>
        </p:nvSpPr>
        <p:spPr>
          <a:xfrm>
            <a:off x="10141527" y="142504"/>
            <a:ext cx="1900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200" dirty="0"/>
              <a:t>METHODOLOGY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08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438D-DA6B-6D3C-C6AB-64497F4D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BE60F5-0F51-EB14-1BC5-686760410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8202" y="2330743"/>
            <a:ext cx="5975596" cy="4527257"/>
          </a:xfrm>
        </p:spPr>
      </p:pic>
    </p:spTree>
    <p:extLst>
      <p:ext uri="{BB962C8B-B14F-4D97-AF65-F5344CB8AC3E}">
        <p14:creationId xmlns:p14="http://schemas.microsoft.com/office/powerpoint/2010/main" val="255929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5E61-A39F-68F1-892B-6AABD532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space &amp; scoring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438D-DA6B-6D3C-C6AB-64497F4D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3FEEBA-1F79-8DC4-9832-E777FD7B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Discrete answer space</a:t>
            </a:r>
          </a:p>
          <a:p>
            <a:pPr algn="ctr"/>
            <a:r>
              <a:rPr lang="en-US" dirty="0"/>
              <a:t>Using PWM &amp; consensus</a:t>
            </a:r>
          </a:p>
          <a:p>
            <a:pPr algn="ctr"/>
            <a:r>
              <a:rPr lang="en-US" dirty="0"/>
              <a:t>Calculating fitness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6ED71-6B36-55F2-E818-EF8B9D336326}"/>
              </a:ext>
            </a:extLst>
          </p:cNvPr>
          <p:cNvSpPr txBox="1"/>
          <p:nvPr/>
        </p:nvSpPr>
        <p:spPr>
          <a:xfrm>
            <a:off x="10141527" y="142504"/>
            <a:ext cx="1900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200" dirty="0"/>
              <a:t>METHODOLOGY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09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84573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5E61-A39F-68F1-892B-6AABD532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438D-DA6B-6D3C-C6AB-64497F4D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6AC28A-B524-ABF3-BD7D-6078C5F55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4150" y="3433762"/>
            <a:ext cx="4203700" cy="15113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9FF93-8987-262F-5289-AB28F24F060F}"/>
              </a:ext>
            </a:extLst>
          </p:cNvPr>
          <p:cNvSpPr txBox="1"/>
          <p:nvPr/>
        </p:nvSpPr>
        <p:spPr>
          <a:xfrm>
            <a:off x="10141527" y="142504"/>
            <a:ext cx="1900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200" dirty="0"/>
              <a:t>METHODOLOGY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10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56104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5E61-A39F-68F1-892B-6AABD532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438D-DA6B-6D3C-C6AB-64497F4D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9FF93-8987-262F-5289-AB28F24F060F}"/>
              </a:ext>
            </a:extLst>
          </p:cNvPr>
          <p:cNvSpPr txBox="1"/>
          <p:nvPr/>
        </p:nvSpPr>
        <p:spPr>
          <a:xfrm>
            <a:off x="10141527" y="142504"/>
            <a:ext cx="1900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200" dirty="0"/>
              <a:t>METHODOLOGY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11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811E19-838A-C096-E99F-51DE09266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2190" y="3313216"/>
            <a:ext cx="6267619" cy="1650731"/>
          </a:xfrm>
        </p:spPr>
      </p:pic>
    </p:spTree>
    <p:extLst>
      <p:ext uri="{BB962C8B-B14F-4D97-AF65-F5344CB8AC3E}">
        <p14:creationId xmlns:p14="http://schemas.microsoft.com/office/powerpoint/2010/main" val="156127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5E61-A39F-68F1-892B-6AABD532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the agents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438D-DA6B-6D3C-C6AB-64497F4D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9FF93-8987-262F-5289-AB28F24F060F}"/>
              </a:ext>
            </a:extLst>
          </p:cNvPr>
          <p:cNvSpPr txBox="1"/>
          <p:nvPr/>
        </p:nvSpPr>
        <p:spPr>
          <a:xfrm>
            <a:off x="10141527" y="142504"/>
            <a:ext cx="1900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200" dirty="0"/>
              <a:t>METHODOLOGY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12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B881B-2FC8-2B79-5788-BBF7EFCB4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Two strategies</a:t>
            </a:r>
          </a:p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D4602-8922-CC76-6C67-E8A4BB996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3429000"/>
            <a:ext cx="1348592" cy="1477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1566B8-5149-2309-15CA-F2E650AA8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795" y="3718640"/>
            <a:ext cx="3964758" cy="9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8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5E61-A39F-68F1-892B-6AABD532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438D-DA6B-6D3C-C6AB-64497F4D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9FF93-8987-262F-5289-AB28F24F060F}"/>
              </a:ext>
            </a:extLst>
          </p:cNvPr>
          <p:cNvSpPr txBox="1"/>
          <p:nvPr/>
        </p:nvSpPr>
        <p:spPr>
          <a:xfrm>
            <a:off x="10141527" y="142504"/>
            <a:ext cx="1900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200" dirty="0"/>
              <a:t>METHODOLOGY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13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B881B-2FC8-2B79-5788-BBF7EFCB4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Has to be compatible with the discrete answer space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4B93D4-6631-BF5D-3589-0B811B350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921" y="3429000"/>
            <a:ext cx="8888157" cy="774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71F449-B469-890D-20E4-A012E0EFD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499" y="4349646"/>
            <a:ext cx="4445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8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73D9-6C7B-4103-C380-D9170006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C394E-F762-0028-086A-64FB2F426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77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5E61-A39F-68F1-892B-6AABD532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Gapped motifs and their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438D-DA6B-6D3C-C6AB-64497F4D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9FF93-8987-262F-5289-AB28F24F060F}"/>
              </a:ext>
            </a:extLst>
          </p:cNvPr>
          <p:cNvSpPr txBox="1"/>
          <p:nvPr/>
        </p:nvSpPr>
        <p:spPr>
          <a:xfrm>
            <a:off x="10141527" y="142504"/>
            <a:ext cx="1900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200" dirty="0"/>
              <a:t>METHODOLOGY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14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B881B-2FC8-2B79-5788-BBF7EFCB4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Two types of gaps</a:t>
            </a:r>
          </a:p>
          <a:p>
            <a:pPr algn="ctr"/>
            <a:r>
              <a:rPr lang="en-US" dirty="0"/>
              <a:t>Two types of modeling</a:t>
            </a:r>
          </a:p>
          <a:p>
            <a:pPr algn="ctr"/>
            <a:r>
              <a:rPr lang="en-US" dirty="0"/>
              <a:t>Problem and solution re-definition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82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5E61-A39F-68F1-892B-6AABD532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438D-DA6B-6D3C-C6AB-64497F4D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9FF93-8987-262F-5289-AB28F24F060F}"/>
              </a:ext>
            </a:extLst>
          </p:cNvPr>
          <p:cNvSpPr txBox="1"/>
          <p:nvPr/>
        </p:nvSpPr>
        <p:spPr>
          <a:xfrm>
            <a:off x="10141527" y="142504"/>
            <a:ext cx="1900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200" dirty="0"/>
              <a:t>METHODOLOGY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15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B881B-2FC8-2B79-5788-BBF7EFCB4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Differing number of binding sites in each sequence</a:t>
            </a:r>
          </a:p>
          <a:p>
            <a:pPr algn="ctr"/>
            <a:r>
              <a:rPr lang="en-US" dirty="0"/>
              <a:t>Statistical-two-step filtering</a:t>
            </a:r>
          </a:p>
          <a:p>
            <a:pPr algn="ctr"/>
            <a:r>
              <a:rPr lang="en-US" dirty="0"/>
              <a:t>Each step</a:t>
            </a:r>
          </a:p>
        </p:txBody>
      </p:sp>
    </p:spTree>
    <p:extLst>
      <p:ext uri="{BB962C8B-B14F-4D97-AF65-F5344CB8AC3E}">
        <p14:creationId xmlns:p14="http://schemas.microsoft.com/office/powerpoint/2010/main" val="241610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5E61-A39F-68F1-892B-6AABD532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438D-DA6B-6D3C-C6AB-64497F4D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9FF93-8987-262F-5289-AB28F24F060F}"/>
              </a:ext>
            </a:extLst>
          </p:cNvPr>
          <p:cNvSpPr txBox="1"/>
          <p:nvPr/>
        </p:nvSpPr>
        <p:spPr>
          <a:xfrm>
            <a:off x="10141527" y="142504"/>
            <a:ext cx="1900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200" dirty="0"/>
              <a:t>METHODOLOGY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16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B881B-2FC8-2B79-5788-BBF7EFCB4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Redefining precision, recall and F-score</a:t>
            </a:r>
          </a:p>
          <a:p>
            <a:pPr algn="ctr"/>
            <a:r>
              <a:rPr lang="en-US" dirty="0"/>
              <a:t>Data set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803884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CD8608-2CC1-BF67-AFD6-10C99CC74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802A2B-23FF-D31E-4D7F-2D6EE54CB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11" y="1645229"/>
            <a:ext cx="10416178" cy="35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11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CD8608-2CC1-BF67-AFD6-10C99CC74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377325-D637-21AD-40EA-A17B81712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40" y="1734083"/>
            <a:ext cx="9754919" cy="33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82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7878-0767-44B9-24F5-970104A1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58A61-C16A-D94E-2BAA-541537E19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2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5E61-A39F-68F1-892B-6AABD532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0B5E-1D79-5308-01B4-15AB090B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PSO+ advantages:</a:t>
            </a:r>
          </a:p>
          <a:p>
            <a:pPr algn="ctr"/>
            <a:r>
              <a:rPr lang="en-US" sz="2000" dirty="0"/>
              <a:t>Gapped motifs</a:t>
            </a:r>
          </a:p>
          <a:p>
            <a:pPr algn="ctr"/>
            <a:r>
              <a:rPr lang="en-US" sz="2000" dirty="0"/>
              <a:t>Differing number of Binding sites on each sequence</a:t>
            </a:r>
          </a:p>
          <a:p>
            <a:pPr algn="ctr"/>
            <a:r>
              <a:rPr lang="en-US" sz="2000" dirty="0"/>
              <a:t>High speed and well accuracy</a:t>
            </a:r>
          </a:p>
          <a:p>
            <a:pPr algn="ctr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CBF95-0C16-D05F-8815-8C6E4C9C0206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CONCLUSION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17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438D-DA6B-6D3C-C6AB-64497F4D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5E61-A39F-68F1-892B-6AABD532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CBF95-0C16-D05F-8815-8C6E4C9C0206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CONCLUSION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18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438D-DA6B-6D3C-C6AB-64497F4D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1B78B-F729-AEAC-1637-21DAB2736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PSO+ Disadvantages:</a:t>
            </a:r>
          </a:p>
          <a:p>
            <a:pPr algn="ctr"/>
            <a:r>
              <a:rPr lang="en-US" dirty="0"/>
              <a:t>Post process can be more sophisticated and personalized</a:t>
            </a:r>
          </a:p>
          <a:p>
            <a:pPr algn="ctr"/>
            <a:r>
              <a:rPr lang="en-US" dirty="0"/>
              <a:t>Local optima issue</a:t>
            </a:r>
          </a:p>
        </p:txBody>
      </p:sp>
    </p:spTree>
    <p:extLst>
      <p:ext uri="{BB962C8B-B14F-4D97-AF65-F5344CB8AC3E}">
        <p14:creationId xmlns:p14="http://schemas.microsoft.com/office/powerpoint/2010/main" val="99410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0F83-8044-19C9-974A-3A8189ED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9E34A-9609-9227-8F41-4A78BF62D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0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AC5C-6857-137B-7F8B-16B2AAAF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3C83-ECA2-01DE-EB75-DED93614F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41161"/>
            <a:ext cx="7729728" cy="310198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800" dirty="0">
                <a:effectLst/>
                <a:latin typeface="Cambria" panose="02040503050406030204" pitchFamily="18" charset="0"/>
              </a:rPr>
              <a:t>1.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Tompa</a:t>
            </a:r>
            <a:r>
              <a:rPr lang="en-US" sz="800" dirty="0">
                <a:effectLst/>
                <a:latin typeface="Cambria" panose="02040503050406030204" pitchFamily="18" charset="0"/>
              </a:rPr>
              <a:t> M, Li N, Bailey T, Church G, De Moor B,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Eskin</a:t>
            </a:r>
            <a:r>
              <a:rPr lang="en-US" sz="800" dirty="0">
                <a:effectLst/>
                <a:latin typeface="Cambria" panose="02040503050406030204" pitchFamily="18" charset="0"/>
              </a:rPr>
              <a:t> E,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Favorov</a:t>
            </a:r>
            <a:r>
              <a:rPr lang="en-US" sz="800" dirty="0">
                <a:effectLst/>
                <a:latin typeface="Cambria" panose="02040503050406030204" pitchFamily="18" charset="0"/>
              </a:rPr>
              <a:t> A, Frith M, Fu Y, Kent W,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Makeev</a:t>
            </a:r>
            <a:r>
              <a:rPr lang="en-US" sz="800" dirty="0">
                <a:effectLst/>
                <a:latin typeface="Cambria" panose="02040503050406030204" pitchFamily="18" charset="0"/>
              </a:rPr>
              <a:t> V, Mironov A, </a:t>
            </a:r>
          </a:p>
          <a:p>
            <a:pPr>
              <a:buFont typeface="+mj-lt"/>
              <a:buAutoNum type="arabicPeriod"/>
            </a:pPr>
            <a:r>
              <a:rPr lang="en-US" sz="800" dirty="0">
                <a:effectLst/>
                <a:latin typeface="Cambria" panose="02040503050406030204" pitchFamily="18" charset="0"/>
              </a:rPr>
              <a:t>Noble W,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Pavesi</a:t>
            </a:r>
            <a:r>
              <a:rPr lang="en-US" sz="800" dirty="0">
                <a:effectLst/>
                <a:latin typeface="Cambria" panose="02040503050406030204" pitchFamily="18" charset="0"/>
              </a:rPr>
              <a:t> G,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Pesole</a:t>
            </a:r>
            <a:r>
              <a:rPr lang="en-US" sz="800" dirty="0">
                <a:effectLst/>
                <a:latin typeface="Cambria" panose="02040503050406030204" pitchFamily="18" charset="0"/>
              </a:rPr>
              <a:t> G,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Regnier</a:t>
            </a:r>
            <a:r>
              <a:rPr lang="en-US" sz="800" dirty="0">
                <a:effectLst/>
                <a:latin typeface="Cambria" panose="02040503050406030204" pitchFamily="18" charset="0"/>
              </a:rPr>
              <a:t> M,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Simonis</a:t>
            </a:r>
            <a:r>
              <a:rPr lang="en-US" sz="800" dirty="0">
                <a:effectLst/>
                <a:latin typeface="Cambria" panose="02040503050406030204" pitchFamily="18" charset="0"/>
              </a:rPr>
              <a:t> N, Sinha S, Thijs G, van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Helden</a:t>
            </a:r>
            <a:r>
              <a:rPr lang="en-US" sz="800" dirty="0">
                <a:effectLst/>
                <a:latin typeface="Cambria" panose="02040503050406030204" pitchFamily="18" charset="0"/>
              </a:rPr>
              <a:t> J,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Vandenbogaert</a:t>
            </a:r>
            <a:r>
              <a:rPr lang="en-US" sz="800" dirty="0">
                <a:effectLst/>
                <a:latin typeface="Cambria" panose="02040503050406030204" pitchFamily="18" charset="0"/>
              </a:rPr>
              <a:t> M, Weng Z, Workman C, Ye C, Zhu Z: Assessing computational tools for the discovery of transcription factor binding sites. Nat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Biotechnol</a:t>
            </a:r>
            <a:r>
              <a:rPr lang="en-US" sz="800" dirty="0">
                <a:effectLst/>
                <a:latin typeface="Cambria" panose="02040503050406030204" pitchFamily="18" charset="0"/>
              </a:rPr>
              <a:t> 2005, 23:137-44. </a:t>
            </a:r>
          </a:p>
          <a:p>
            <a:pPr>
              <a:buFont typeface="+mj-lt"/>
              <a:buAutoNum type="arabicPeriod"/>
            </a:pPr>
            <a:r>
              <a:rPr lang="en-US" sz="800" dirty="0">
                <a:effectLst/>
                <a:latin typeface="Cambria" panose="02040503050406030204" pitchFamily="18" charset="0"/>
              </a:rPr>
              <a:t>2. Bailey T, Elkan C: Fitting a mixture model by expectation maximization to discover motifs in biopolymers. Proc Int Conf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Intell</a:t>
            </a:r>
            <a:r>
              <a:rPr lang="en-US" sz="800" dirty="0">
                <a:effectLst/>
                <a:latin typeface="Cambria" panose="02040503050406030204" pitchFamily="18" charset="0"/>
              </a:rPr>
              <a:t> Syst Mol Biol 1994, 2:28-36. </a:t>
            </a:r>
          </a:p>
          <a:p>
            <a:pPr>
              <a:buFont typeface="+mj-lt"/>
              <a:buAutoNum type="arabicPeriod"/>
            </a:pPr>
            <a:r>
              <a:rPr lang="en-US" sz="800" dirty="0">
                <a:effectLst/>
                <a:latin typeface="Cambria" panose="02040503050406030204" pitchFamily="18" charset="0"/>
              </a:rPr>
              <a:t>3. Roth F, Hughes J, Estep P, Church G: Finding DNA regulatory motifs within unaligned noncoding sequences clustered by whole-genome mRNA quantitation. Nat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Biotechnol</a:t>
            </a:r>
            <a:r>
              <a:rPr lang="en-US" sz="800" dirty="0">
                <a:effectLst/>
                <a:latin typeface="Cambria" panose="02040503050406030204" pitchFamily="18" charset="0"/>
              </a:rPr>
              <a:t> 1998, 16:939-45. </a:t>
            </a:r>
          </a:p>
          <a:p>
            <a:pPr>
              <a:buFont typeface="+mj-lt"/>
              <a:buAutoNum type="arabicPeriod"/>
            </a:pPr>
            <a:r>
              <a:rPr lang="en-US" sz="800" dirty="0">
                <a:effectLst/>
                <a:latin typeface="Cambria" panose="02040503050406030204" pitchFamily="18" charset="0"/>
              </a:rPr>
              <a:t>4. Lawrence C,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Altschul</a:t>
            </a:r>
            <a:r>
              <a:rPr lang="en-US" sz="800" dirty="0">
                <a:effectLst/>
                <a:latin typeface="Cambria" panose="02040503050406030204" pitchFamily="18" charset="0"/>
              </a:rPr>
              <a:t> S, Boguski M, Liu J,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Neuwald</a:t>
            </a:r>
            <a:r>
              <a:rPr lang="en-US" sz="800" dirty="0">
                <a:effectLst/>
                <a:latin typeface="Cambria" panose="02040503050406030204" pitchFamily="18" charset="0"/>
              </a:rPr>
              <a:t> A, Wootton J: Detecting subtle sequence signals: a Gibbs sampling strategy for multiple alignment. Science 1993, 262:208-14. </a:t>
            </a:r>
          </a:p>
          <a:p>
            <a:pPr>
              <a:buFont typeface="+mj-lt"/>
              <a:buAutoNum type="arabicPeriod"/>
            </a:pPr>
            <a:r>
              <a:rPr lang="en-US" sz="800" dirty="0">
                <a:effectLst/>
                <a:latin typeface="Cambria" panose="02040503050406030204" pitchFamily="18" charset="0"/>
              </a:rPr>
              <a:t>5. Liu X,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Brutlag</a:t>
            </a:r>
            <a:r>
              <a:rPr lang="en-US" sz="800" dirty="0">
                <a:effectLst/>
                <a:latin typeface="Cambria" panose="02040503050406030204" pitchFamily="18" charset="0"/>
              </a:rPr>
              <a:t> D, Liu J: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BioProspector</a:t>
            </a:r>
            <a:r>
              <a:rPr lang="en-US" sz="800" dirty="0">
                <a:effectLst/>
                <a:latin typeface="Cambria" panose="02040503050406030204" pitchFamily="18" charset="0"/>
              </a:rPr>
              <a:t>: discovering conserved DNA motifs in upstream regulatory regions of co- expressed genes. Pac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Symp</a:t>
            </a:r>
            <a:r>
              <a:rPr lang="en-US" sz="800" dirty="0">
                <a:effectLst/>
                <a:latin typeface="Cambria" panose="02040503050406030204" pitchFamily="18" charset="0"/>
              </a:rPr>
              <a:t>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Biocomput</a:t>
            </a:r>
            <a:r>
              <a:rPr lang="en-US" sz="800" dirty="0">
                <a:effectLst/>
                <a:latin typeface="Cambria" panose="02040503050406030204" pitchFamily="18" charset="0"/>
              </a:rPr>
              <a:t> 2001, 127-38. </a:t>
            </a:r>
          </a:p>
          <a:p>
            <a:pPr>
              <a:buFont typeface="+mj-lt"/>
              <a:buAutoNum type="arabicPeriod"/>
            </a:pPr>
            <a:r>
              <a:rPr lang="en-US" sz="800" dirty="0">
                <a:effectLst/>
                <a:latin typeface="Cambria" panose="02040503050406030204" pitchFamily="18" charset="0"/>
              </a:rPr>
              <a:t>6.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Pavesi</a:t>
            </a:r>
            <a:r>
              <a:rPr lang="en-US" sz="800" dirty="0">
                <a:effectLst/>
                <a:latin typeface="Cambria" panose="02040503050406030204" pitchFamily="18" charset="0"/>
              </a:rPr>
              <a:t> G, Mauri G,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Pesole</a:t>
            </a:r>
            <a:r>
              <a:rPr lang="en-US" sz="800" dirty="0">
                <a:effectLst/>
                <a:latin typeface="Cambria" panose="02040503050406030204" pitchFamily="18" charset="0"/>
              </a:rPr>
              <a:t> G: An algorithm for finding signals of unknown length in DNA sequences. Bioinformatics 2001, 17:S207-14. </a:t>
            </a:r>
          </a:p>
          <a:p>
            <a:pPr>
              <a:buFont typeface="+mj-lt"/>
              <a:buAutoNum type="arabicPeriod"/>
            </a:pPr>
            <a:r>
              <a:rPr lang="en-US" sz="800" dirty="0">
                <a:effectLst/>
                <a:latin typeface="Cambria" panose="02040503050406030204" pitchFamily="18" charset="0"/>
              </a:rPr>
              <a:t>7. Sinha S,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Tompa</a:t>
            </a:r>
            <a:r>
              <a:rPr lang="en-US" sz="800" dirty="0">
                <a:effectLst/>
                <a:latin typeface="Cambria" panose="02040503050406030204" pitchFamily="18" charset="0"/>
              </a:rPr>
              <a:t> M: Discovery of novel transcription factor binding sites by statistical overrepresentation. Nucleic Acids Res 2002, 30:5549-60. </a:t>
            </a:r>
          </a:p>
          <a:p>
            <a:pPr>
              <a:buFont typeface="+mj-lt"/>
              <a:buAutoNum type="arabicPeriod"/>
            </a:pPr>
            <a:r>
              <a:rPr lang="en-US" sz="800" dirty="0">
                <a:effectLst/>
                <a:latin typeface="Cambria" panose="02040503050406030204" pitchFamily="18" charset="0"/>
              </a:rPr>
              <a:t>8.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Keich</a:t>
            </a:r>
            <a:r>
              <a:rPr lang="en-US" sz="800" dirty="0">
                <a:effectLst/>
                <a:latin typeface="Cambria" panose="02040503050406030204" pitchFamily="18" charset="0"/>
              </a:rPr>
              <a:t> U,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Pevzner</a:t>
            </a:r>
            <a:r>
              <a:rPr lang="en-US" sz="800" dirty="0">
                <a:effectLst/>
                <a:latin typeface="Cambria" panose="02040503050406030204" pitchFamily="18" charset="0"/>
              </a:rPr>
              <a:t> P: Finding motifs in the twilight zone. Bioinformatics 2002, 18:1374-81. </a:t>
            </a:r>
          </a:p>
          <a:p>
            <a:pPr>
              <a:buFont typeface="+mj-lt"/>
              <a:buAutoNum type="arabicPeriod"/>
            </a:pPr>
            <a:r>
              <a:rPr lang="en-US" sz="800" dirty="0">
                <a:effectLst/>
                <a:latin typeface="Cambria" panose="02040503050406030204" pitchFamily="18" charset="0"/>
              </a:rPr>
              <a:t>9. Buhler J,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Tompa</a:t>
            </a:r>
            <a:r>
              <a:rPr lang="en-US" sz="800" dirty="0">
                <a:effectLst/>
                <a:latin typeface="Cambria" panose="02040503050406030204" pitchFamily="18" charset="0"/>
              </a:rPr>
              <a:t> M: Finding motifs using random projections. J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Comput</a:t>
            </a:r>
            <a:r>
              <a:rPr lang="en-US" sz="800" dirty="0">
                <a:effectLst/>
                <a:latin typeface="Cambria" panose="02040503050406030204" pitchFamily="18" charset="0"/>
              </a:rPr>
              <a:t> Biol 2002, 9:225-42. </a:t>
            </a:r>
          </a:p>
          <a:p>
            <a:pPr>
              <a:buFont typeface="+mj-lt"/>
              <a:buAutoNum type="arabicPeriod"/>
            </a:pPr>
            <a:r>
              <a:rPr lang="en-US" sz="800" dirty="0">
                <a:effectLst/>
                <a:latin typeface="Cambria" panose="02040503050406030204" pitchFamily="18" charset="0"/>
              </a:rPr>
              <a:t>10. Wei Z, Jensen ST: GAME: detecting cis-regulatory elements using a genetic algorithm. </a:t>
            </a:r>
          </a:p>
          <a:p>
            <a:pPr>
              <a:buFont typeface="+mj-lt"/>
              <a:buAutoNum type="arabicPeriod"/>
            </a:pPr>
            <a:r>
              <a:rPr lang="en-US" sz="800" dirty="0">
                <a:effectLst/>
                <a:latin typeface="Cambria" panose="02040503050406030204" pitchFamily="18" charset="0"/>
              </a:rPr>
              <a:t>Bioinformatics 2006 </a:t>
            </a:r>
          </a:p>
          <a:p>
            <a:pPr>
              <a:buFont typeface="+mj-lt"/>
              <a:buAutoNum type="arabicPeriod" startAt="11"/>
            </a:pPr>
            <a:r>
              <a:rPr lang="en-US" sz="800" dirty="0">
                <a:effectLst/>
                <a:latin typeface="Cambria" panose="02040503050406030204" pitchFamily="18" charset="0"/>
              </a:rPr>
              <a:t>11. Chan TM, Leung KS, Lee KH: TFBS identification based on genetic algorithm with combined representations and adaptive post-processing. Bioinformatics 2008, 24(3):341-349. </a:t>
            </a:r>
          </a:p>
          <a:p>
            <a:pPr>
              <a:buFont typeface="+mj-lt"/>
              <a:buAutoNum type="arabicPeriod" startAt="11"/>
            </a:pPr>
            <a:r>
              <a:rPr lang="en-US" sz="800" dirty="0">
                <a:effectLst/>
                <a:latin typeface="Cambria" panose="02040503050406030204" pitchFamily="18" charset="0"/>
              </a:rPr>
              <a:t>12. Lei C,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Ruan</a:t>
            </a:r>
            <a:r>
              <a:rPr lang="en-US" sz="800" dirty="0">
                <a:effectLst/>
                <a:latin typeface="Cambria" panose="02040503050406030204" pitchFamily="18" charset="0"/>
              </a:rPr>
              <a:t> J: A novel swarm intelligence algorithm for finding DNA motifs. International Journal of Computational Biology and Drug Design 2009, 2:323-339. </a:t>
            </a:r>
          </a:p>
          <a:p>
            <a:pPr>
              <a:buFont typeface="+mj-lt"/>
              <a:buAutoNum type="arabicPeriod" startAt="11"/>
            </a:pPr>
            <a:r>
              <a:rPr lang="en-US" sz="800" dirty="0">
                <a:effectLst/>
                <a:latin typeface="Cambria" panose="02040503050406030204" pitchFamily="18" charset="0"/>
              </a:rPr>
              <a:t>13. Zhou W, Zhou C, Liu G, Huang Y: Identification of Transcription Factor Binding Sites Using Hybrid Particle Swarm Optimization. </a:t>
            </a:r>
            <a:r>
              <a:rPr lang="en-US" sz="800" dirty="0" err="1">
                <a:effectLst/>
                <a:latin typeface="Cambria" panose="02040503050406030204" pitchFamily="18" charset="0"/>
              </a:rPr>
              <a:t>RSFDGrC</a:t>
            </a:r>
            <a:r>
              <a:rPr lang="en-US" sz="800" dirty="0">
                <a:effectLst/>
                <a:latin typeface="Cambria" panose="02040503050406030204" pitchFamily="18" charset="0"/>
              </a:rPr>
              <a:t> 2005, 438-445. </a:t>
            </a:r>
          </a:p>
          <a:p>
            <a:endParaRPr lang="en-US" sz="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9BE06-BB66-4AD8-4C84-FB8C5E18D7BA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FINAL WORDS</a:t>
            </a:r>
          </a:p>
          <a:p>
            <a:pPr marL="0" algn="l" defTabSz="457200" eaLnBrk="1" latinLnBrk="0" hangingPunct="1"/>
            <a:r>
              <a:rPr lang="en-US" dirty="0"/>
              <a:t>19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5D8E5-78B9-3C51-7FB9-1ED0D8A55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37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5E61-A39F-68F1-892B-6AABD532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0B5E-1D79-5308-01B4-15AB090B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What is a motif? Or a gap?</a:t>
            </a:r>
          </a:p>
          <a:p>
            <a:pPr algn="ctr"/>
            <a:r>
              <a:rPr lang="en-US" sz="2000" dirty="0"/>
              <a:t>Particle Swarm Optimization</a:t>
            </a:r>
          </a:p>
          <a:p>
            <a:pPr algn="ctr"/>
            <a:r>
              <a:rPr lang="en-US" sz="2000" dirty="0"/>
              <a:t>Our main modification</a:t>
            </a:r>
          </a:p>
          <a:p>
            <a:pPr algn="ctr"/>
            <a:r>
              <a:rPr lang="en-US" sz="2000" dirty="0"/>
              <a:t>PWM vs. Consensus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CBF95-0C16-D05F-8815-8C6E4C9C0206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INTRODUCTION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01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438D-DA6B-6D3C-C6AB-64497F4D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96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9FA0-FB35-0265-3211-2A9B6653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attention.</a:t>
            </a:r>
            <a:br>
              <a:rPr lang="en-US" dirty="0"/>
            </a:br>
            <a:r>
              <a:rPr lang="en-US" dirty="0"/>
              <a:t>Contact info: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25E8-86A8-46AE-D0CB-DAFCF0D0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sarinaheshmatii@gmail.com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8B5FF-3DB1-95F2-5015-688666CC6D0B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FINAL WORDS</a:t>
            </a:r>
          </a:p>
          <a:p>
            <a:pPr marL="0" algn="l" defTabSz="457200" eaLnBrk="1" latinLnBrk="0" hangingPunct="1"/>
            <a:r>
              <a:rPr lang="en-US" dirty="0"/>
              <a:t>20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EB640-724B-B24C-D97A-2AC6E613C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57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7878-0767-44B9-24F5-970104A1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58A61-C16A-D94E-2BAA-541537E19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14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5E61-A39F-68F1-892B-6AABD532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finding in biological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0B5E-1D79-5308-01B4-15AB090B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What is a motif and which motif are we looking for?</a:t>
            </a:r>
          </a:p>
          <a:p>
            <a:pPr algn="ctr"/>
            <a:r>
              <a:rPr lang="en-US" sz="2000" dirty="0"/>
              <a:t>Transcription Factor Binding Sites</a:t>
            </a:r>
          </a:p>
          <a:p>
            <a:pPr algn="ctr"/>
            <a:r>
              <a:rPr lang="en-US" sz="2000" dirty="0"/>
              <a:t>Co-express gene and understanding gene’s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CBF95-0C16-D05F-8815-8C6E4C9C0206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BIOLOGICAL VIEW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02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438D-DA6B-6D3C-C6AB-64497F4D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07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5E61-A39F-68F1-892B-6AABD532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laboratory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0B5E-1D79-5308-01B4-15AB090B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DNA length vs. motif’s</a:t>
            </a:r>
          </a:p>
          <a:p>
            <a:pPr algn="ctr"/>
            <a:r>
              <a:rPr lang="en-US" sz="2000" dirty="0"/>
              <a:t>Slight mutation</a:t>
            </a:r>
          </a:p>
          <a:p>
            <a:pPr algn="ctr"/>
            <a:r>
              <a:rPr lang="en-US" sz="2000" dirty="0"/>
              <a:t>Technic is important!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CBF95-0C16-D05F-8815-8C6E4C9C0206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BIOLOGICAL VIEW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03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438D-DA6B-6D3C-C6AB-64497F4D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70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7878-0767-44B9-24F5-970104A1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58A61-C16A-D94E-2BAA-541537E19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8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5E61-A39F-68F1-892B-6AABD532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define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0B5E-1D79-5308-01B4-15AB090B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Motif search vs. De-novo motif finding</a:t>
            </a:r>
          </a:p>
          <a:p>
            <a:pPr algn="ctr"/>
            <a:r>
              <a:rPr lang="en-US" sz="2000" dirty="0"/>
              <a:t>Deterministic vs. non-deterministic</a:t>
            </a:r>
          </a:p>
          <a:p>
            <a:pPr algn="ctr"/>
            <a:r>
              <a:rPr lang="en-US" sz="2000" dirty="0"/>
              <a:t>Input </a:t>
            </a:r>
          </a:p>
          <a:p>
            <a:pPr algn="ctr"/>
            <a:r>
              <a:rPr lang="en-US" sz="2000" dirty="0"/>
              <a:t>Output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CBF95-0C16-D05F-8815-8C6E4C9C0206}"/>
              </a:ext>
            </a:extLst>
          </p:cNvPr>
          <p:cNvSpPr txBox="1"/>
          <p:nvPr/>
        </p:nvSpPr>
        <p:spPr>
          <a:xfrm>
            <a:off x="10141527" y="142504"/>
            <a:ext cx="19000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COMPUTATIONAL VIEW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04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438D-DA6B-6D3C-C6AB-64497F4D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83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7878-0767-44B9-24F5-970104A1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methods &amp; their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58A61-C16A-D94E-2BAA-541537E19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7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{1ADDBB62-C7ED-2740-9B3B-2872D4BCADA3}tf10001120</Template>
  <TotalTime>2056</TotalTime>
  <Words>817</Words>
  <Application>Microsoft Macintosh PowerPoint</Application>
  <PresentationFormat>Widescreen</PresentationFormat>
  <Paragraphs>132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</vt:lpstr>
      <vt:lpstr>Gill Sans MT</vt:lpstr>
      <vt:lpstr>Parcel</vt:lpstr>
      <vt:lpstr>A pso-based algorithm for finding gapped motifs</vt:lpstr>
      <vt:lpstr>introduction</vt:lpstr>
      <vt:lpstr>introduction</vt:lpstr>
      <vt:lpstr>Biological view</vt:lpstr>
      <vt:lpstr>Motif finding in biological view</vt:lpstr>
      <vt:lpstr>Challenges of laboratory methods</vt:lpstr>
      <vt:lpstr>Computational view</vt:lpstr>
      <vt:lpstr>Lets define the problem</vt:lpstr>
      <vt:lpstr>Different methods &amp; their challenges</vt:lpstr>
      <vt:lpstr>Different methods</vt:lpstr>
      <vt:lpstr>Challenges and shortage</vt:lpstr>
      <vt:lpstr>The PSO+ method</vt:lpstr>
      <vt:lpstr>methodology</vt:lpstr>
      <vt:lpstr>methodology</vt:lpstr>
      <vt:lpstr>Answer space &amp; scoring</vt:lpstr>
      <vt:lpstr>Matching score</vt:lpstr>
      <vt:lpstr>fitness score</vt:lpstr>
      <vt:lpstr>Initialization of the agents</vt:lpstr>
      <vt:lpstr>Update rule</vt:lpstr>
      <vt:lpstr>Gapped motifs and their model</vt:lpstr>
      <vt:lpstr>Post processing</vt:lpstr>
      <vt:lpstr>Performance measurements</vt:lpstr>
      <vt:lpstr>PowerPoint Presentation</vt:lpstr>
      <vt:lpstr>PowerPoint Presentation</vt:lpstr>
      <vt:lpstr>conclusion</vt:lpstr>
      <vt:lpstr>conclusion</vt:lpstr>
      <vt:lpstr>conclusion</vt:lpstr>
      <vt:lpstr>Final words</vt:lpstr>
      <vt:lpstr>refrences</vt:lpstr>
      <vt:lpstr>Thanks for your attention. Contact info: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Quasi-minimal residual algorithm</dc:title>
  <dc:creator>sari.heshmati@gmail.com</dc:creator>
  <cp:lastModifiedBy>sari.heshmati@gmail.com</cp:lastModifiedBy>
  <cp:revision>45</cp:revision>
  <dcterms:created xsi:type="dcterms:W3CDTF">2023-06-29T17:23:41Z</dcterms:created>
  <dcterms:modified xsi:type="dcterms:W3CDTF">2024-01-30T20:38:38Z</dcterms:modified>
</cp:coreProperties>
</file>