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comments+xml" PartName="/ppt/comments/comment2.xml"/>
  <Override ContentType="application/vnd.openxmlformats-officedocument.presentationml.comments+xml" PartName="/ppt/comments/comment3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10287000" cx="18288000"/>
  <p:notesSz cx="6858000" cy="9144000"/>
  <p:embeddedFontLst>
    <p:embeddedFont>
      <p:font typeface="Lato"/>
      <p:bold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19" roundtripDataSignature="AMtx7mhkZUhvOw+CiLZz/hfU8KY5Aq9IoQ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2" name="Reza Ketabi"/>
  <p:cmAuthor clrIdx="1" id="1" initials="" lastIdx="1" name="Sobhan Nili"/>
  <p:cmAuthor clrIdx="2" id="2" initials="" lastIdx="1" name="Rishi Divyakirti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Lato-bold.fntdata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customschemas.google.com/relationships/presentationmetadata" Target="metadata"/><Relationship Id="rId6" Type="http://schemas.openxmlformats.org/officeDocument/2006/relationships/notesMaster" Target="notesMasters/notesMaster1.xml"/><Relationship Id="rId18" Type="http://schemas.openxmlformats.org/officeDocument/2006/relationships/font" Target="fonts/Lato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4-07-26T08:01:01.194">
    <p:pos x="6000" y="0"/>
    <p:text>can we use brain embedding as a encoder for data representation?</p:text>
    <p:extLst>
      <p:ext uri="{C676402C-5697-4E1C-873F-D02D1690AC5C}">
        <p15:threadingInfo timeZoneBias="0"/>
      </p:ext>
      <p:ext uri="http://customooxmlschemas.google.com/">
        <go:slidesCustomData xmlns:go="http://customooxmlschemas.google.com/" commentPostId="AAABSu6HP8o"/>
      </p:ext>
    </p:extLst>
  </p:cm>
  <p:cm authorId="1" idx="1" dt="2024-07-26T07:58:41.470">
    <p:pos x="6000" y="100"/>
    <p:text>Can we use brain representations reliably?</p:text>
    <p:extLst>
      <p:ext uri="{C676402C-5697-4E1C-873F-D02D1690AC5C}">
        <p15:threadingInfo timeZoneBias="0"/>
      </p:ext>
      <p:ext uri="http://customooxmlschemas.google.com/">
        <go:slidesCustomData xmlns:go="http://customooxmlschemas.google.com/" commentPostId="AAABSu6HP8k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2" idx="1" dt="2024-07-26T08:35:26.372">
    <p:pos x="6000" y="0"/>
    <p:text>I believe here we can mention about mindbigdata</p:text>
    <p:extLst>
      <p:ext uri="{C676402C-5697-4E1C-873F-D02D1690AC5C}">
        <p15:threadingInfo timeZoneBias="0"/>
      </p:ext>
      <p:ext uri="http://customooxmlschemas.google.com/">
        <go:slidesCustomData xmlns:go="http://customooxmlschemas.google.com/" commentPostId="AAABSu6HP8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2" dt="2024-07-26T08:09:23.743">
    <p:pos x="6000" y="0"/>
    <p:text>i think we should talk about this slide in a way that is may work if we keep working on it</p:text>
    <p:extLst>
      <p:ext uri="{C676402C-5697-4E1C-873F-D02D1690AC5C}">
        <p15:threadingInfo timeZoneBias="0"/>
      </p:ext>
      <p:ext uri="http://customooxmlschemas.google.com/">
        <go:slidesCustomData xmlns:go="http://customooxmlschemas.google.com/" commentPostId="AAABSu6HP8s"/>
      </p:ext>
    </p:extLs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Reza</a:t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Sarvenaz</a:t>
            </a:r>
            <a:endParaRPr/>
          </a:p>
        </p:txBody>
      </p:sp>
      <p:sp>
        <p:nvSpPr>
          <p:cNvPr id="235" name="Google Shape;235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Reza</a:t>
            </a:r>
            <a:endParaRPr/>
          </a:p>
        </p:txBody>
      </p:sp>
      <p:sp>
        <p:nvSpPr>
          <p:cNvPr id="117" name="Google Shape;11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Rishi</a:t>
            </a:r>
            <a:endParaRPr/>
          </a:p>
        </p:txBody>
      </p:sp>
      <p:sp>
        <p:nvSpPr>
          <p:cNvPr id="125" name="Google Shape;12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Sarina</a:t>
            </a:r>
            <a:endParaRPr/>
          </a:p>
        </p:txBody>
      </p:sp>
      <p:sp>
        <p:nvSpPr>
          <p:cNvPr id="159" name="Google Shape;159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Mojdeh</a:t>
            </a:r>
            <a:endParaRPr/>
          </a:p>
        </p:txBody>
      </p:sp>
      <p:sp>
        <p:nvSpPr>
          <p:cNvPr id="180" name="Google Shape;180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Sobhan</a:t>
            </a:r>
            <a:endParaRPr/>
          </a:p>
        </p:txBody>
      </p:sp>
      <p:sp>
        <p:nvSpPr>
          <p:cNvPr id="187" name="Google Shape;187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Sobhan</a:t>
            </a:r>
            <a:endParaRPr/>
          </a:p>
        </p:txBody>
      </p:sp>
      <p:sp>
        <p:nvSpPr>
          <p:cNvPr id="200" name="Google Shape;200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Savenaz</a:t>
            </a:r>
            <a:endParaRPr/>
          </a:p>
        </p:txBody>
      </p:sp>
      <p:sp>
        <p:nvSpPr>
          <p:cNvPr id="213" name="Google Shape;213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Sarvenaz</a:t>
            </a:r>
            <a:endParaRPr/>
          </a:p>
        </p:txBody>
      </p:sp>
      <p:sp>
        <p:nvSpPr>
          <p:cNvPr id="226" name="Google Shape;226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1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2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2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1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1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comments" Target="../comments/comment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comments" Target="../comments/comment2.xml"/><Relationship Id="rId4" Type="http://schemas.openxmlformats.org/officeDocument/2006/relationships/image" Target="../media/image9.png"/><Relationship Id="rId5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comments" Target="../comments/comment3.xml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oogle Shape;84;p1"/>
          <p:cNvGrpSpPr/>
          <p:nvPr/>
        </p:nvGrpSpPr>
        <p:grpSpPr>
          <a:xfrm>
            <a:off x="17956739" y="2801604"/>
            <a:ext cx="331261" cy="7485396"/>
            <a:chOff x="0" y="-38100"/>
            <a:chExt cx="87246" cy="1971462"/>
          </a:xfrm>
        </p:grpSpPr>
        <p:sp>
          <p:nvSpPr>
            <p:cNvPr id="85" name="Google Shape;85;p1"/>
            <p:cNvSpPr/>
            <p:nvPr/>
          </p:nvSpPr>
          <p:spPr>
            <a:xfrm>
              <a:off x="0" y="0"/>
              <a:ext cx="87246" cy="1933362"/>
            </a:xfrm>
            <a:custGeom>
              <a:rect b="b" l="l" r="r" t="t"/>
              <a:pathLst>
                <a:path extrusionOk="0" h="1933362" w="87246">
                  <a:moveTo>
                    <a:pt x="0" y="0"/>
                  </a:moveTo>
                  <a:lnTo>
                    <a:pt x="87246" y="0"/>
                  </a:lnTo>
                  <a:lnTo>
                    <a:pt x="87246" y="1933362"/>
                  </a:lnTo>
                  <a:lnTo>
                    <a:pt x="0" y="1933362"/>
                  </a:lnTo>
                  <a:close/>
                </a:path>
              </a:pathLst>
            </a:custGeom>
            <a:solidFill>
              <a:srgbClr val="A3FBE5"/>
            </a:solidFill>
            <a:ln>
              <a:noFill/>
            </a:ln>
          </p:spPr>
        </p:sp>
        <p:sp>
          <p:nvSpPr>
            <p:cNvPr id="86" name="Google Shape;86;p1"/>
            <p:cNvSpPr txBox="1"/>
            <p:nvPr/>
          </p:nvSpPr>
          <p:spPr>
            <a:xfrm>
              <a:off x="0" y="-38100"/>
              <a:ext cx="87246" cy="19714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7" name="Google Shape;87;p1"/>
          <p:cNvSpPr txBox="1"/>
          <p:nvPr/>
        </p:nvSpPr>
        <p:spPr>
          <a:xfrm>
            <a:off x="3540106" y="3370501"/>
            <a:ext cx="11207789" cy="22732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6500" u="none" cap="none" strike="noStrike">
                <a:solidFill>
                  <a:srgbClr val="2E2E2E"/>
                </a:solidFill>
                <a:latin typeface="Lato"/>
                <a:ea typeface="Lato"/>
                <a:cs typeface="Lato"/>
                <a:sym typeface="Lato"/>
              </a:rPr>
              <a:t>Comparing Embedding Space Across Different Modalities</a:t>
            </a:r>
            <a:endParaRPr/>
          </a:p>
        </p:txBody>
      </p:sp>
      <p:grpSp>
        <p:nvGrpSpPr>
          <p:cNvPr id="88" name="Google Shape;88;p1"/>
          <p:cNvGrpSpPr/>
          <p:nvPr/>
        </p:nvGrpSpPr>
        <p:grpSpPr>
          <a:xfrm rot="-5400000">
            <a:off x="4971604" y="-4794528"/>
            <a:ext cx="331261" cy="9920318"/>
            <a:chOff x="0" y="-38100"/>
            <a:chExt cx="87246" cy="2612759"/>
          </a:xfrm>
        </p:grpSpPr>
        <p:sp>
          <p:nvSpPr>
            <p:cNvPr id="89" name="Google Shape;89;p1"/>
            <p:cNvSpPr/>
            <p:nvPr/>
          </p:nvSpPr>
          <p:spPr>
            <a:xfrm>
              <a:off x="0" y="0"/>
              <a:ext cx="87246" cy="2574659"/>
            </a:xfrm>
            <a:custGeom>
              <a:rect b="b" l="l" r="r" t="t"/>
              <a:pathLst>
                <a:path extrusionOk="0" h="2574659" w="87246">
                  <a:moveTo>
                    <a:pt x="0" y="0"/>
                  </a:moveTo>
                  <a:lnTo>
                    <a:pt x="87246" y="0"/>
                  </a:lnTo>
                  <a:lnTo>
                    <a:pt x="87246" y="2574659"/>
                  </a:lnTo>
                  <a:lnTo>
                    <a:pt x="0" y="2574659"/>
                  </a:lnTo>
                  <a:close/>
                </a:path>
              </a:pathLst>
            </a:custGeom>
            <a:solidFill>
              <a:srgbClr val="FFC2CA"/>
            </a:solidFill>
            <a:ln>
              <a:noFill/>
            </a:ln>
          </p:spPr>
        </p:sp>
        <p:sp>
          <p:nvSpPr>
            <p:cNvPr id="90" name="Google Shape;90;p1"/>
            <p:cNvSpPr txBox="1"/>
            <p:nvPr/>
          </p:nvSpPr>
          <p:spPr>
            <a:xfrm>
              <a:off x="0" y="-38100"/>
              <a:ext cx="87246" cy="261275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1" name="Google Shape;91;p1"/>
          <p:cNvGrpSpPr/>
          <p:nvPr/>
        </p:nvGrpSpPr>
        <p:grpSpPr>
          <a:xfrm>
            <a:off x="0" y="-144661"/>
            <a:ext cx="331261" cy="5001902"/>
            <a:chOff x="0" y="-38100"/>
            <a:chExt cx="87246" cy="1317373"/>
          </a:xfrm>
        </p:grpSpPr>
        <p:sp>
          <p:nvSpPr>
            <p:cNvPr id="92" name="Google Shape;92;p1"/>
            <p:cNvSpPr/>
            <p:nvPr/>
          </p:nvSpPr>
          <p:spPr>
            <a:xfrm>
              <a:off x="0" y="0"/>
              <a:ext cx="87246" cy="1279273"/>
            </a:xfrm>
            <a:custGeom>
              <a:rect b="b" l="l" r="r" t="t"/>
              <a:pathLst>
                <a:path extrusionOk="0" h="1279273" w="87246">
                  <a:moveTo>
                    <a:pt x="0" y="0"/>
                  </a:moveTo>
                  <a:lnTo>
                    <a:pt x="87246" y="0"/>
                  </a:lnTo>
                  <a:lnTo>
                    <a:pt x="87246" y="1279273"/>
                  </a:lnTo>
                  <a:lnTo>
                    <a:pt x="0" y="1279273"/>
                  </a:lnTo>
                  <a:close/>
                </a:path>
              </a:pathLst>
            </a:custGeom>
            <a:solidFill>
              <a:srgbClr val="FFC2CA"/>
            </a:solidFill>
            <a:ln>
              <a:noFill/>
            </a:ln>
          </p:spPr>
        </p:sp>
        <p:sp>
          <p:nvSpPr>
            <p:cNvPr id="93" name="Google Shape;93;p1"/>
            <p:cNvSpPr txBox="1"/>
            <p:nvPr/>
          </p:nvSpPr>
          <p:spPr>
            <a:xfrm>
              <a:off x="0" y="-38100"/>
              <a:ext cx="87246" cy="13173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4" name="Google Shape;94;p1"/>
          <p:cNvGrpSpPr/>
          <p:nvPr/>
        </p:nvGrpSpPr>
        <p:grpSpPr>
          <a:xfrm>
            <a:off x="0" y="4641710"/>
            <a:ext cx="331261" cy="5669145"/>
            <a:chOff x="0" y="-38100"/>
            <a:chExt cx="87246" cy="1493108"/>
          </a:xfrm>
        </p:grpSpPr>
        <p:sp>
          <p:nvSpPr>
            <p:cNvPr id="95" name="Google Shape;95;p1"/>
            <p:cNvSpPr/>
            <p:nvPr/>
          </p:nvSpPr>
          <p:spPr>
            <a:xfrm>
              <a:off x="0" y="0"/>
              <a:ext cx="87246" cy="1455008"/>
            </a:xfrm>
            <a:custGeom>
              <a:rect b="b" l="l" r="r" t="t"/>
              <a:pathLst>
                <a:path extrusionOk="0" h="1455008" w="87246">
                  <a:moveTo>
                    <a:pt x="0" y="0"/>
                  </a:moveTo>
                  <a:lnTo>
                    <a:pt x="87246" y="0"/>
                  </a:lnTo>
                  <a:lnTo>
                    <a:pt x="87246" y="1455008"/>
                  </a:lnTo>
                  <a:lnTo>
                    <a:pt x="0" y="1455008"/>
                  </a:lnTo>
                  <a:close/>
                </a:path>
              </a:pathLst>
            </a:custGeom>
            <a:solidFill>
              <a:srgbClr val="F9ECB8"/>
            </a:solidFill>
            <a:ln>
              <a:noFill/>
            </a:ln>
          </p:spPr>
        </p:sp>
        <p:sp>
          <p:nvSpPr>
            <p:cNvPr id="96" name="Google Shape;96;p1"/>
            <p:cNvSpPr txBox="1"/>
            <p:nvPr/>
          </p:nvSpPr>
          <p:spPr>
            <a:xfrm>
              <a:off x="0" y="-38100"/>
              <a:ext cx="87246" cy="14931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7" name="Google Shape;97;p1"/>
          <p:cNvGrpSpPr/>
          <p:nvPr/>
        </p:nvGrpSpPr>
        <p:grpSpPr>
          <a:xfrm rot="-5400000">
            <a:off x="13954736" y="-4002003"/>
            <a:ext cx="331261" cy="8335268"/>
            <a:chOff x="0" y="-38100"/>
            <a:chExt cx="87246" cy="2195297"/>
          </a:xfrm>
        </p:grpSpPr>
        <p:sp>
          <p:nvSpPr>
            <p:cNvPr id="98" name="Google Shape;98;p1"/>
            <p:cNvSpPr/>
            <p:nvPr/>
          </p:nvSpPr>
          <p:spPr>
            <a:xfrm>
              <a:off x="0" y="0"/>
              <a:ext cx="87246" cy="2157197"/>
            </a:xfrm>
            <a:custGeom>
              <a:rect b="b" l="l" r="r" t="t"/>
              <a:pathLst>
                <a:path extrusionOk="0" h="2157197" w="87246">
                  <a:moveTo>
                    <a:pt x="0" y="0"/>
                  </a:moveTo>
                  <a:lnTo>
                    <a:pt x="87246" y="0"/>
                  </a:lnTo>
                  <a:lnTo>
                    <a:pt x="87246" y="2157197"/>
                  </a:lnTo>
                  <a:lnTo>
                    <a:pt x="0" y="2157197"/>
                  </a:lnTo>
                  <a:close/>
                </a:path>
              </a:pathLst>
            </a:custGeom>
            <a:solidFill>
              <a:srgbClr val="BCAAD0"/>
            </a:solidFill>
            <a:ln>
              <a:noFill/>
            </a:ln>
          </p:spPr>
        </p:sp>
        <p:sp>
          <p:nvSpPr>
            <p:cNvPr id="99" name="Google Shape;99;p1"/>
            <p:cNvSpPr txBox="1"/>
            <p:nvPr/>
          </p:nvSpPr>
          <p:spPr>
            <a:xfrm>
              <a:off x="0" y="-38100"/>
              <a:ext cx="87246" cy="21952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0" name="Google Shape;100;p1"/>
          <p:cNvGrpSpPr/>
          <p:nvPr/>
        </p:nvGrpSpPr>
        <p:grpSpPr>
          <a:xfrm>
            <a:off x="17956739" y="-144661"/>
            <a:ext cx="331261" cy="3157141"/>
            <a:chOff x="0" y="-38100"/>
            <a:chExt cx="87246" cy="831510"/>
          </a:xfrm>
        </p:grpSpPr>
        <p:sp>
          <p:nvSpPr>
            <p:cNvPr id="101" name="Google Shape;101;p1"/>
            <p:cNvSpPr/>
            <p:nvPr/>
          </p:nvSpPr>
          <p:spPr>
            <a:xfrm>
              <a:off x="0" y="0"/>
              <a:ext cx="87246" cy="793410"/>
            </a:xfrm>
            <a:custGeom>
              <a:rect b="b" l="l" r="r" t="t"/>
              <a:pathLst>
                <a:path extrusionOk="0" h="793410" w="87246">
                  <a:moveTo>
                    <a:pt x="0" y="0"/>
                  </a:moveTo>
                  <a:lnTo>
                    <a:pt x="87246" y="0"/>
                  </a:lnTo>
                  <a:lnTo>
                    <a:pt x="87246" y="793410"/>
                  </a:lnTo>
                  <a:lnTo>
                    <a:pt x="0" y="793410"/>
                  </a:lnTo>
                  <a:close/>
                </a:path>
              </a:pathLst>
            </a:custGeom>
            <a:solidFill>
              <a:srgbClr val="BCAAD0"/>
            </a:solidFill>
            <a:ln>
              <a:noFill/>
            </a:ln>
          </p:spPr>
        </p:sp>
        <p:sp>
          <p:nvSpPr>
            <p:cNvPr id="102" name="Google Shape;102;p1"/>
            <p:cNvSpPr txBox="1"/>
            <p:nvPr/>
          </p:nvSpPr>
          <p:spPr>
            <a:xfrm>
              <a:off x="0" y="-38100"/>
              <a:ext cx="87246" cy="8315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3" name="Google Shape;103;p1"/>
          <p:cNvGrpSpPr/>
          <p:nvPr/>
        </p:nvGrpSpPr>
        <p:grpSpPr>
          <a:xfrm rot="-5400000">
            <a:off x="17538273" y="9702903"/>
            <a:ext cx="331261" cy="836933"/>
            <a:chOff x="0" y="-38100"/>
            <a:chExt cx="87246" cy="220427"/>
          </a:xfrm>
        </p:grpSpPr>
        <p:sp>
          <p:nvSpPr>
            <p:cNvPr id="104" name="Google Shape;104;p1"/>
            <p:cNvSpPr/>
            <p:nvPr/>
          </p:nvSpPr>
          <p:spPr>
            <a:xfrm>
              <a:off x="0" y="0"/>
              <a:ext cx="87246" cy="182327"/>
            </a:xfrm>
            <a:custGeom>
              <a:rect b="b" l="l" r="r" t="t"/>
              <a:pathLst>
                <a:path extrusionOk="0" h="182327" w="87246">
                  <a:moveTo>
                    <a:pt x="0" y="0"/>
                  </a:moveTo>
                  <a:lnTo>
                    <a:pt x="87246" y="0"/>
                  </a:lnTo>
                  <a:lnTo>
                    <a:pt x="87246" y="182327"/>
                  </a:lnTo>
                  <a:lnTo>
                    <a:pt x="0" y="182327"/>
                  </a:lnTo>
                  <a:close/>
                </a:path>
              </a:pathLst>
            </a:custGeom>
            <a:solidFill>
              <a:srgbClr val="A3FBE5"/>
            </a:solidFill>
            <a:ln>
              <a:noFill/>
            </a:ln>
          </p:spPr>
        </p:sp>
        <p:sp>
          <p:nvSpPr>
            <p:cNvPr id="105" name="Google Shape;105;p1"/>
            <p:cNvSpPr txBox="1"/>
            <p:nvPr/>
          </p:nvSpPr>
          <p:spPr>
            <a:xfrm>
              <a:off x="0" y="-38100"/>
              <a:ext cx="87246" cy="2204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6" name="Google Shape;106;p1"/>
          <p:cNvGrpSpPr/>
          <p:nvPr/>
        </p:nvGrpSpPr>
        <p:grpSpPr>
          <a:xfrm rot="-5400000">
            <a:off x="1564824" y="8411886"/>
            <a:ext cx="331261" cy="3418968"/>
            <a:chOff x="0" y="-38100"/>
            <a:chExt cx="87246" cy="900469"/>
          </a:xfrm>
        </p:grpSpPr>
        <p:sp>
          <p:nvSpPr>
            <p:cNvPr id="107" name="Google Shape;107;p1"/>
            <p:cNvSpPr/>
            <p:nvPr/>
          </p:nvSpPr>
          <p:spPr>
            <a:xfrm>
              <a:off x="0" y="0"/>
              <a:ext cx="87246" cy="862369"/>
            </a:xfrm>
            <a:custGeom>
              <a:rect b="b" l="l" r="r" t="t"/>
              <a:pathLst>
                <a:path extrusionOk="0" h="862369" w="87246">
                  <a:moveTo>
                    <a:pt x="0" y="0"/>
                  </a:moveTo>
                  <a:lnTo>
                    <a:pt x="87246" y="0"/>
                  </a:lnTo>
                  <a:lnTo>
                    <a:pt x="87246" y="862369"/>
                  </a:lnTo>
                  <a:lnTo>
                    <a:pt x="0" y="862369"/>
                  </a:lnTo>
                  <a:close/>
                </a:path>
              </a:pathLst>
            </a:custGeom>
            <a:solidFill>
              <a:srgbClr val="F9ECB8"/>
            </a:solidFill>
            <a:ln>
              <a:noFill/>
            </a:ln>
          </p:spPr>
        </p:sp>
        <p:sp>
          <p:nvSpPr>
            <p:cNvPr id="108" name="Google Shape;108;p1"/>
            <p:cNvSpPr txBox="1"/>
            <p:nvPr/>
          </p:nvSpPr>
          <p:spPr>
            <a:xfrm>
              <a:off x="0" y="-38100"/>
              <a:ext cx="87246" cy="90046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9" name="Google Shape;109;p1"/>
          <p:cNvGrpSpPr/>
          <p:nvPr/>
        </p:nvGrpSpPr>
        <p:grpSpPr>
          <a:xfrm rot="-5400000">
            <a:off x="10163556" y="2965426"/>
            <a:ext cx="331261" cy="14311889"/>
            <a:chOff x="0" y="-38100"/>
            <a:chExt cx="87246" cy="3769386"/>
          </a:xfrm>
        </p:grpSpPr>
        <p:sp>
          <p:nvSpPr>
            <p:cNvPr id="110" name="Google Shape;110;p1"/>
            <p:cNvSpPr/>
            <p:nvPr/>
          </p:nvSpPr>
          <p:spPr>
            <a:xfrm>
              <a:off x="0" y="0"/>
              <a:ext cx="87246" cy="3731286"/>
            </a:xfrm>
            <a:custGeom>
              <a:rect b="b" l="l" r="r" t="t"/>
              <a:pathLst>
                <a:path extrusionOk="0" h="3731286" w="87246">
                  <a:moveTo>
                    <a:pt x="0" y="0"/>
                  </a:moveTo>
                  <a:lnTo>
                    <a:pt x="87246" y="0"/>
                  </a:lnTo>
                  <a:lnTo>
                    <a:pt x="87246" y="3731286"/>
                  </a:lnTo>
                  <a:lnTo>
                    <a:pt x="0" y="3731286"/>
                  </a:lnTo>
                  <a:close/>
                </a:path>
              </a:pathLst>
            </a:custGeom>
            <a:solidFill>
              <a:srgbClr val="BCAAD0"/>
            </a:solidFill>
            <a:ln>
              <a:noFill/>
            </a:ln>
          </p:spPr>
        </p:sp>
        <p:sp>
          <p:nvSpPr>
            <p:cNvPr id="111" name="Google Shape;111;p1"/>
            <p:cNvSpPr txBox="1"/>
            <p:nvPr/>
          </p:nvSpPr>
          <p:spPr>
            <a:xfrm>
              <a:off x="0" y="-38100"/>
              <a:ext cx="87246" cy="37693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112" name="Google Shape;112;p1"/>
          <p:cNvCxnSpPr/>
          <p:nvPr/>
        </p:nvCxnSpPr>
        <p:spPr>
          <a:xfrm>
            <a:off x="8911345" y="6081939"/>
            <a:ext cx="46531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3" name="Google Shape;113;p1"/>
          <p:cNvSpPr txBox="1"/>
          <p:nvPr/>
        </p:nvSpPr>
        <p:spPr>
          <a:xfrm>
            <a:off x="7829252" y="7384023"/>
            <a:ext cx="2629495" cy="3822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00" u="none" cap="none" strike="noStrike">
                <a:solidFill>
                  <a:srgbClr val="4D4D4D"/>
                </a:solidFill>
                <a:latin typeface="Lato"/>
                <a:ea typeface="Lato"/>
                <a:cs typeface="Lato"/>
                <a:sym typeface="Lato"/>
              </a:rPr>
              <a:t>26 July 2024</a:t>
            </a:r>
            <a:endParaRPr/>
          </a:p>
        </p:txBody>
      </p:sp>
      <p:sp>
        <p:nvSpPr>
          <p:cNvPr id="114" name="Google Shape;114;p1"/>
          <p:cNvSpPr txBox="1"/>
          <p:nvPr/>
        </p:nvSpPr>
        <p:spPr>
          <a:xfrm>
            <a:off x="7213319" y="6559483"/>
            <a:ext cx="3861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500" u="none" cap="none" strike="noStrike">
                <a:solidFill>
                  <a:srgbClr val="4D4D4D"/>
                </a:solidFill>
                <a:latin typeface="Lato"/>
                <a:ea typeface="Lato"/>
                <a:cs typeface="Lato"/>
                <a:sym typeface="Lato"/>
              </a:rPr>
              <a:t>By: CoffeeMeetsGPT!</a:t>
            </a:r>
            <a:endParaRPr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7" name="Google Shape;237;p10"/>
          <p:cNvGrpSpPr/>
          <p:nvPr/>
        </p:nvGrpSpPr>
        <p:grpSpPr>
          <a:xfrm>
            <a:off x="1588329" y="1969319"/>
            <a:ext cx="2878700" cy="6203701"/>
            <a:chOff x="0" y="-38100"/>
            <a:chExt cx="758176" cy="1633897"/>
          </a:xfrm>
        </p:grpSpPr>
        <p:sp>
          <p:nvSpPr>
            <p:cNvPr id="238" name="Google Shape;238;p10"/>
            <p:cNvSpPr/>
            <p:nvPr/>
          </p:nvSpPr>
          <p:spPr>
            <a:xfrm>
              <a:off x="0" y="0"/>
              <a:ext cx="758176" cy="1595797"/>
            </a:xfrm>
            <a:custGeom>
              <a:rect b="b" l="l" r="r" t="t"/>
              <a:pathLst>
                <a:path extrusionOk="0" h="1595797" w="758176">
                  <a:moveTo>
                    <a:pt x="0" y="0"/>
                  </a:moveTo>
                  <a:lnTo>
                    <a:pt x="758176" y="0"/>
                  </a:lnTo>
                  <a:lnTo>
                    <a:pt x="758176" y="1595797"/>
                  </a:lnTo>
                  <a:lnTo>
                    <a:pt x="0" y="1595797"/>
                  </a:lnTo>
                  <a:close/>
                </a:path>
              </a:pathLst>
            </a:custGeom>
            <a:solidFill>
              <a:srgbClr val="FFC2CA"/>
            </a:solidFill>
            <a:ln>
              <a:noFill/>
            </a:ln>
          </p:spPr>
        </p:sp>
        <p:sp>
          <p:nvSpPr>
            <p:cNvPr id="239" name="Google Shape;239;p10"/>
            <p:cNvSpPr txBox="1"/>
            <p:nvPr/>
          </p:nvSpPr>
          <p:spPr>
            <a:xfrm>
              <a:off x="0" y="-38100"/>
              <a:ext cx="758176" cy="16338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0" name="Google Shape;240;p10"/>
          <p:cNvSpPr txBox="1"/>
          <p:nvPr/>
        </p:nvSpPr>
        <p:spPr>
          <a:xfrm>
            <a:off x="5317341" y="3613385"/>
            <a:ext cx="7653319" cy="17081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9999" u="sng" cap="none" strike="noStrike">
                <a:solidFill>
                  <a:srgbClr val="2E2E2E"/>
                </a:solidFill>
                <a:latin typeface="Lato"/>
                <a:ea typeface="Lato"/>
                <a:cs typeface="Lato"/>
                <a:sym typeface="Lato"/>
              </a:rPr>
              <a:t>Thank You!</a:t>
            </a:r>
            <a:endParaRPr/>
          </a:p>
        </p:txBody>
      </p:sp>
      <p:grpSp>
        <p:nvGrpSpPr>
          <p:cNvPr id="241" name="Google Shape;241;p10"/>
          <p:cNvGrpSpPr/>
          <p:nvPr/>
        </p:nvGrpSpPr>
        <p:grpSpPr>
          <a:xfrm>
            <a:off x="17259300" y="3659224"/>
            <a:ext cx="1028700" cy="5599076"/>
            <a:chOff x="0" y="-38100"/>
            <a:chExt cx="270933" cy="1474654"/>
          </a:xfrm>
        </p:grpSpPr>
        <p:sp>
          <p:nvSpPr>
            <p:cNvPr id="242" name="Google Shape;242;p10"/>
            <p:cNvSpPr/>
            <p:nvPr/>
          </p:nvSpPr>
          <p:spPr>
            <a:xfrm>
              <a:off x="0" y="0"/>
              <a:ext cx="270933" cy="1436554"/>
            </a:xfrm>
            <a:custGeom>
              <a:rect b="b" l="l" r="r" t="t"/>
              <a:pathLst>
                <a:path extrusionOk="0" h="1436554" w="270933">
                  <a:moveTo>
                    <a:pt x="0" y="0"/>
                  </a:moveTo>
                  <a:lnTo>
                    <a:pt x="270933" y="0"/>
                  </a:lnTo>
                  <a:lnTo>
                    <a:pt x="270933" y="1436554"/>
                  </a:lnTo>
                  <a:lnTo>
                    <a:pt x="0" y="1436554"/>
                  </a:lnTo>
                  <a:close/>
                </a:path>
              </a:pathLst>
            </a:custGeom>
            <a:solidFill>
              <a:srgbClr val="FFC2CA"/>
            </a:solidFill>
            <a:ln>
              <a:noFill/>
            </a:ln>
          </p:spPr>
        </p:sp>
        <p:sp>
          <p:nvSpPr>
            <p:cNvPr id="243" name="Google Shape;243;p10"/>
            <p:cNvSpPr txBox="1"/>
            <p:nvPr/>
          </p:nvSpPr>
          <p:spPr>
            <a:xfrm>
              <a:off x="0" y="-38100"/>
              <a:ext cx="270933" cy="14746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4" name="Google Shape;244;p10"/>
          <p:cNvSpPr txBox="1"/>
          <p:nvPr/>
        </p:nvSpPr>
        <p:spPr>
          <a:xfrm rot="-5400000">
            <a:off x="15238536" y="6348220"/>
            <a:ext cx="5030340" cy="3657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100" u="none" cap="none" strike="noStrike">
                <a:solidFill>
                  <a:srgbClr val="4D4D4D"/>
                </a:solidFill>
                <a:latin typeface="Lato"/>
                <a:ea typeface="Lato"/>
                <a:cs typeface="Lato"/>
                <a:sym typeface="Lato"/>
              </a:rPr>
              <a:t>Neuromatch Academy</a:t>
            </a:r>
            <a:endParaRPr/>
          </a:p>
        </p:txBody>
      </p:sp>
      <p:sp>
        <p:nvSpPr>
          <p:cNvPr id="245" name="Google Shape;245;p10"/>
          <p:cNvSpPr txBox="1"/>
          <p:nvPr/>
        </p:nvSpPr>
        <p:spPr>
          <a:xfrm>
            <a:off x="5320274" y="2798946"/>
            <a:ext cx="3536394" cy="3657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100" u="none" cap="none" strike="noStrike">
                <a:solidFill>
                  <a:srgbClr val="796292"/>
                </a:solidFill>
                <a:latin typeface="Lato"/>
                <a:ea typeface="Lato"/>
                <a:cs typeface="Lato"/>
                <a:sym typeface="Lato"/>
              </a:rPr>
              <a:t>From: Coffee Meets GPT</a:t>
            </a:r>
            <a:endParaRPr/>
          </a:p>
        </p:txBody>
      </p:sp>
      <p:sp>
        <p:nvSpPr>
          <p:cNvPr id="246" name="Google Shape;246;p10"/>
          <p:cNvSpPr txBox="1"/>
          <p:nvPr/>
        </p:nvSpPr>
        <p:spPr>
          <a:xfrm>
            <a:off x="5320274" y="6285165"/>
            <a:ext cx="3357600" cy="23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504C44"/>
                </a:solidFill>
                <a:latin typeface="Lato"/>
                <a:ea typeface="Lato"/>
                <a:cs typeface="Lato"/>
                <a:sym typeface="Lato"/>
              </a:rPr>
              <a:t>Mojdeh Azizian</a:t>
            </a:r>
            <a:endParaRPr/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504C44"/>
                </a:solidFill>
                <a:latin typeface="Lato"/>
                <a:ea typeface="Lato"/>
                <a:cs typeface="Lato"/>
                <a:sym typeface="Lato"/>
              </a:rPr>
              <a:t>MohammadReza Ketabi</a:t>
            </a:r>
            <a:endParaRPr/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504C44"/>
                </a:solidFill>
                <a:latin typeface="Lato"/>
                <a:ea typeface="Lato"/>
                <a:cs typeface="Lato"/>
                <a:sym typeface="Lato"/>
              </a:rPr>
              <a:t>Rishi Divyakirt</a:t>
            </a:r>
            <a:r>
              <a:rPr lang="en-US" sz="1800">
                <a:solidFill>
                  <a:srgbClr val="504C44"/>
                </a:solidFill>
                <a:latin typeface="Lato"/>
                <a:ea typeface="Lato"/>
                <a:cs typeface="Lato"/>
                <a:sym typeface="Lato"/>
              </a:rPr>
              <a:t>i</a:t>
            </a:r>
            <a:endParaRPr/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504C44"/>
                </a:solidFill>
                <a:latin typeface="Lato"/>
                <a:ea typeface="Lato"/>
                <a:cs typeface="Lato"/>
                <a:sym typeface="Lato"/>
              </a:rPr>
              <a:t>Sarina Heshmati</a:t>
            </a:r>
            <a:endParaRPr/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504C44"/>
                </a:solidFill>
                <a:latin typeface="Lato"/>
                <a:ea typeface="Lato"/>
                <a:cs typeface="Lato"/>
                <a:sym typeface="Lato"/>
              </a:rPr>
              <a:t>Sarvnaz Sahebekhtiari</a:t>
            </a:r>
            <a:endParaRPr/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504C44"/>
                </a:solidFill>
                <a:latin typeface="Lato"/>
                <a:ea typeface="Lato"/>
                <a:cs typeface="Lato"/>
                <a:sym typeface="Lato"/>
              </a:rPr>
              <a:t>Sobhan Nili</a:t>
            </a:r>
            <a:endParaRPr/>
          </a:p>
        </p:txBody>
      </p:sp>
      <p:sp>
        <p:nvSpPr>
          <p:cNvPr id="247" name="Google Shape;247;p10"/>
          <p:cNvSpPr txBox="1"/>
          <p:nvPr/>
        </p:nvSpPr>
        <p:spPr>
          <a:xfrm>
            <a:off x="873690" y="9191625"/>
            <a:ext cx="2850396" cy="49084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rgbClr val="2E2E2E"/>
                </a:solidFill>
                <a:latin typeface="Lato"/>
                <a:ea typeface="Lato"/>
                <a:cs typeface="Lato"/>
                <a:sym typeface="Lato"/>
              </a:rPr>
              <a:t>July 2024</a:t>
            </a:r>
            <a:endParaRPr/>
          </a:p>
        </p:txBody>
      </p:sp>
      <p:sp>
        <p:nvSpPr>
          <p:cNvPr id="248" name="Google Shape;248;p10"/>
          <p:cNvSpPr txBox="1"/>
          <p:nvPr/>
        </p:nvSpPr>
        <p:spPr>
          <a:xfrm>
            <a:off x="16438487" y="544519"/>
            <a:ext cx="1641626" cy="8635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000" u="none" cap="none" strike="noStrike">
                <a:solidFill>
                  <a:srgbClr val="2E2E2E"/>
                </a:solidFill>
                <a:latin typeface="Lato"/>
                <a:ea typeface="Lato"/>
                <a:cs typeface="Lato"/>
                <a:sym typeface="Lato"/>
              </a:rPr>
              <a:t>/09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"/>
          <p:cNvSpPr txBox="1"/>
          <p:nvPr/>
        </p:nvSpPr>
        <p:spPr>
          <a:xfrm>
            <a:off x="1564445" y="877887"/>
            <a:ext cx="7837025" cy="9461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500" u="none" cap="none" strike="noStrike">
                <a:solidFill>
                  <a:srgbClr val="796292"/>
                </a:solidFill>
                <a:latin typeface="Lato"/>
                <a:ea typeface="Lato"/>
                <a:cs typeface="Lato"/>
                <a:sym typeface="Lato"/>
              </a:rPr>
              <a:t>Overview &amp; Motivation</a:t>
            </a:r>
            <a:endParaRPr/>
          </a:p>
        </p:txBody>
      </p:sp>
      <p:sp>
        <p:nvSpPr>
          <p:cNvPr id="120" name="Google Shape;120;p2"/>
          <p:cNvSpPr txBox="1"/>
          <p:nvPr/>
        </p:nvSpPr>
        <p:spPr>
          <a:xfrm>
            <a:off x="1716499" y="2786686"/>
            <a:ext cx="15369900" cy="43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6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3" u="none" cap="none" strike="noStrike">
                <a:solidFill>
                  <a:srgbClr val="C86974"/>
                </a:solidFill>
                <a:latin typeface="Lato"/>
                <a:ea typeface="Lato"/>
                <a:cs typeface="Lato"/>
                <a:sym typeface="Lato"/>
              </a:rPr>
              <a:t>Main Idea </a:t>
            </a:r>
            <a:endParaRPr b="1" i="0" sz="3203" u="none" cap="none" strike="noStrike">
              <a:solidFill>
                <a:srgbClr val="C86974"/>
              </a:solidFill>
              <a:latin typeface="Lato"/>
              <a:ea typeface="Lato"/>
              <a:cs typeface="Lato"/>
              <a:sym typeface="Lato"/>
            </a:endParaRPr>
          </a:p>
          <a:p>
            <a:pPr indent="-431990" lvl="0" marL="457200" marR="0" rtl="0" algn="just">
              <a:lnSpc>
                <a:spcPct val="160006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3203"/>
              <a:buFont typeface="Lato"/>
              <a:buChar char="●"/>
            </a:pPr>
            <a:r>
              <a:rPr lang="en-US" sz="3203">
                <a:solidFill>
                  <a:srgbClr val="4D4D4D"/>
                </a:solidFill>
                <a:latin typeface="Lato"/>
                <a:ea typeface="Lato"/>
                <a:cs typeface="Lato"/>
                <a:sym typeface="Lato"/>
              </a:rPr>
              <a:t>using</a:t>
            </a:r>
            <a:r>
              <a:rPr lang="en-US" sz="3203">
                <a:solidFill>
                  <a:srgbClr val="4D4D4D"/>
                </a:solidFill>
                <a:latin typeface="Lato"/>
                <a:ea typeface="Lato"/>
                <a:cs typeface="Lato"/>
                <a:sym typeface="Lato"/>
              </a:rPr>
              <a:t> brain embedding as an encoder for data representation</a:t>
            </a:r>
            <a:endParaRPr sz="3203">
              <a:solidFill>
                <a:srgbClr val="4D4D4D"/>
              </a:solidFill>
              <a:latin typeface="Lato"/>
              <a:ea typeface="Lato"/>
              <a:cs typeface="Lato"/>
              <a:sym typeface="Lato"/>
            </a:endParaRPr>
          </a:p>
          <a:p>
            <a:pPr indent="-431990" lvl="0" marL="457200" marR="0" rtl="0" algn="just">
              <a:lnSpc>
                <a:spcPct val="16000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3"/>
              <a:buFont typeface="Lato"/>
              <a:buChar char="●"/>
            </a:pPr>
            <a:r>
              <a:rPr b="0" i="0" lang="en-US" sz="3003" u="none" cap="none" strike="noStrike">
                <a:solidFill>
                  <a:srgbClr val="4D4D4D"/>
                </a:solidFill>
                <a:latin typeface="Lato"/>
                <a:ea typeface="Lato"/>
                <a:cs typeface="Lato"/>
                <a:sym typeface="Lato"/>
              </a:rPr>
              <a:t>Comparing representation of entities across different modalities</a:t>
            </a:r>
            <a:endParaRPr/>
          </a:p>
          <a:p>
            <a:pPr indent="-324252" lvl="1" marL="648506" marR="0" rtl="0" algn="just">
              <a:lnSpc>
                <a:spcPct val="160006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3003"/>
              <a:buFont typeface="Arial"/>
              <a:buChar char="•"/>
            </a:pPr>
            <a:r>
              <a:rPr b="0" i="0" lang="en-US" sz="3003" u="none" cap="none" strike="noStrike">
                <a:solidFill>
                  <a:srgbClr val="4D4D4D"/>
                </a:solidFill>
                <a:latin typeface="Lato"/>
                <a:ea typeface="Lato"/>
                <a:cs typeface="Lato"/>
                <a:sym typeface="Lato"/>
              </a:rPr>
              <a:t>Images</a:t>
            </a:r>
            <a:endParaRPr/>
          </a:p>
          <a:p>
            <a:pPr indent="-324252" lvl="1" marL="648506" marR="0" rtl="0" algn="just">
              <a:lnSpc>
                <a:spcPct val="160006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3003"/>
              <a:buFont typeface="Arial"/>
              <a:buChar char="•"/>
            </a:pPr>
            <a:r>
              <a:rPr b="0" i="0" lang="en-US" sz="3003" u="none" cap="none" strike="noStrike">
                <a:solidFill>
                  <a:srgbClr val="4D4D4D"/>
                </a:solidFill>
                <a:latin typeface="Lato"/>
                <a:ea typeface="Lato"/>
                <a:cs typeface="Lato"/>
                <a:sym typeface="Lato"/>
              </a:rPr>
              <a:t>Text (Labels of those images)</a:t>
            </a:r>
            <a:endParaRPr/>
          </a:p>
          <a:p>
            <a:pPr indent="-324252" lvl="1" marL="648506" marR="0" rtl="0" algn="just">
              <a:lnSpc>
                <a:spcPct val="160006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3003"/>
              <a:buFont typeface="Arial"/>
              <a:buChar char="•"/>
            </a:pPr>
            <a:r>
              <a:rPr b="0" i="0" lang="en-US" sz="3003" u="none" cap="none" strike="noStrike">
                <a:solidFill>
                  <a:srgbClr val="4D4D4D"/>
                </a:solidFill>
                <a:latin typeface="Lato"/>
                <a:ea typeface="Lato"/>
                <a:cs typeface="Lato"/>
                <a:sym typeface="Lato"/>
              </a:rPr>
              <a:t>EEG (of human subjects being shown the images)</a:t>
            </a:r>
            <a:endParaRPr/>
          </a:p>
        </p:txBody>
      </p:sp>
      <p:sp>
        <p:nvSpPr>
          <p:cNvPr id="121" name="Google Shape;121;p2"/>
          <p:cNvSpPr txBox="1"/>
          <p:nvPr/>
        </p:nvSpPr>
        <p:spPr>
          <a:xfrm>
            <a:off x="16438487" y="544519"/>
            <a:ext cx="1641626" cy="8635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000" u="none" cap="none" strike="noStrike">
                <a:solidFill>
                  <a:srgbClr val="2E2E2E"/>
                </a:solidFill>
                <a:latin typeface="Lato"/>
                <a:ea typeface="Lato"/>
                <a:cs typeface="Lato"/>
                <a:sym typeface="Lato"/>
              </a:rPr>
              <a:t>/01</a:t>
            </a:r>
            <a:endParaRPr/>
          </a:p>
        </p:txBody>
      </p:sp>
      <p:sp>
        <p:nvSpPr>
          <p:cNvPr id="122" name="Google Shape;122;p2"/>
          <p:cNvSpPr txBox="1"/>
          <p:nvPr/>
        </p:nvSpPr>
        <p:spPr>
          <a:xfrm>
            <a:off x="1716499" y="7746545"/>
            <a:ext cx="15369900" cy="19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6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3" u="none" cap="none" strike="noStrike">
                <a:solidFill>
                  <a:srgbClr val="C86974"/>
                </a:solidFill>
                <a:latin typeface="Lato"/>
                <a:ea typeface="Lato"/>
                <a:cs typeface="Lato"/>
                <a:sym typeface="Lato"/>
              </a:rPr>
              <a:t>Motivation</a:t>
            </a:r>
            <a:endParaRPr/>
          </a:p>
          <a:p>
            <a:pPr indent="-324252" lvl="1" marL="648506" marR="0" rtl="0" algn="just">
              <a:lnSpc>
                <a:spcPct val="16000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3"/>
              <a:buFont typeface="Arial"/>
              <a:buChar char="•"/>
            </a:pPr>
            <a:r>
              <a:rPr b="0" i="0" lang="en-US" sz="3003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Do these modalities have bias towards certain entities?</a:t>
            </a:r>
            <a:endParaRPr/>
          </a:p>
          <a:p>
            <a:pPr indent="-324253" lvl="1" marL="648506" marR="0" rtl="0" algn="just">
              <a:lnSpc>
                <a:spcPct val="160006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3003"/>
              <a:buFont typeface="Arial"/>
              <a:buChar char="•"/>
            </a:pPr>
            <a:r>
              <a:rPr b="0" i="0" lang="en-US" sz="3003" u="none" cap="none" strike="noStrike">
                <a:solidFill>
                  <a:srgbClr val="4D4D4D"/>
                </a:solidFill>
                <a:latin typeface="Lato"/>
                <a:ea typeface="Lato"/>
                <a:cs typeface="Lato"/>
                <a:sym typeface="Lato"/>
              </a:rPr>
              <a:t>How does brain internal representations differ from a computer?</a:t>
            </a:r>
            <a:endParaRPr sz="3003">
              <a:solidFill>
                <a:srgbClr val="4D4D4D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Google Shape;127;p3"/>
          <p:cNvGrpSpPr/>
          <p:nvPr/>
        </p:nvGrpSpPr>
        <p:grpSpPr>
          <a:xfrm>
            <a:off x="4341969" y="3158485"/>
            <a:ext cx="3086100" cy="1613230"/>
            <a:chOff x="0" y="-38100"/>
            <a:chExt cx="812800" cy="424884"/>
          </a:xfrm>
        </p:grpSpPr>
        <p:sp>
          <p:nvSpPr>
            <p:cNvPr id="128" name="Google Shape;128;p3"/>
            <p:cNvSpPr/>
            <p:nvPr/>
          </p:nvSpPr>
          <p:spPr>
            <a:xfrm>
              <a:off x="0" y="0"/>
              <a:ext cx="812800" cy="386784"/>
            </a:xfrm>
            <a:custGeom>
              <a:rect b="b" l="l" r="r" t="t"/>
              <a:pathLst>
                <a:path extrusionOk="0" h="386784" w="812800">
                  <a:moveTo>
                    <a:pt x="127941" y="0"/>
                  </a:moveTo>
                  <a:lnTo>
                    <a:pt x="684859" y="0"/>
                  </a:lnTo>
                  <a:cubicBezTo>
                    <a:pt x="718791" y="0"/>
                    <a:pt x="751333" y="13479"/>
                    <a:pt x="775327" y="37473"/>
                  </a:cubicBezTo>
                  <a:cubicBezTo>
                    <a:pt x="799321" y="61467"/>
                    <a:pt x="812800" y="94009"/>
                    <a:pt x="812800" y="127941"/>
                  </a:cubicBezTo>
                  <a:lnTo>
                    <a:pt x="812800" y="258843"/>
                  </a:lnTo>
                  <a:cubicBezTo>
                    <a:pt x="812800" y="292775"/>
                    <a:pt x="799321" y="325317"/>
                    <a:pt x="775327" y="349311"/>
                  </a:cubicBezTo>
                  <a:cubicBezTo>
                    <a:pt x="751333" y="373304"/>
                    <a:pt x="718791" y="386784"/>
                    <a:pt x="684859" y="386784"/>
                  </a:cubicBezTo>
                  <a:lnTo>
                    <a:pt x="127941" y="386784"/>
                  </a:lnTo>
                  <a:cubicBezTo>
                    <a:pt x="94009" y="386784"/>
                    <a:pt x="61467" y="373304"/>
                    <a:pt x="37473" y="349311"/>
                  </a:cubicBezTo>
                  <a:cubicBezTo>
                    <a:pt x="13479" y="325317"/>
                    <a:pt x="0" y="292775"/>
                    <a:pt x="0" y="258843"/>
                  </a:cubicBezTo>
                  <a:lnTo>
                    <a:pt x="0" y="127941"/>
                  </a:lnTo>
                  <a:cubicBezTo>
                    <a:pt x="0" y="94009"/>
                    <a:pt x="13479" y="61467"/>
                    <a:pt x="37473" y="37473"/>
                  </a:cubicBezTo>
                  <a:cubicBezTo>
                    <a:pt x="61467" y="13479"/>
                    <a:pt x="94009" y="0"/>
                    <a:pt x="127941" y="0"/>
                  </a:cubicBezTo>
                  <a:close/>
                </a:path>
              </a:pathLst>
            </a:custGeom>
            <a:solidFill>
              <a:srgbClr val="38B6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3"/>
            <p:cNvSpPr txBox="1"/>
            <p:nvPr/>
          </p:nvSpPr>
          <p:spPr>
            <a:xfrm>
              <a:off x="0" y="-38100"/>
              <a:ext cx="812800" cy="42488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002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99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Image</a:t>
              </a:r>
              <a:endParaRPr/>
            </a:p>
          </p:txBody>
        </p:sp>
      </p:grpSp>
      <p:cxnSp>
        <p:nvCxnSpPr>
          <p:cNvPr id="130" name="Google Shape;130;p3"/>
          <p:cNvCxnSpPr/>
          <p:nvPr/>
        </p:nvCxnSpPr>
        <p:spPr>
          <a:xfrm>
            <a:off x="7684315" y="4037431"/>
            <a:ext cx="4146151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med" w="med" type="stealth"/>
          </a:ln>
        </p:spPr>
      </p:cxnSp>
      <p:grpSp>
        <p:nvGrpSpPr>
          <p:cNvPr id="131" name="Google Shape;131;p3"/>
          <p:cNvGrpSpPr/>
          <p:nvPr/>
        </p:nvGrpSpPr>
        <p:grpSpPr>
          <a:xfrm>
            <a:off x="12433473" y="3158485"/>
            <a:ext cx="3086100" cy="1613230"/>
            <a:chOff x="0" y="-38100"/>
            <a:chExt cx="812800" cy="424884"/>
          </a:xfrm>
        </p:grpSpPr>
        <p:sp>
          <p:nvSpPr>
            <p:cNvPr id="132" name="Google Shape;132;p3"/>
            <p:cNvSpPr/>
            <p:nvPr/>
          </p:nvSpPr>
          <p:spPr>
            <a:xfrm>
              <a:off x="0" y="0"/>
              <a:ext cx="812800" cy="386784"/>
            </a:xfrm>
            <a:custGeom>
              <a:rect b="b" l="l" r="r" t="t"/>
              <a:pathLst>
                <a:path extrusionOk="0" h="386784" w="812800">
                  <a:moveTo>
                    <a:pt x="127941" y="0"/>
                  </a:moveTo>
                  <a:lnTo>
                    <a:pt x="684859" y="0"/>
                  </a:lnTo>
                  <a:cubicBezTo>
                    <a:pt x="718791" y="0"/>
                    <a:pt x="751333" y="13479"/>
                    <a:pt x="775327" y="37473"/>
                  </a:cubicBezTo>
                  <a:cubicBezTo>
                    <a:pt x="799321" y="61467"/>
                    <a:pt x="812800" y="94009"/>
                    <a:pt x="812800" y="127941"/>
                  </a:cubicBezTo>
                  <a:lnTo>
                    <a:pt x="812800" y="258843"/>
                  </a:lnTo>
                  <a:cubicBezTo>
                    <a:pt x="812800" y="292775"/>
                    <a:pt x="799321" y="325317"/>
                    <a:pt x="775327" y="349311"/>
                  </a:cubicBezTo>
                  <a:cubicBezTo>
                    <a:pt x="751333" y="373304"/>
                    <a:pt x="718791" y="386784"/>
                    <a:pt x="684859" y="386784"/>
                  </a:cubicBezTo>
                  <a:lnTo>
                    <a:pt x="127941" y="386784"/>
                  </a:lnTo>
                  <a:cubicBezTo>
                    <a:pt x="94009" y="386784"/>
                    <a:pt x="61467" y="373304"/>
                    <a:pt x="37473" y="349311"/>
                  </a:cubicBezTo>
                  <a:cubicBezTo>
                    <a:pt x="13479" y="325317"/>
                    <a:pt x="0" y="292775"/>
                    <a:pt x="0" y="258843"/>
                  </a:cubicBezTo>
                  <a:lnTo>
                    <a:pt x="0" y="127941"/>
                  </a:lnTo>
                  <a:cubicBezTo>
                    <a:pt x="0" y="94009"/>
                    <a:pt x="13479" y="61467"/>
                    <a:pt x="37473" y="37473"/>
                  </a:cubicBezTo>
                  <a:cubicBezTo>
                    <a:pt x="61467" y="13479"/>
                    <a:pt x="94009" y="0"/>
                    <a:pt x="127941" y="0"/>
                  </a:cubicBezTo>
                  <a:close/>
                </a:path>
              </a:pathLst>
            </a:custGeom>
            <a:solidFill>
              <a:srgbClr val="38B6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3"/>
            <p:cNvSpPr txBox="1"/>
            <p:nvPr/>
          </p:nvSpPr>
          <p:spPr>
            <a:xfrm>
              <a:off x="0" y="-38100"/>
              <a:ext cx="812800" cy="42488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002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99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Image Embeddings</a:t>
              </a:r>
              <a:endParaRPr/>
            </a:p>
          </p:txBody>
        </p:sp>
      </p:grpSp>
      <p:grpSp>
        <p:nvGrpSpPr>
          <p:cNvPr id="134" name="Google Shape;134;p3"/>
          <p:cNvGrpSpPr/>
          <p:nvPr/>
        </p:nvGrpSpPr>
        <p:grpSpPr>
          <a:xfrm>
            <a:off x="4341969" y="5055680"/>
            <a:ext cx="3086100" cy="1613230"/>
            <a:chOff x="0" y="-38100"/>
            <a:chExt cx="812800" cy="424884"/>
          </a:xfrm>
        </p:grpSpPr>
        <p:sp>
          <p:nvSpPr>
            <p:cNvPr id="135" name="Google Shape;135;p3"/>
            <p:cNvSpPr/>
            <p:nvPr/>
          </p:nvSpPr>
          <p:spPr>
            <a:xfrm>
              <a:off x="0" y="0"/>
              <a:ext cx="812800" cy="386784"/>
            </a:xfrm>
            <a:custGeom>
              <a:rect b="b" l="l" r="r" t="t"/>
              <a:pathLst>
                <a:path extrusionOk="0" h="386784" w="812800">
                  <a:moveTo>
                    <a:pt x="127941" y="0"/>
                  </a:moveTo>
                  <a:lnTo>
                    <a:pt x="684859" y="0"/>
                  </a:lnTo>
                  <a:cubicBezTo>
                    <a:pt x="718791" y="0"/>
                    <a:pt x="751333" y="13479"/>
                    <a:pt x="775327" y="37473"/>
                  </a:cubicBezTo>
                  <a:cubicBezTo>
                    <a:pt x="799321" y="61467"/>
                    <a:pt x="812800" y="94009"/>
                    <a:pt x="812800" y="127941"/>
                  </a:cubicBezTo>
                  <a:lnTo>
                    <a:pt x="812800" y="258843"/>
                  </a:lnTo>
                  <a:cubicBezTo>
                    <a:pt x="812800" y="292775"/>
                    <a:pt x="799321" y="325317"/>
                    <a:pt x="775327" y="349311"/>
                  </a:cubicBezTo>
                  <a:cubicBezTo>
                    <a:pt x="751333" y="373304"/>
                    <a:pt x="718791" y="386784"/>
                    <a:pt x="684859" y="386784"/>
                  </a:cubicBezTo>
                  <a:lnTo>
                    <a:pt x="127941" y="386784"/>
                  </a:lnTo>
                  <a:cubicBezTo>
                    <a:pt x="94009" y="386784"/>
                    <a:pt x="61467" y="373304"/>
                    <a:pt x="37473" y="349311"/>
                  </a:cubicBezTo>
                  <a:cubicBezTo>
                    <a:pt x="13479" y="325317"/>
                    <a:pt x="0" y="292775"/>
                    <a:pt x="0" y="258843"/>
                  </a:cubicBezTo>
                  <a:lnTo>
                    <a:pt x="0" y="127941"/>
                  </a:lnTo>
                  <a:cubicBezTo>
                    <a:pt x="0" y="94009"/>
                    <a:pt x="13479" y="61467"/>
                    <a:pt x="37473" y="37473"/>
                  </a:cubicBezTo>
                  <a:cubicBezTo>
                    <a:pt x="61467" y="13479"/>
                    <a:pt x="94009" y="0"/>
                    <a:pt x="127941" y="0"/>
                  </a:cubicBezTo>
                  <a:close/>
                </a:path>
              </a:pathLst>
            </a:custGeom>
            <a:solidFill>
              <a:srgbClr val="FF57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3"/>
            <p:cNvSpPr txBox="1"/>
            <p:nvPr/>
          </p:nvSpPr>
          <p:spPr>
            <a:xfrm>
              <a:off x="0" y="-38100"/>
              <a:ext cx="812800" cy="42488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002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99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Label</a:t>
              </a:r>
              <a:endParaRPr/>
            </a:p>
          </p:txBody>
        </p:sp>
      </p:grpSp>
      <p:cxnSp>
        <p:nvCxnSpPr>
          <p:cNvPr id="137" name="Google Shape;137;p3"/>
          <p:cNvCxnSpPr/>
          <p:nvPr/>
        </p:nvCxnSpPr>
        <p:spPr>
          <a:xfrm>
            <a:off x="7684315" y="5934625"/>
            <a:ext cx="4146151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med" w="med" type="stealth"/>
          </a:ln>
        </p:spPr>
      </p:cxnSp>
      <p:grpSp>
        <p:nvGrpSpPr>
          <p:cNvPr id="138" name="Google Shape;138;p3"/>
          <p:cNvGrpSpPr/>
          <p:nvPr/>
        </p:nvGrpSpPr>
        <p:grpSpPr>
          <a:xfrm>
            <a:off x="12433473" y="5055680"/>
            <a:ext cx="3086100" cy="1613230"/>
            <a:chOff x="0" y="-38100"/>
            <a:chExt cx="812800" cy="424884"/>
          </a:xfrm>
        </p:grpSpPr>
        <p:sp>
          <p:nvSpPr>
            <p:cNvPr id="139" name="Google Shape;139;p3"/>
            <p:cNvSpPr/>
            <p:nvPr/>
          </p:nvSpPr>
          <p:spPr>
            <a:xfrm>
              <a:off x="0" y="0"/>
              <a:ext cx="812800" cy="386784"/>
            </a:xfrm>
            <a:custGeom>
              <a:rect b="b" l="l" r="r" t="t"/>
              <a:pathLst>
                <a:path extrusionOk="0" h="386784" w="812800">
                  <a:moveTo>
                    <a:pt x="127941" y="0"/>
                  </a:moveTo>
                  <a:lnTo>
                    <a:pt x="684859" y="0"/>
                  </a:lnTo>
                  <a:cubicBezTo>
                    <a:pt x="718791" y="0"/>
                    <a:pt x="751333" y="13479"/>
                    <a:pt x="775327" y="37473"/>
                  </a:cubicBezTo>
                  <a:cubicBezTo>
                    <a:pt x="799321" y="61467"/>
                    <a:pt x="812800" y="94009"/>
                    <a:pt x="812800" y="127941"/>
                  </a:cubicBezTo>
                  <a:lnTo>
                    <a:pt x="812800" y="258843"/>
                  </a:lnTo>
                  <a:cubicBezTo>
                    <a:pt x="812800" y="292775"/>
                    <a:pt x="799321" y="325317"/>
                    <a:pt x="775327" y="349311"/>
                  </a:cubicBezTo>
                  <a:cubicBezTo>
                    <a:pt x="751333" y="373304"/>
                    <a:pt x="718791" y="386784"/>
                    <a:pt x="684859" y="386784"/>
                  </a:cubicBezTo>
                  <a:lnTo>
                    <a:pt x="127941" y="386784"/>
                  </a:lnTo>
                  <a:cubicBezTo>
                    <a:pt x="94009" y="386784"/>
                    <a:pt x="61467" y="373304"/>
                    <a:pt x="37473" y="349311"/>
                  </a:cubicBezTo>
                  <a:cubicBezTo>
                    <a:pt x="13479" y="325317"/>
                    <a:pt x="0" y="292775"/>
                    <a:pt x="0" y="258843"/>
                  </a:cubicBezTo>
                  <a:lnTo>
                    <a:pt x="0" y="127941"/>
                  </a:lnTo>
                  <a:cubicBezTo>
                    <a:pt x="0" y="94009"/>
                    <a:pt x="13479" y="61467"/>
                    <a:pt x="37473" y="37473"/>
                  </a:cubicBezTo>
                  <a:cubicBezTo>
                    <a:pt x="61467" y="13479"/>
                    <a:pt x="94009" y="0"/>
                    <a:pt x="127941" y="0"/>
                  </a:cubicBezTo>
                  <a:close/>
                </a:path>
              </a:pathLst>
            </a:custGeom>
            <a:solidFill>
              <a:srgbClr val="FF57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3"/>
            <p:cNvSpPr txBox="1"/>
            <p:nvPr/>
          </p:nvSpPr>
          <p:spPr>
            <a:xfrm>
              <a:off x="0" y="-38100"/>
              <a:ext cx="812800" cy="42488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002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99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 Embeddings</a:t>
              </a:r>
              <a:endParaRPr/>
            </a:p>
          </p:txBody>
        </p:sp>
      </p:grpSp>
      <p:grpSp>
        <p:nvGrpSpPr>
          <p:cNvPr id="141" name="Google Shape;141;p3"/>
          <p:cNvGrpSpPr/>
          <p:nvPr/>
        </p:nvGrpSpPr>
        <p:grpSpPr>
          <a:xfrm>
            <a:off x="4341969" y="6952874"/>
            <a:ext cx="3086100" cy="1613230"/>
            <a:chOff x="0" y="-38100"/>
            <a:chExt cx="812800" cy="424884"/>
          </a:xfrm>
        </p:grpSpPr>
        <p:sp>
          <p:nvSpPr>
            <p:cNvPr id="142" name="Google Shape;142;p3"/>
            <p:cNvSpPr/>
            <p:nvPr/>
          </p:nvSpPr>
          <p:spPr>
            <a:xfrm>
              <a:off x="0" y="0"/>
              <a:ext cx="812800" cy="386784"/>
            </a:xfrm>
            <a:custGeom>
              <a:rect b="b" l="l" r="r" t="t"/>
              <a:pathLst>
                <a:path extrusionOk="0" h="386784" w="812800">
                  <a:moveTo>
                    <a:pt x="127941" y="0"/>
                  </a:moveTo>
                  <a:lnTo>
                    <a:pt x="684859" y="0"/>
                  </a:lnTo>
                  <a:cubicBezTo>
                    <a:pt x="718791" y="0"/>
                    <a:pt x="751333" y="13479"/>
                    <a:pt x="775327" y="37473"/>
                  </a:cubicBezTo>
                  <a:cubicBezTo>
                    <a:pt x="799321" y="61467"/>
                    <a:pt x="812800" y="94009"/>
                    <a:pt x="812800" y="127941"/>
                  </a:cubicBezTo>
                  <a:lnTo>
                    <a:pt x="812800" y="258843"/>
                  </a:lnTo>
                  <a:cubicBezTo>
                    <a:pt x="812800" y="292775"/>
                    <a:pt x="799321" y="325317"/>
                    <a:pt x="775327" y="349311"/>
                  </a:cubicBezTo>
                  <a:cubicBezTo>
                    <a:pt x="751333" y="373304"/>
                    <a:pt x="718791" y="386784"/>
                    <a:pt x="684859" y="386784"/>
                  </a:cubicBezTo>
                  <a:lnTo>
                    <a:pt x="127941" y="386784"/>
                  </a:lnTo>
                  <a:cubicBezTo>
                    <a:pt x="94009" y="386784"/>
                    <a:pt x="61467" y="373304"/>
                    <a:pt x="37473" y="349311"/>
                  </a:cubicBezTo>
                  <a:cubicBezTo>
                    <a:pt x="13479" y="325317"/>
                    <a:pt x="0" y="292775"/>
                    <a:pt x="0" y="258843"/>
                  </a:cubicBezTo>
                  <a:lnTo>
                    <a:pt x="0" y="127941"/>
                  </a:lnTo>
                  <a:cubicBezTo>
                    <a:pt x="0" y="94009"/>
                    <a:pt x="13479" y="61467"/>
                    <a:pt x="37473" y="37473"/>
                  </a:cubicBezTo>
                  <a:cubicBezTo>
                    <a:pt x="61467" y="13479"/>
                    <a:pt x="94009" y="0"/>
                    <a:pt x="127941" y="0"/>
                  </a:cubicBezTo>
                  <a:close/>
                </a:path>
              </a:pathLst>
            </a:custGeom>
            <a:solidFill>
              <a:srgbClr val="FF91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3"/>
            <p:cNvSpPr txBox="1"/>
            <p:nvPr/>
          </p:nvSpPr>
          <p:spPr>
            <a:xfrm>
              <a:off x="0" y="-38100"/>
              <a:ext cx="812800" cy="42488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002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99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EEG Recording</a:t>
              </a:r>
              <a:endParaRPr/>
            </a:p>
          </p:txBody>
        </p:sp>
      </p:grpSp>
      <p:cxnSp>
        <p:nvCxnSpPr>
          <p:cNvPr id="144" name="Google Shape;144;p3"/>
          <p:cNvCxnSpPr/>
          <p:nvPr/>
        </p:nvCxnSpPr>
        <p:spPr>
          <a:xfrm>
            <a:off x="7684315" y="7831820"/>
            <a:ext cx="4146151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med" w="med" type="stealth"/>
          </a:ln>
        </p:spPr>
      </p:cxnSp>
      <p:grpSp>
        <p:nvGrpSpPr>
          <p:cNvPr id="145" name="Google Shape;145;p3"/>
          <p:cNvGrpSpPr/>
          <p:nvPr/>
        </p:nvGrpSpPr>
        <p:grpSpPr>
          <a:xfrm>
            <a:off x="12433473" y="6952874"/>
            <a:ext cx="3086100" cy="1613230"/>
            <a:chOff x="0" y="-38100"/>
            <a:chExt cx="812800" cy="424884"/>
          </a:xfrm>
        </p:grpSpPr>
        <p:sp>
          <p:nvSpPr>
            <p:cNvPr id="146" name="Google Shape;146;p3"/>
            <p:cNvSpPr/>
            <p:nvPr/>
          </p:nvSpPr>
          <p:spPr>
            <a:xfrm>
              <a:off x="0" y="0"/>
              <a:ext cx="812800" cy="386784"/>
            </a:xfrm>
            <a:custGeom>
              <a:rect b="b" l="l" r="r" t="t"/>
              <a:pathLst>
                <a:path extrusionOk="0" h="386784" w="812800">
                  <a:moveTo>
                    <a:pt x="127941" y="0"/>
                  </a:moveTo>
                  <a:lnTo>
                    <a:pt x="684859" y="0"/>
                  </a:lnTo>
                  <a:cubicBezTo>
                    <a:pt x="718791" y="0"/>
                    <a:pt x="751333" y="13479"/>
                    <a:pt x="775327" y="37473"/>
                  </a:cubicBezTo>
                  <a:cubicBezTo>
                    <a:pt x="799321" y="61467"/>
                    <a:pt x="812800" y="94009"/>
                    <a:pt x="812800" y="127941"/>
                  </a:cubicBezTo>
                  <a:lnTo>
                    <a:pt x="812800" y="258843"/>
                  </a:lnTo>
                  <a:cubicBezTo>
                    <a:pt x="812800" y="292775"/>
                    <a:pt x="799321" y="325317"/>
                    <a:pt x="775327" y="349311"/>
                  </a:cubicBezTo>
                  <a:cubicBezTo>
                    <a:pt x="751333" y="373304"/>
                    <a:pt x="718791" y="386784"/>
                    <a:pt x="684859" y="386784"/>
                  </a:cubicBezTo>
                  <a:lnTo>
                    <a:pt x="127941" y="386784"/>
                  </a:lnTo>
                  <a:cubicBezTo>
                    <a:pt x="94009" y="386784"/>
                    <a:pt x="61467" y="373304"/>
                    <a:pt x="37473" y="349311"/>
                  </a:cubicBezTo>
                  <a:cubicBezTo>
                    <a:pt x="13479" y="325317"/>
                    <a:pt x="0" y="292775"/>
                    <a:pt x="0" y="258843"/>
                  </a:cubicBezTo>
                  <a:lnTo>
                    <a:pt x="0" y="127941"/>
                  </a:lnTo>
                  <a:cubicBezTo>
                    <a:pt x="0" y="94009"/>
                    <a:pt x="13479" y="61467"/>
                    <a:pt x="37473" y="37473"/>
                  </a:cubicBezTo>
                  <a:cubicBezTo>
                    <a:pt x="61467" y="13479"/>
                    <a:pt x="94009" y="0"/>
                    <a:pt x="127941" y="0"/>
                  </a:cubicBezTo>
                  <a:close/>
                </a:path>
              </a:pathLst>
            </a:custGeom>
            <a:solidFill>
              <a:srgbClr val="FF91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3"/>
            <p:cNvSpPr txBox="1"/>
            <p:nvPr/>
          </p:nvSpPr>
          <p:spPr>
            <a:xfrm>
              <a:off x="0" y="-38100"/>
              <a:ext cx="812800" cy="42488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002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99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EEG Embeddings</a:t>
              </a:r>
              <a:endParaRPr/>
            </a:p>
          </p:txBody>
        </p:sp>
      </p:grpSp>
      <p:sp>
        <p:nvSpPr>
          <p:cNvPr id="148" name="Google Shape;148;p3"/>
          <p:cNvSpPr/>
          <p:nvPr/>
        </p:nvSpPr>
        <p:spPr>
          <a:xfrm>
            <a:off x="2351216" y="7193091"/>
            <a:ext cx="1277458" cy="1277458"/>
          </a:xfrm>
          <a:custGeom>
            <a:rect b="b" l="l" r="r" t="t"/>
            <a:pathLst>
              <a:path extrusionOk="0" h="1277458" w="1277458">
                <a:moveTo>
                  <a:pt x="0" y="0"/>
                </a:moveTo>
                <a:lnTo>
                  <a:pt x="1277458" y="0"/>
                </a:lnTo>
                <a:lnTo>
                  <a:pt x="1277458" y="1277458"/>
                </a:lnTo>
                <a:lnTo>
                  <a:pt x="0" y="127745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49" name="Google Shape;149;p3"/>
          <p:cNvSpPr/>
          <p:nvPr/>
        </p:nvSpPr>
        <p:spPr>
          <a:xfrm>
            <a:off x="2081273" y="3303146"/>
            <a:ext cx="1817345" cy="1363009"/>
          </a:xfrm>
          <a:custGeom>
            <a:rect b="b" l="l" r="r" t="t"/>
            <a:pathLst>
              <a:path extrusionOk="0" h="1363009" w="1817345">
                <a:moveTo>
                  <a:pt x="0" y="0"/>
                </a:moveTo>
                <a:lnTo>
                  <a:pt x="1817345" y="0"/>
                </a:lnTo>
                <a:lnTo>
                  <a:pt x="1817345" y="1363009"/>
                </a:lnTo>
                <a:lnTo>
                  <a:pt x="0" y="136300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50" name="Google Shape;150;p3"/>
          <p:cNvSpPr txBox="1"/>
          <p:nvPr/>
        </p:nvSpPr>
        <p:spPr>
          <a:xfrm>
            <a:off x="1564445" y="877887"/>
            <a:ext cx="14307148" cy="9461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500" u="none" cap="none" strike="noStrike">
                <a:solidFill>
                  <a:srgbClr val="796292"/>
                </a:solidFill>
                <a:latin typeface="Lato"/>
                <a:ea typeface="Lato"/>
                <a:cs typeface="Lato"/>
                <a:sym typeface="Lato"/>
              </a:rPr>
              <a:t>How Did We Generate Embedding Spaces?</a:t>
            </a:r>
            <a:endParaRPr/>
          </a:p>
        </p:txBody>
      </p:sp>
      <p:sp>
        <p:nvSpPr>
          <p:cNvPr id="151" name="Google Shape;151;p3"/>
          <p:cNvSpPr txBox="1"/>
          <p:nvPr/>
        </p:nvSpPr>
        <p:spPr>
          <a:xfrm>
            <a:off x="16438487" y="544519"/>
            <a:ext cx="1641626" cy="8635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000" u="none" cap="none" strike="noStrike">
                <a:solidFill>
                  <a:srgbClr val="2E2E2E"/>
                </a:solidFill>
                <a:latin typeface="Lato"/>
                <a:ea typeface="Lato"/>
                <a:cs typeface="Lato"/>
                <a:sym typeface="Lato"/>
              </a:rPr>
              <a:t>/02</a:t>
            </a:r>
            <a:endParaRPr/>
          </a:p>
        </p:txBody>
      </p:sp>
      <p:sp>
        <p:nvSpPr>
          <p:cNvPr id="152" name="Google Shape;152;p3"/>
          <p:cNvSpPr txBox="1"/>
          <p:nvPr/>
        </p:nvSpPr>
        <p:spPr>
          <a:xfrm>
            <a:off x="7915391" y="3265046"/>
            <a:ext cx="3650857" cy="3232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2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9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Google Vision Transformer</a:t>
            </a:r>
            <a:endParaRPr/>
          </a:p>
        </p:txBody>
      </p:sp>
      <p:sp>
        <p:nvSpPr>
          <p:cNvPr id="153" name="Google Shape;153;p3"/>
          <p:cNvSpPr txBox="1"/>
          <p:nvPr/>
        </p:nvSpPr>
        <p:spPr>
          <a:xfrm>
            <a:off x="7915391" y="5162241"/>
            <a:ext cx="3650857" cy="3232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2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9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BERT Language Model</a:t>
            </a:r>
            <a:endParaRPr/>
          </a:p>
        </p:txBody>
      </p:sp>
      <p:sp>
        <p:nvSpPr>
          <p:cNvPr id="154" name="Google Shape;154;p3"/>
          <p:cNvSpPr txBox="1"/>
          <p:nvPr/>
        </p:nvSpPr>
        <p:spPr>
          <a:xfrm>
            <a:off x="7915391" y="7059435"/>
            <a:ext cx="3650857" cy="3232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2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9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Pre-trained EEGNet</a:t>
            </a:r>
            <a:endParaRPr/>
          </a:p>
        </p:txBody>
      </p:sp>
      <p:sp>
        <p:nvSpPr>
          <p:cNvPr id="155" name="Google Shape;155;p3"/>
          <p:cNvSpPr txBox="1"/>
          <p:nvPr/>
        </p:nvSpPr>
        <p:spPr>
          <a:xfrm>
            <a:off x="1916465" y="5753968"/>
            <a:ext cx="1825428" cy="3397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99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Gold Fish</a:t>
            </a:r>
            <a:endParaRPr/>
          </a:p>
        </p:txBody>
      </p:sp>
      <p:sp>
        <p:nvSpPr>
          <p:cNvPr id="156" name="Google Shape;156;p3"/>
          <p:cNvSpPr txBox="1"/>
          <p:nvPr/>
        </p:nvSpPr>
        <p:spPr>
          <a:xfrm>
            <a:off x="41274" y="9765051"/>
            <a:ext cx="4079998" cy="2971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737373"/>
                </a:solidFill>
                <a:latin typeface="Arial"/>
                <a:ea typeface="Arial"/>
                <a:cs typeface="Arial"/>
                <a:sym typeface="Arial"/>
              </a:rPr>
              <a:t>Images from ImageNet &amp; Freepick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oogle Shape;161;p4"/>
          <p:cNvGrpSpPr/>
          <p:nvPr/>
        </p:nvGrpSpPr>
        <p:grpSpPr>
          <a:xfrm>
            <a:off x="2415412" y="2372064"/>
            <a:ext cx="4416835" cy="1687711"/>
            <a:chOff x="0" y="-38100"/>
            <a:chExt cx="1163282" cy="444500"/>
          </a:xfrm>
        </p:grpSpPr>
        <p:sp>
          <p:nvSpPr>
            <p:cNvPr id="162" name="Google Shape;162;p4"/>
            <p:cNvSpPr/>
            <p:nvPr/>
          </p:nvSpPr>
          <p:spPr>
            <a:xfrm>
              <a:off x="0" y="0"/>
              <a:ext cx="1163282" cy="406400"/>
            </a:xfrm>
            <a:custGeom>
              <a:rect b="b" l="l" r="r" t="t"/>
              <a:pathLst>
                <a:path extrusionOk="0" h="406400" w="1163282">
                  <a:moveTo>
                    <a:pt x="960082" y="0"/>
                  </a:moveTo>
                  <a:cubicBezTo>
                    <a:pt x="1072306" y="0"/>
                    <a:pt x="1163282" y="90976"/>
                    <a:pt x="1163282" y="203200"/>
                  </a:cubicBezTo>
                  <a:cubicBezTo>
                    <a:pt x="1163282" y="315424"/>
                    <a:pt x="1072306" y="406400"/>
                    <a:pt x="960082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C2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4"/>
            <p:cNvSpPr txBox="1"/>
            <p:nvPr/>
          </p:nvSpPr>
          <p:spPr>
            <a:xfrm>
              <a:off x="0" y="-38100"/>
              <a:ext cx="1163282" cy="44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001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199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Variations of EEG Recordings</a:t>
              </a:r>
              <a:endParaRPr/>
            </a:p>
          </p:txBody>
        </p:sp>
      </p:grpSp>
      <p:grpSp>
        <p:nvGrpSpPr>
          <p:cNvPr id="164" name="Google Shape;164;p4"/>
          <p:cNvGrpSpPr/>
          <p:nvPr/>
        </p:nvGrpSpPr>
        <p:grpSpPr>
          <a:xfrm>
            <a:off x="7218797" y="2556533"/>
            <a:ext cx="2910600" cy="1369872"/>
            <a:chOff x="0" y="0"/>
            <a:chExt cx="1322940" cy="622641"/>
          </a:xfrm>
        </p:grpSpPr>
        <p:sp>
          <p:nvSpPr>
            <p:cNvPr id="165" name="Google Shape;165;p4"/>
            <p:cNvSpPr/>
            <p:nvPr/>
          </p:nvSpPr>
          <p:spPr>
            <a:xfrm>
              <a:off x="0" y="0"/>
              <a:ext cx="1322940" cy="622641"/>
            </a:xfrm>
            <a:custGeom>
              <a:rect b="b" l="l" r="r" t="t"/>
              <a:pathLst>
                <a:path extrusionOk="0" h="622641" w="1322940">
                  <a:moveTo>
                    <a:pt x="1322940" y="311321"/>
                  </a:moveTo>
                  <a:lnTo>
                    <a:pt x="916540" y="0"/>
                  </a:lnTo>
                  <a:lnTo>
                    <a:pt x="916540" y="203200"/>
                  </a:lnTo>
                  <a:lnTo>
                    <a:pt x="0" y="203200"/>
                  </a:lnTo>
                  <a:lnTo>
                    <a:pt x="0" y="419441"/>
                  </a:lnTo>
                  <a:lnTo>
                    <a:pt x="916540" y="419441"/>
                  </a:lnTo>
                  <a:lnTo>
                    <a:pt x="916540" y="622641"/>
                  </a:lnTo>
                  <a:lnTo>
                    <a:pt x="1322940" y="31132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</p:sp>
        <p:sp>
          <p:nvSpPr>
            <p:cNvPr id="166" name="Google Shape;166;p4"/>
            <p:cNvSpPr txBox="1"/>
            <p:nvPr/>
          </p:nvSpPr>
          <p:spPr>
            <a:xfrm>
              <a:off x="0" y="165100"/>
              <a:ext cx="1221340" cy="2543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7" name="Google Shape;167;p4"/>
          <p:cNvGrpSpPr/>
          <p:nvPr/>
        </p:nvGrpSpPr>
        <p:grpSpPr>
          <a:xfrm>
            <a:off x="10515925" y="2372073"/>
            <a:ext cx="6743503" cy="1687722"/>
            <a:chOff x="0" y="-38100"/>
            <a:chExt cx="1719711" cy="444500"/>
          </a:xfrm>
        </p:grpSpPr>
        <p:sp>
          <p:nvSpPr>
            <p:cNvPr id="168" name="Google Shape;168;p4"/>
            <p:cNvSpPr/>
            <p:nvPr/>
          </p:nvSpPr>
          <p:spPr>
            <a:xfrm>
              <a:off x="0" y="0"/>
              <a:ext cx="1719711" cy="406400"/>
            </a:xfrm>
            <a:custGeom>
              <a:rect b="b" l="l" r="r" t="t"/>
              <a:pathLst>
                <a:path extrusionOk="0" h="406400" w="1719711">
                  <a:moveTo>
                    <a:pt x="1516511" y="0"/>
                  </a:moveTo>
                  <a:cubicBezTo>
                    <a:pt x="1628735" y="0"/>
                    <a:pt x="1719711" y="90976"/>
                    <a:pt x="1719711" y="203200"/>
                  </a:cubicBezTo>
                  <a:cubicBezTo>
                    <a:pt x="1719711" y="315424"/>
                    <a:pt x="1628735" y="406400"/>
                    <a:pt x="1516511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38B6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4"/>
            <p:cNvSpPr txBox="1"/>
            <p:nvPr/>
          </p:nvSpPr>
          <p:spPr>
            <a:xfrm>
              <a:off x="0" y="-38100"/>
              <a:ext cx="1719711" cy="44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001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199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Appropriate pre-trained EEG foundation models are hard to find!</a:t>
              </a:r>
              <a:endParaRPr/>
            </a:p>
          </p:txBody>
        </p:sp>
      </p:grpSp>
      <p:sp>
        <p:nvSpPr>
          <p:cNvPr id="170" name="Google Shape;170;p4"/>
          <p:cNvSpPr/>
          <p:nvPr/>
        </p:nvSpPr>
        <p:spPr>
          <a:xfrm>
            <a:off x="5339684" y="5602643"/>
            <a:ext cx="7608633" cy="4271042"/>
          </a:xfrm>
          <a:custGeom>
            <a:rect b="b" l="l" r="r" t="t"/>
            <a:pathLst>
              <a:path extrusionOk="0" h="4271042" w="7608633">
                <a:moveTo>
                  <a:pt x="0" y="0"/>
                </a:moveTo>
                <a:lnTo>
                  <a:pt x="7608632" y="0"/>
                </a:lnTo>
                <a:lnTo>
                  <a:pt x="7608632" y="4271042"/>
                </a:lnTo>
                <a:lnTo>
                  <a:pt x="0" y="427104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171" name="Google Shape;171;p4"/>
          <p:cNvGrpSpPr/>
          <p:nvPr/>
        </p:nvGrpSpPr>
        <p:grpSpPr>
          <a:xfrm rot="2568071">
            <a:off x="11703853" y="7020055"/>
            <a:ext cx="1436218" cy="1436218"/>
            <a:chOff x="0" y="0"/>
            <a:chExt cx="812800" cy="812800"/>
          </a:xfrm>
        </p:grpSpPr>
        <p:sp>
          <p:nvSpPr>
            <p:cNvPr id="172" name="Google Shape;172;p4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558800" y="0"/>
                  </a:moveTo>
                  <a:lnTo>
                    <a:pt x="254000" y="0"/>
                  </a:lnTo>
                  <a:lnTo>
                    <a:pt x="254000" y="254000"/>
                  </a:lnTo>
                  <a:lnTo>
                    <a:pt x="0" y="254000"/>
                  </a:lnTo>
                  <a:lnTo>
                    <a:pt x="0" y="558800"/>
                  </a:lnTo>
                  <a:lnTo>
                    <a:pt x="254000" y="558800"/>
                  </a:lnTo>
                  <a:lnTo>
                    <a:pt x="254000" y="812800"/>
                  </a:lnTo>
                  <a:lnTo>
                    <a:pt x="558800" y="812800"/>
                  </a:lnTo>
                  <a:lnTo>
                    <a:pt x="558800" y="558800"/>
                  </a:lnTo>
                  <a:lnTo>
                    <a:pt x="812800" y="558800"/>
                  </a:lnTo>
                  <a:lnTo>
                    <a:pt x="812800" y="254000"/>
                  </a:lnTo>
                  <a:lnTo>
                    <a:pt x="558800" y="254000"/>
                  </a:lnTo>
                  <a:lnTo>
                    <a:pt x="558800" y="0"/>
                  </a:lnTo>
                  <a:close/>
                </a:path>
              </a:pathLst>
            </a:custGeom>
            <a:solidFill>
              <a:srgbClr val="FF5757"/>
            </a:solidFill>
            <a:ln>
              <a:noFill/>
            </a:ln>
          </p:spPr>
        </p:sp>
        <p:sp>
          <p:nvSpPr>
            <p:cNvPr id="173" name="Google Shape;173;p4"/>
            <p:cNvSpPr txBox="1"/>
            <p:nvPr/>
          </p:nvSpPr>
          <p:spPr>
            <a:xfrm>
              <a:off x="190500" y="152400"/>
              <a:ext cx="431800" cy="46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4" name="Google Shape;174;p4"/>
          <p:cNvSpPr txBox="1"/>
          <p:nvPr/>
        </p:nvSpPr>
        <p:spPr>
          <a:xfrm>
            <a:off x="1564445" y="877887"/>
            <a:ext cx="10857516" cy="9461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500" u="none" cap="none" strike="noStrike">
                <a:solidFill>
                  <a:srgbClr val="796292"/>
                </a:solidFill>
                <a:latin typeface="Lato"/>
                <a:ea typeface="Lato"/>
                <a:cs typeface="Lato"/>
                <a:sym typeface="Lato"/>
              </a:rPr>
              <a:t>Challenge: EEG Representations!</a:t>
            </a:r>
            <a:endParaRPr/>
          </a:p>
        </p:txBody>
      </p:sp>
      <p:sp>
        <p:nvSpPr>
          <p:cNvPr id="175" name="Google Shape;175;p4"/>
          <p:cNvSpPr txBox="1"/>
          <p:nvPr/>
        </p:nvSpPr>
        <p:spPr>
          <a:xfrm>
            <a:off x="1564445" y="4455384"/>
            <a:ext cx="15369944" cy="6183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6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3" u="none" cap="none" strike="noStrike">
                <a:solidFill>
                  <a:srgbClr val="C86974"/>
                </a:solidFill>
                <a:latin typeface="Lato"/>
                <a:ea typeface="Lato"/>
                <a:cs typeface="Lato"/>
                <a:sym typeface="Lato"/>
              </a:rPr>
              <a:t>Our Solution to The Problem</a:t>
            </a:r>
            <a:endParaRPr/>
          </a:p>
        </p:txBody>
      </p:sp>
      <p:sp>
        <p:nvSpPr>
          <p:cNvPr id="176" name="Google Shape;176;p4"/>
          <p:cNvSpPr txBox="1"/>
          <p:nvPr/>
        </p:nvSpPr>
        <p:spPr>
          <a:xfrm>
            <a:off x="16438487" y="544519"/>
            <a:ext cx="1641626" cy="8635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000" u="none" cap="none" strike="noStrike">
                <a:solidFill>
                  <a:srgbClr val="2E2E2E"/>
                </a:solidFill>
                <a:latin typeface="Lato"/>
                <a:ea typeface="Lato"/>
                <a:cs typeface="Lato"/>
                <a:sym typeface="Lato"/>
              </a:rPr>
              <a:t>/03</a:t>
            </a:r>
            <a:endParaRPr/>
          </a:p>
        </p:txBody>
      </p:sp>
      <p:sp>
        <p:nvSpPr>
          <p:cNvPr id="177" name="Google Shape;177;p4"/>
          <p:cNvSpPr txBox="1"/>
          <p:nvPr/>
        </p:nvSpPr>
        <p:spPr>
          <a:xfrm flipH="1" rot="10800000">
            <a:off x="14408675" y="7272725"/>
            <a:ext cx="20298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5"/>
          <p:cNvSpPr txBox="1"/>
          <p:nvPr/>
        </p:nvSpPr>
        <p:spPr>
          <a:xfrm>
            <a:off x="1028700" y="534994"/>
            <a:ext cx="7837025" cy="19176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500" u="none" cap="none" strike="noStrike">
                <a:solidFill>
                  <a:srgbClr val="796292"/>
                </a:solidFill>
                <a:latin typeface="Lato"/>
                <a:ea typeface="Lato"/>
                <a:cs typeface="Lato"/>
                <a:sym typeface="Lato"/>
              </a:rPr>
              <a:t>How Did We Compare The Embedding Spaces?</a:t>
            </a:r>
            <a:endParaRPr/>
          </a:p>
        </p:txBody>
      </p:sp>
      <p:sp>
        <p:nvSpPr>
          <p:cNvPr id="183" name="Google Shape;183;p5"/>
          <p:cNvSpPr txBox="1"/>
          <p:nvPr/>
        </p:nvSpPr>
        <p:spPr>
          <a:xfrm>
            <a:off x="716284" y="4203607"/>
            <a:ext cx="16855431" cy="31094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35048" lvl="1" marL="670096" marR="0" rtl="0" algn="just">
              <a:lnSpc>
                <a:spcPct val="160006"/>
              </a:lnSpc>
              <a:spcBef>
                <a:spcPts val="0"/>
              </a:spcBef>
              <a:spcAft>
                <a:spcPts val="0"/>
              </a:spcAft>
              <a:buClr>
                <a:srgbClr val="C86974"/>
              </a:buClr>
              <a:buSzPts val="3103"/>
              <a:buFont typeface="Arial"/>
              <a:buChar char="•"/>
            </a:pPr>
            <a:r>
              <a:rPr b="1" i="0" lang="en-US" sz="3103" u="none" cap="none" strike="noStrike">
                <a:solidFill>
                  <a:srgbClr val="C86974"/>
                </a:solidFill>
                <a:latin typeface="Lato"/>
                <a:ea typeface="Lato"/>
                <a:cs typeface="Lato"/>
                <a:sym typeface="Lato"/>
              </a:rPr>
              <a:t>Clustering </a:t>
            </a:r>
            <a:r>
              <a:rPr b="1" i="0" lang="en-US" sz="3103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to see the hierarchical representation of entities</a:t>
            </a:r>
            <a:endParaRPr/>
          </a:p>
          <a:p>
            <a:pPr indent="0" lvl="0" marL="0" marR="0" rtl="0" algn="just">
              <a:lnSpc>
                <a:spcPct val="16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103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5048" lvl="1" marL="670096" marR="0" rtl="0" algn="just">
              <a:lnSpc>
                <a:spcPct val="160006"/>
              </a:lnSpc>
              <a:spcBef>
                <a:spcPts val="0"/>
              </a:spcBef>
              <a:spcAft>
                <a:spcPts val="0"/>
              </a:spcAft>
              <a:buClr>
                <a:srgbClr val="C86974"/>
              </a:buClr>
              <a:buSzPts val="3103"/>
              <a:buFont typeface="Arial"/>
              <a:buChar char="•"/>
            </a:pPr>
            <a:r>
              <a:rPr b="1" i="0" lang="en-US" sz="3103" u="none" cap="none" strike="noStrike">
                <a:solidFill>
                  <a:srgbClr val="C86974"/>
                </a:solidFill>
                <a:latin typeface="Lato"/>
                <a:ea typeface="Lato"/>
                <a:cs typeface="Lato"/>
                <a:sym typeface="Lato"/>
              </a:rPr>
              <a:t>Comparing Distance of Entities Across Modalities </a:t>
            </a:r>
            <a:r>
              <a:rPr b="1" i="0" lang="en-US" sz="3103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to assess the similarity of representations </a:t>
            </a:r>
            <a:endParaRPr/>
          </a:p>
          <a:p>
            <a:pPr indent="0" lvl="0" marL="0" marR="0" rtl="0" algn="just">
              <a:lnSpc>
                <a:spcPct val="16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103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5048" lvl="1" marL="670096" marR="0" rtl="0" algn="just">
              <a:lnSpc>
                <a:spcPct val="160006"/>
              </a:lnSpc>
              <a:spcBef>
                <a:spcPts val="0"/>
              </a:spcBef>
              <a:spcAft>
                <a:spcPts val="0"/>
              </a:spcAft>
              <a:buClr>
                <a:srgbClr val="C86974"/>
              </a:buClr>
              <a:buSzPts val="3103"/>
              <a:buFont typeface="Arial"/>
              <a:buChar char="•"/>
            </a:pPr>
            <a:r>
              <a:rPr b="1" i="0" lang="en-US" sz="3103" u="none" cap="none" strike="noStrike">
                <a:solidFill>
                  <a:srgbClr val="C86974"/>
                </a:solidFill>
                <a:latin typeface="Lato"/>
                <a:ea typeface="Lato"/>
                <a:cs typeface="Lato"/>
                <a:sym typeface="Lato"/>
              </a:rPr>
              <a:t>Cross Composition</a:t>
            </a:r>
            <a:r>
              <a:rPr b="1" i="0" lang="en-US" sz="3103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to see if there is a linear mapping between embedding spaces</a:t>
            </a:r>
            <a:endParaRPr/>
          </a:p>
        </p:txBody>
      </p:sp>
      <p:sp>
        <p:nvSpPr>
          <p:cNvPr id="184" name="Google Shape;184;p5"/>
          <p:cNvSpPr txBox="1"/>
          <p:nvPr/>
        </p:nvSpPr>
        <p:spPr>
          <a:xfrm>
            <a:off x="16438487" y="544519"/>
            <a:ext cx="1641626" cy="8635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000" u="none" cap="none" strike="noStrike">
                <a:solidFill>
                  <a:srgbClr val="2E2E2E"/>
                </a:solidFill>
                <a:latin typeface="Lato"/>
                <a:ea typeface="Lato"/>
                <a:cs typeface="Lato"/>
                <a:sym typeface="Lato"/>
              </a:rPr>
              <a:t>/04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" name="Google Shape;189;p6"/>
          <p:cNvGrpSpPr/>
          <p:nvPr/>
        </p:nvGrpSpPr>
        <p:grpSpPr>
          <a:xfrm>
            <a:off x="0" y="-144661"/>
            <a:ext cx="2909178" cy="10431661"/>
            <a:chOff x="0" y="-38100"/>
            <a:chExt cx="766203" cy="2747433"/>
          </a:xfrm>
        </p:grpSpPr>
        <p:sp>
          <p:nvSpPr>
            <p:cNvPr id="190" name="Google Shape;190;p6"/>
            <p:cNvSpPr/>
            <p:nvPr/>
          </p:nvSpPr>
          <p:spPr>
            <a:xfrm>
              <a:off x="0" y="0"/>
              <a:ext cx="766203" cy="2709333"/>
            </a:xfrm>
            <a:custGeom>
              <a:rect b="b" l="l" r="r" t="t"/>
              <a:pathLst>
                <a:path extrusionOk="0" h="2709333" w="766203">
                  <a:moveTo>
                    <a:pt x="0" y="0"/>
                  </a:moveTo>
                  <a:lnTo>
                    <a:pt x="766203" y="0"/>
                  </a:lnTo>
                  <a:lnTo>
                    <a:pt x="766203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9ECB8"/>
            </a:solidFill>
            <a:ln>
              <a:noFill/>
            </a:ln>
          </p:spPr>
        </p:sp>
        <p:sp>
          <p:nvSpPr>
            <p:cNvPr id="191" name="Google Shape;191;p6"/>
            <p:cNvSpPr txBox="1"/>
            <p:nvPr/>
          </p:nvSpPr>
          <p:spPr>
            <a:xfrm>
              <a:off x="0" y="-38100"/>
              <a:ext cx="766203" cy="27474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2" name="Google Shape;192;p6"/>
          <p:cNvGrpSpPr/>
          <p:nvPr/>
        </p:nvGrpSpPr>
        <p:grpSpPr>
          <a:xfrm>
            <a:off x="2909178" y="-144661"/>
            <a:ext cx="15378826" cy="10431661"/>
            <a:chOff x="0" y="-38100"/>
            <a:chExt cx="4050390" cy="2747433"/>
          </a:xfrm>
        </p:grpSpPr>
        <p:sp>
          <p:nvSpPr>
            <p:cNvPr id="193" name="Google Shape;193;p6"/>
            <p:cNvSpPr/>
            <p:nvPr/>
          </p:nvSpPr>
          <p:spPr>
            <a:xfrm>
              <a:off x="0" y="0"/>
              <a:ext cx="4050390" cy="2709333"/>
            </a:xfrm>
            <a:custGeom>
              <a:rect b="b" l="l" r="r" t="t"/>
              <a:pathLst>
                <a:path extrusionOk="0" h="2709333" w="4050390">
                  <a:moveTo>
                    <a:pt x="0" y="0"/>
                  </a:moveTo>
                  <a:lnTo>
                    <a:pt x="4050390" y="0"/>
                  </a:lnTo>
                  <a:lnTo>
                    <a:pt x="4050390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FC2CA"/>
            </a:solidFill>
            <a:ln>
              <a:noFill/>
            </a:ln>
          </p:spPr>
        </p:sp>
        <p:sp>
          <p:nvSpPr>
            <p:cNvPr id="194" name="Google Shape;194;p6"/>
            <p:cNvSpPr txBox="1"/>
            <p:nvPr/>
          </p:nvSpPr>
          <p:spPr>
            <a:xfrm>
              <a:off x="0" y="-38100"/>
              <a:ext cx="4050389" cy="27474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5" name="Google Shape;195;p6"/>
          <p:cNvSpPr txBox="1"/>
          <p:nvPr/>
        </p:nvSpPr>
        <p:spPr>
          <a:xfrm>
            <a:off x="633776" y="792100"/>
            <a:ext cx="1641626" cy="8635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000" u="none" cap="none" strike="noStrike">
                <a:solidFill>
                  <a:srgbClr val="2E2E2E"/>
                </a:solidFill>
                <a:latin typeface="Lato"/>
                <a:ea typeface="Lato"/>
                <a:cs typeface="Lato"/>
                <a:sym typeface="Lato"/>
              </a:rPr>
              <a:t>/05</a:t>
            </a:r>
            <a:endParaRPr/>
          </a:p>
        </p:txBody>
      </p:sp>
      <p:sp>
        <p:nvSpPr>
          <p:cNvPr id="196" name="Google Shape;196;p6"/>
          <p:cNvSpPr txBox="1"/>
          <p:nvPr/>
        </p:nvSpPr>
        <p:spPr>
          <a:xfrm>
            <a:off x="3603545" y="639694"/>
            <a:ext cx="7837025" cy="28892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500" u="none" cap="none" strike="noStrike">
                <a:solidFill>
                  <a:srgbClr val="2E2E2E"/>
                </a:solidFill>
                <a:latin typeface="Lato"/>
                <a:ea typeface="Lato"/>
                <a:cs typeface="Lato"/>
                <a:sym typeface="Lato"/>
              </a:rPr>
              <a:t>Results: </a:t>
            </a:r>
            <a:endParaRPr/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500" u="none" cap="none" strike="noStrike">
                <a:solidFill>
                  <a:srgbClr val="2E2E2E"/>
                </a:solidFill>
                <a:latin typeface="Lato"/>
                <a:ea typeface="Lato"/>
                <a:cs typeface="Lato"/>
                <a:sym typeface="Lato"/>
              </a:rPr>
              <a:t>Clustering</a:t>
            </a:r>
            <a:endParaRPr/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5500" u="none" cap="none" strike="noStrike">
              <a:solidFill>
                <a:srgbClr val="2E2E2E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7" name="Google Shape;197;p6"/>
          <p:cNvSpPr/>
          <p:nvPr/>
        </p:nvSpPr>
        <p:spPr>
          <a:xfrm>
            <a:off x="8125301" y="0"/>
            <a:ext cx="10162699" cy="10287000"/>
          </a:xfrm>
          <a:custGeom>
            <a:rect b="b" l="l" r="r" t="t"/>
            <a:pathLst>
              <a:path extrusionOk="0" h="10287000" w="10162699">
                <a:moveTo>
                  <a:pt x="0" y="0"/>
                </a:moveTo>
                <a:lnTo>
                  <a:pt x="10162699" y="0"/>
                </a:lnTo>
                <a:lnTo>
                  <a:pt x="10162699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2" name="Google Shape;202;p7"/>
          <p:cNvGrpSpPr/>
          <p:nvPr/>
        </p:nvGrpSpPr>
        <p:grpSpPr>
          <a:xfrm>
            <a:off x="0" y="-144661"/>
            <a:ext cx="2909178" cy="10431661"/>
            <a:chOff x="0" y="-38100"/>
            <a:chExt cx="766203" cy="2747433"/>
          </a:xfrm>
        </p:grpSpPr>
        <p:sp>
          <p:nvSpPr>
            <p:cNvPr id="203" name="Google Shape;203;p7"/>
            <p:cNvSpPr/>
            <p:nvPr/>
          </p:nvSpPr>
          <p:spPr>
            <a:xfrm>
              <a:off x="0" y="0"/>
              <a:ext cx="766203" cy="2709333"/>
            </a:xfrm>
            <a:custGeom>
              <a:rect b="b" l="l" r="r" t="t"/>
              <a:pathLst>
                <a:path extrusionOk="0" h="2709333" w="766203">
                  <a:moveTo>
                    <a:pt x="0" y="0"/>
                  </a:moveTo>
                  <a:lnTo>
                    <a:pt x="766203" y="0"/>
                  </a:lnTo>
                  <a:lnTo>
                    <a:pt x="766203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9ECB8"/>
            </a:solidFill>
            <a:ln>
              <a:noFill/>
            </a:ln>
          </p:spPr>
        </p:sp>
        <p:sp>
          <p:nvSpPr>
            <p:cNvPr id="204" name="Google Shape;204;p7"/>
            <p:cNvSpPr txBox="1"/>
            <p:nvPr/>
          </p:nvSpPr>
          <p:spPr>
            <a:xfrm>
              <a:off x="0" y="-38100"/>
              <a:ext cx="766203" cy="27474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5" name="Google Shape;205;p7"/>
          <p:cNvGrpSpPr/>
          <p:nvPr/>
        </p:nvGrpSpPr>
        <p:grpSpPr>
          <a:xfrm>
            <a:off x="2909178" y="-144661"/>
            <a:ext cx="15378826" cy="10431661"/>
            <a:chOff x="0" y="-38100"/>
            <a:chExt cx="4050390" cy="2747433"/>
          </a:xfrm>
        </p:grpSpPr>
        <p:sp>
          <p:nvSpPr>
            <p:cNvPr id="206" name="Google Shape;206;p7"/>
            <p:cNvSpPr/>
            <p:nvPr/>
          </p:nvSpPr>
          <p:spPr>
            <a:xfrm>
              <a:off x="0" y="0"/>
              <a:ext cx="4050390" cy="2709333"/>
            </a:xfrm>
            <a:custGeom>
              <a:rect b="b" l="l" r="r" t="t"/>
              <a:pathLst>
                <a:path extrusionOk="0" h="2709333" w="4050390">
                  <a:moveTo>
                    <a:pt x="0" y="0"/>
                  </a:moveTo>
                  <a:lnTo>
                    <a:pt x="4050390" y="0"/>
                  </a:lnTo>
                  <a:lnTo>
                    <a:pt x="4050390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FC2CA"/>
            </a:solidFill>
            <a:ln>
              <a:noFill/>
            </a:ln>
          </p:spPr>
        </p:sp>
        <p:sp>
          <p:nvSpPr>
            <p:cNvPr id="207" name="Google Shape;207;p7"/>
            <p:cNvSpPr txBox="1"/>
            <p:nvPr/>
          </p:nvSpPr>
          <p:spPr>
            <a:xfrm>
              <a:off x="0" y="-38100"/>
              <a:ext cx="4050389" cy="27474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8" name="Google Shape;208;p7"/>
          <p:cNvSpPr/>
          <p:nvPr/>
        </p:nvSpPr>
        <p:spPr>
          <a:xfrm>
            <a:off x="3744400" y="3812304"/>
            <a:ext cx="13708378" cy="4775085"/>
          </a:xfrm>
          <a:custGeom>
            <a:rect b="b" l="l" r="r" t="t"/>
            <a:pathLst>
              <a:path extrusionOk="0" h="4775085" w="13708378">
                <a:moveTo>
                  <a:pt x="0" y="0"/>
                </a:moveTo>
                <a:lnTo>
                  <a:pt x="13708378" y="0"/>
                </a:lnTo>
                <a:lnTo>
                  <a:pt x="13708378" y="4775085"/>
                </a:lnTo>
                <a:lnTo>
                  <a:pt x="0" y="477508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09" name="Google Shape;209;p7"/>
          <p:cNvSpPr txBox="1"/>
          <p:nvPr/>
        </p:nvSpPr>
        <p:spPr>
          <a:xfrm>
            <a:off x="633776" y="792100"/>
            <a:ext cx="1641626" cy="8635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000" u="none" cap="none" strike="noStrike">
                <a:solidFill>
                  <a:srgbClr val="2E2E2E"/>
                </a:solidFill>
                <a:latin typeface="Lato"/>
                <a:ea typeface="Lato"/>
                <a:cs typeface="Lato"/>
                <a:sym typeface="Lato"/>
              </a:rPr>
              <a:t>/06</a:t>
            </a:r>
            <a:endParaRPr/>
          </a:p>
        </p:txBody>
      </p:sp>
      <p:sp>
        <p:nvSpPr>
          <p:cNvPr id="210" name="Google Shape;210;p7"/>
          <p:cNvSpPr txBox="1"/>
          <p:nvPr/>
        </p:nvSpPr>
        <p:spPr>
          <a:xfrm>
            <a:off x="3603545" y="639694"/>
            <a:ext cx="7837025" cy="19176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500" u="none" cap="none" strike="noStrike">
                <a:solidFill>
                  <a:srgbClr val="2E2E2E"/>
                </a:solidFill>
                <a:latin typeface="Lato"/>
                <a:ea typeface="Lato"/>
                <a:cs typeface="Lato"/>
                <a:sym typeface="Lato"/>
              </a:rPr>
              <a:t>Results: Comparing Distance of Entities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" name="Google Shape;215;p8"/>
          <p:cNvGrpSpPr/>
          <p:nvPr/>
        </p:nvGrpSpPr>
        <p:grpSpPr>
          <a:xfrm>
            <a:off x="0" y="-144661"/>
            <a:ext cx="2909178" cy="10431661"/>
            <a:chOff x="0" y="-38100"/>
            <a:chExt cx="766203" cy="2747433"/>
          </a:xfrm>
        </p:grpSpPr>
        <p:sp>
          <p:nvSpPr>
            <p:cNvPr id="216" name="Google Shape;216;p8"/>
            <p:cNvSpPr/>
            <p:nvPr/>
          </p:nvSpPr>
          <p:spPr>
            <a:xfrm>
              <a:off x="0" y="0"/>
              <a:ext cx="766203" cy="2709333"/>
            </a:xfrm>
            <a:custGeom>
              <a:rect b="b" l="l" r="r" t="t"/>
              <a:pathLst>
                <a:path extrusionOk="0" h="2709333" w="766203">
                  <a:moveTo>
                    <a:pt x="0" y="0"/>
                  </a:moveTo>
                  <a:lnTo>
                    <a:pt x="766203" y="0"/>
                  </a:lnTo>
                  <a:lnTo>
                    <a:pt x="766203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9ECB8"/>
            </a:solidFill>
            <a:ln>
              <a:noFill/>
            </a:ln>
          </p:spPr>
        </p:sp>
        <p:sp>
          <p:nvSpPr>
            <p:cNvPr id="217" name="Google Shape;217;p8"/>
            <p:cNvSpPr txBox="1"/>
            <p:nvPr/>
          </p:nvSpPr>
          <p:spPr>
            <a:xfrm>
              <a:off x="0" y="-38100"/>
              <a:ext cx="766203" cy="27474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8" name="Google Shape;218;p8"/>
          <p:cNvGrpSpPr/>
          <p:nvPr/>
        </p:nvGrpSpPr>
        <p:grpSpPr>
          <a:xfrm>
            <a:off x="2909178" y="-144661"/>
            <a:ext cx="15378826" cy="10431661"/>
            <a:chOff x="0" y="-38100"/>
            <a:chExt cx="4050390" cy="2747433"/>
          </a:xfrm>
        </p:grpSpPr>
        <p:sp>
          <p:nvSpPr>
            <p:cNvPr id="219" name="Google Shape;219;p8"/>
            <p:cNvSpPr/>
            <p:nvPr/>
          </p:nvSpPr>
          <p:spPr>
            <a:xfrm>
              <a:off x="0" y="0"/>
              <a:ext cx="4050390" cy="2709333"/>
            </a:xfrm>
            <a:custGeom>
              <a:rect b="b" l="l" r="r" t="t"/>
              <a:pathLst>
                <a:path extrusionOk="0" h="2709333" w="4050390">
                  <a:moveTo>
                    <a:pt x="0" y="0"/>
                  </a:moveTo>
                  <a:lnTo>
                    <a:pt x="4050390" y="0"/>
                  </a:lnTo>
                  <a:lnTo>
                    <a:pt x="4050390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FC2CA"/>
            </a:solidFill>
            <a:ln>
              <a:noFill/>
            </a:ln>
          </p:spPr>
        </p:sp>
        <p:sp>
          <p:nvSpPr>
            <p:cNvPr id="220" name="Google Shape;220;p8"/>
            <p:cNvSpPr txBox="1"/>
            <p:nvPr/>
          </p:nvSpPr>
          <p:spPr>
            <a:xfrm>
              <a:off x="0" y="-38100"/>
              <a:ext cx="4050389" cy="27474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1" name="Google Shape;221;p8"/>
          <p:cNvSpPr/>
          <p:nvPr/>
        </p:nvSpPr>
        <p:spPr>
          <a:xfrm>
            <a:off x="5784706" y="2737227"/>
            <a:ext cx="9627766" cy="7549773"/>
          </a:xfrm>
          <a:custGeom>
            <a:rect b="b" l="l" r="r" t="t"/>
            <a:pathLst>
              <a:path extrusionOk="0" h="7549773" w="9627766">
                <a:moveTo>
                  <a:pt x="0" y="0"/>
                </a:moveTo>
                <a:lnTo>
                  <a:pt x="9627766" y="0"/>
                </a:lnTo>
                <a:lnTo>
                  <a:pt x="9627766" y="7549773"/>
                </a:lnTo>
                <a:lnTo>
                  <a:pt x="0" y="754977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22" name="Google Shape;222;p8"/>
          <p:cNvSpPr txBox="1"/>
          <p:nvPr/>
        </p:nvSpPr>
        <p:spPr>
          <a:xfrm>
            <a:off x="633776" y="792100"/>
            <a:ext cx="1641626" cy="8635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000" u="none" cap="none" strike="noStrike">
                <a:solidFill>
                  <a:srgbClr val="2E2E2E"/>
                </a:solidFill>
                <a:latin typeface="Lato"/>
                <a:ea typeface="Lato"/>
                <a:cs typeface="Lato"/>
                <a:sym typeface="Lato"/>
              </a:rPr>
              <a:t>/07</a:t>
            </a:r>
            <a:endParaRPr/>
          </a:p>
        </p:txBody>
      </p:sp>
      <p:sp>
        <p:nvSpPr>
          <p:cNvPr id="223" name="Google Shape;223;p8"/>
          <p:cNvSpPr txBox="1"/>
          <p:nvPr/>
        </p:nvSpPr>
        <p:spPr>
          <a:xfrm>
            <a:off x="3603545" y="649219"/>
            <a:ext cx="10246816" cy="17494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000" u="none" cap="none" strike="noStrike">
                <a:solidFill>
                  <a:srgbClr val="2E2E2E"/>
                </a:solidFill>
                <a:latin typeface="Lato"/>
                <a:ea typeface="Lato"/>
                <a:cs typeface="Lato"/>
                <a:sym typeface="Lato"/>
              </a:rPr>
              <a:t>Results: Finding Linear Mapping Between Embedding Spaces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9"/>
          <p:cNvSpPr/>
          <p:nvPr/>
        </p:nvSpPr>
        <p:spPr>
          <a:xfrm rot="7836710">
            <a:off x="-1611063" y="6630886"/>
            <a:ext cx="6456905" cy="7027923"/>
          </a:xfrm>
          <a:custGeom>
            <a:rect b="b" l="l" r="r" t="t"/>
            <a:pathLst>
              <a:path extrusionOk="0" h="7027923" w="6456905">
                <a:moveTo>
                  <a:pt x="0" y="0"/>
                </a:moveTo>
                <a:lnTo>
                  <a:pt x="6456905" y="0"/>
                </a:lnTo>
                <a:lnTo>
                  <a:pt x="6456905" y="7027924"/>
                </a:lnTo>
                <a:lnTo>
                  <a:pt x="0" y="702792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8999"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29" name="Google Shape;229;p9"/>
          <p:cNvSpPr/>
          <p:nvPr/>
        </p:nvSpPr>
        <p:spPr>
          <a:xfrm rot="7836710">
            <a:off x="15059548" y="7385604"/>
            <a:ext cx="6456905" cy="7027923"/>
          </a:xfrm>
          <a:custGeom>
            <a:rect b="b" l="l" r="r" t="t"/>
            <a:pathLst>
              <a:path extrusionOk="0" h="7027923" w="6456905">
                <a:moveTo>
                  <a:pt x="0" y="0"/>
                </a:moveTo>
                <a:lnTo>
                  <a:pt x="6456904" y="0"/>
                </a:lnTo>
                <a:lnTo>
                  <a:pt x="6456904" y="7027923"/>
                </a:lnTo>
                <a:lnTo>
                  <a:pt x="0" y="702792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 amt="18000"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30" name="Google Shape;230;p9"/>
          <p:cNvSpPr txBox="1"/>
          <p:nvPr/>
        </p:nvSpPr>
        <p:spPr>
          <a:xfrm>
            <a:off x="16438487" y="544519"/>
            <a:ext cx="1641626" cy="8635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000" u="none" cap="none" strike="noStrike">
                <a:solidFill>
                  <a:srgbClr val="2E2E2E"/>
                </a:solidFill>
                <a:latin typeface="Lato"/>
                <a:ea typeface="Lato"/>
                <a:cs typeface="Lato"/>
                <a:sym typeface="Lato"/>
              </a:rPr>
              <a:t>/08</a:t>
            </a:r>
            <a:endParaRPr/>
          </a:p>
        </p:txBody>
      </p:sp>
      <p:sp>
        <p:nvSpPr>
          <p:cNvPr id="231" name="Google Shape;231;p9"/>
          <p:cNvSpPr txBox="1"/>
          <p:nvPr/>
        </p:nvSpPr>
        <p:spPr>
          <a:xfrm>
            <a:off x="41274" y="9765051"/>
            <a:ext cx="3271232" cy="2971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737373"/>
                </a:solidFill>
                <a:latin typeface="Arial"/>
                <a:ea typeface="Arial"/>
                <a:cs typeface="Arial"/>
                <a:sym typeface="Arial"/>
              </a:rPr>
              <a:t>Graphics from SlideGo</a:t>
            </a:r>
            <a:endParaRPr/>
          </a:p>
        </p:txBody>
      </p:sp>
      <p:pic>
        <p:nvPicPr>
          <p:cNvPr id="232" name="Google Shape;232;p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21000" y="1500900"/>
            <a:ext cx="13845999" cy="7788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</cp:coreProperties>
</file>