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60" r:id="rId6"/>
    <p:sldId id="259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54"/>
    <p:restoredTop sz="94662"/>
  </p:normalViewPr>
  <p:slideViewPr>
    <p:cSldViewPr snapToGrid="0" snapToObjects="1">
      <p:cViewPr varScale="1">
        <p:scale>
          <a:sx n="72" d="100"/>
          <a:sy n="72" d="100"/>
        </p:scale>
        <p:origin x="216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D8F90-4B9D-454F-B068-CA158EAD8C2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EE6EC-2CCB-594A-A886-AD4AF49D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EE6EC-2CCB-594A-A886-AD4AF49DE0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0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2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5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1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1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4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10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2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6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4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6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1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7058BDE-6815-484D-A635-A5AC19B0AB6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AA49D59-2179-8E44-925F-75D370D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6141-6650-0F41-8350-1F4FE79F3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978" y="1221192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Mental Health</a:t>
            </a:r>
          </a:p>
        </p:txBody>
      </p:sp>
    </p:spTree>
    <p:extLst>
      <p:ext uri="{BB962C8B-B14F-4D97-AF65-F5344CB8AC3E}">
        <p14:creationId xmlns:p14="http://schemas.microsoft.com/office/powerpoint/2010/main" val="263996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E0DD-2288-6546-8B14-B09D9D4C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13E7-064F-E943-ABE7-96450DF93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Mental health is a significant public health challenge</a:t>
            </a:r>
          </a:p>
          <a:p>
            <a:r>
              <a:rPr lang="en-GB" dirty="0"/>
              <a:t>Profoundly important for all areas of life</a:t>
            </a:r>
          </a:p>
          <a:p>
            <a:r>
              <a:rPr lang="en-GB" dirty="0"/>
              <a:t>Linked to wider inequalities</a:t>
            </a:r>
          </a:p>
          <a:p>
            <a:r>
              <a:rPr lang="en-GB" dirty="0"/>
              <a:t>Comes at a cost to economy £10.7 billion</a:t>
            </a:r>
          </a:p>
          <a:p>
            <a:r>
              <a:rPr lang="en-GB" dirty="0"/>
              <a:t>Expected to rise as a result of the pandemic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Our dashboard helps to identify:</a:t>
            </a:r>
          </a:p>
          <a:p>
            <a:r>
              <a:rPr lang="en-GB" dirty="0"/>
              <a:t>trends in general &amp; mental health over time</a:t>
            </a:r>
          </a:p>
          <a:p>
            <a:r>
              <a:rPr lang="en-GB" dirty="0"/>
              <a:t>regions within Scotland to focus efforts</a:t>
            </a:r>
          </a:p>
          <a:p>
            <a:r>
              <a:rPr lang="en-GB" dirty="0"/>
              <a:t>groups most vulnerable to mental health issues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9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3719-9D36-C341-8D43-F76EED1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EE97-AB4F-3140-8579-50F87772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Disease of the digestive system is most prevalent</a:t>
            </a:r>
          </a:p>
          <a:p>
            <a:r>
              <a:rPr lang="en-GB" dirty="0"/>
              <a:t>Respiratory disease has increased by 39% from 2002-2012</a:t>
            </a:r>
          </a:p>
          <a:p>
            <a:r>
              <a:rPr lang="en-GB" dirty="0"/>
              <a:t>Life expectancy continues to rise in Scotland</a:t>
            </a:r>
          </a:p>
          <a:p>
            <a:r>
              <a:rPr lang="en-GB" dirty="0"/>
              <a:t>However, life expectancy in Scotland is below that of our UK counterparts</a:t>
            </a:r>
          </a:p>
          <a:p>
            <a:r>
              <a:rPr lang="en-GB" dirty="0"/>
              <a:t>Approx. 75% of those undertaking health self assessment consider their health to be ‘good or very good’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7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5315-2A71-3940-9365-9BDFD256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8266-3835-BD44-8486-50EFF53E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4166"/>
            <a:ext cx="10515600" cy="4862046"/>
          </a:xfrm>
        </p:spPr>
        <p:txBody>
          <a:bodyPr>
            <a:normAutofit/>
          </a:bodyPr>
          <a:lstStyle/>
          <a:p>
            <a:r>
              <a:rPr lang="en-GB" dirty="0"/>
              <a:t>Mental health is a significant issue in our society</a:t>
            </a:r>
          </a:p>
          <a:p>
            <a:r>
              <a:rPr lang="en-GB" dirty="0"/>
              <a:t>There is both social and economic costs</a:t>
            </a:r>
          </a:p>
          <a:p>
            <a:r>
              <a:rPr lang="en-GB" dirty="0"/>
              <a:t>Symptom of other issues: social, deprivation etc.</a:t>
            </a:r>
          </a:p>
          <a:p>
            <a:r>
              <a:rPr lang="en-GB" dirty="0"/>
              <a:t>Different challenges compared to physical health</a:t>
            </a:r>
          </a:p>
          <a:p>
            <a:r>
              <a:rPr lang="en-GB" dirty="0"/>
              <a:t>There is a downward trend in mental health score (WEMWBS) over the last decade</a:t>
            </a:r>
          </a:p>
          <a:p>
            <a:r>
              <a:rPr lang="en-GB" dirty="0"/>
              <a:t>Identify and monitor key KPIs should help uncover and treat key areas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9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A05F-7759-834C-B717-4A45425F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Geographical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6E57-115A-0A43-8203-A946CA7B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566834" cy="394073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Mental wellness varies by region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Local authority level</a:t>
            </a:r>
          </a:p>
          <a:p>
            <a:r>
              <a:rPr lang="en-GB" dirty="0"/>
              <a:t>Metrics: mental health score and deaths due to suicide per 100,000</a:t>
            </a:r>
          </a:p>
          <a:p>
            <a:r>
              <a:rPr lang="en-GB" dirty="0"/>
              <a:t>Scottish Index Multiple Deprivation (SIMD)</a:t>
            </a:r>
          </a:p>
          <a:p>
            <a:r>
              <a:rPr lang="en-GB" dirty="0"/>
              <a:t>Area with the lowest MH Score include:</a:t>
            </a:r>
          </a:p>
          <a:p>
            <a:pPr lvl="1"/>
            <a:r>
              <a:rPr lang="en-GB" dirty="0"/>
              <a:t>East Ayrshire (rank: 6)</a:t>
            </a:r>
          </a:p>
          <a:p>
            <a:pPr lvl="1"/>
            <a:r>
              <a:rPr lang="en-GB" dirty="0"/>
              <a:t>Glasgow City (rank: 1)</a:t>
            </a:r>
          </a:p>
          <a:p>
            <a:pPr lvl="1"/>
            <a:r>
              <a:rPr lang="en-GB" dirty="0"/>
              <a:t>Dundee City (rank: 7)</a:t>
            </a:r>
          </a:p>
          <a:p>
            <a:r>
              <a:rPr lang="en-GB" dirty="0"/>
              <a:t>Area with highest suicide rates:</a:t>
            </a:r>
          </a:p>
          <a:p>
            <a:pPr lvl="1"/>
            <a:r>
              <a:rPr lang="en-GB" dirty="0" err="1"/>
              <a:t>Orkey</a:t>
            </a:r>
            <a:r>
              <a:rPr lang="en-GB" dirty="0"/>
              <a:t> Islands</a:t>
            </a:r>
          </a:p>
          <a:p>
            <a:pPr lvl="1"/>
            <a:r>
              <a:rPr lang="en-GB" dirty="0"/>
              <a:t>Dundee City</a:t>
            </a:r>
          </a:p>
          <a:p>
            <a:pPr lvl="1"/>
            <a:r>
              <a:rPr lang="en-GB" dirty="0"/>
              <a:t>Clackmannanshire</a:t>
            </a:r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1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5A34-A724-6C43-B32B-A44AA60A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AE28-C5A7-6C41-ABB6-FD5403AE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mental wellness score shows variations in gender, however the margin is small</a:t>
            </a:r>
          </a:p>
          <a:p>
            <a:r>
              <a:rPr lang="en-GB" dirty="0"/>
              <a:t>Those over the age 65 had the highest score on average</a:t>
            </a:r>
          </a:p>
          <a:p>
            <a:r>
              <a:rPr lang="en-GB" dirty="0"/>
              <a:t>Those with limiting health conditions have a lower score than those without</a:t>
            </a:r>
          </a:p>
          <a:p>
            <a:r>
              <a:rPr lang="en-GB" dirty="0"/>
              <a:t>House Ownership (a measure of economic prosperity) show home owners have a higher score</a:t>
            </a:r>
          </a:p>
          <a:p>
            <a:endParaRPr lang="en-GB" dirty="0"/>
          </a:p>
          <a:p>
            <a:endParaRPr lang="en-GB" i="1" dirty="0"/>
          </a:p>
          <a:p>
            <a:endParaRPr lang="en-GB" i="1" dirty="0">
              <a:solidFill>
                <a:srgbClr val="00B0F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endParaRPr lang="en-GB" dirty="0"/>
          </a:p>
          <a:p>
            <a:endParaRPr lang="en-GB" i="1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7C30-96D8-B743-BE14-B40E379F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98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Other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A7D90-B1C6-134D-9D44-D0F240F98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There exists a relationship between drugs, alcohol and mental health problems</a:t>
            </a:r>
          </a:p>
          <a:p>
            <a:pPr lvl="1"/>
            <a:r>
              <a:rPr lang="en-GB" dirty="0"/>
              <a:t>Show where these issues are prevalent</a:t>
            </a:r>
          </a:p>
          <a:p>
            <a:pPr lvl="1"/>
            <a:r>
              <a:rPr lang="en-GB" dirty="0"/>
              <a:t>Show which population groups are affected</a:t>
            </a:r>
          </a:p>
          <a:p>
            <a:pPr lvl="1"/>
            <a:r>
              <a:rPr lang="en-GB" dirty="0"/>
              <a:t>Show the issues that are affected</a:t>
            </a:r>
          </a:p>
          <a:p>
            <a:r>
              <a:rPr lang="en-GB" dirty="0"/>
              <a:t>Distinctions between different areas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Edinbugh</a:t>
            </a:r>
            <a:r>
              <a:rPr lang="en-GB" dirty="0"/>
              <a:t> vs W. Isles, rural vs urban</a:t>
            </a:r>
          </a:p>
          <a:p>
            <a:pPr lvl="1"/>
            <a:r>
              <a:rPr lang="en-GB" dirty="0"/>
              <a:t>Where and how services should be funded</a:t>
            </a:r>
          </a:p>
          <a:p>
            <a:r>
              <a:rPr lang="en-GB" dirty="0"/>
              <a:t>Improve overall general health reporting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46F7D4-DD60-CB44-9722-90707981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741" y="2886920"/>
            <a:ext cx="2937511" cy="3651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FC4CF8-D5E4-9848-B3BE-907A71950EC1}"/>
              </a:ext>
            </a:extLst>
          </p:cNvPr>
          <p:cNvSpPr txBox="1"/>
          <p:nvPr/>
        </p:nvSpPr>
        <p:spPr>
          <a:xfrm>
            <a:off x="8819838" y="6538816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Western Isles</a:t>
            </a:r>
          </a:p>
        </p:txBody>
      </p:sp>
    </p:spTree>
    <p:extLst>
      <p:ext uri="{BB962C8B-B14F-4D97-AF65-F5344CB8AC3E}">
        <p14:creationId xmlns:p14="http://schemas.microsoft.com/office/powerpoint/2010/main" val="219127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5A34-A724-6C43-B32B-A44AA60A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Deaths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AE28-C5A7-6C41-ABB6-FD5403AE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2019 there were 833 deaths by suicide in Scotland, a rise of 49 from 2018</a:t>
            </a:r>
          </a:p>
          <a:p>
            <a:r>
              <a:rPr lang="en-GB" dirty="0"/>
              <a:t>In 2019 two-thirds of suicides were men</a:t>
            </a:r>
          </a:p>
          <a:p>
            <a:r>
              <a:rPr lang="en-GB" dirty="0"/>
              <a:t>Clearly greater support is needed for men in more deprived areas as confirmed in a survey by Samaritans</a:t>
            </a:r>
          </a:p>
          <a:p>
            <a:r>
              <a:rPr lang="en-GB" dirty="0"/>
              <a:t>The rate of deaths from Dementia and </a:t>
            </a:r>
            <a:r>
              <a:rPr lang="en-GB" dirty="0" err="1"/>
              <a:t>Alzheimers</a:t>
            </a:r>
            <a:r>
              <a:rPr lang="en-GB" dirty="0"/>
              <a:t> continues to rise, we have seen an 64% increase between 2011-19</a:t>
            </a:r>
          </a:p>
          <a:p>
            <a:r>
              <a:rPr lang="en-GB" dirty="0"/>
              <a:t>The number of females deaths is approx. double in 2019, this ties to the higher life expectancies of women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6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DA7C-697B-D445-BC52-9FF7D688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1B44-85FA-1F41-9519-2855B8AA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Mental health is linked to physical health conditions, which also affects life expectancy</a:t>
            </a:r>
          </a:p>
          <a:p>
            <a:r>
              <a:rPr lang="en-GB" dirty="0"/>
              <a:t>Young adults - focus required to improve mental wellbeing for younger adults to reduce risk of subsequent mental ill health later in life</a:t>
            </a:r>
          </a:p>
          <a:p>
            <a:r>
              <a:rPr lang="en-GB" dirty="0"/>
              <a:t>Gender - two separate issues:</a:t>
            </a:r>
          </a:p>
          <a:p>
            <a:pPr lvl="1"/>
            <a:r>
              <a:rPr lang="en-GB" dirty="0"/>
              <a:t>Females are more likely to record a lower wellbeing score than men. </a:t>
            </a:r>
          </a:p>
          <a:p>
            <a:pPr lvl="1"/>
            <a:r>
              <a:rPr lang="en-GB" dirty="0"/>
              <a:t>Rates for suicide are consistently higher for men.</a:t>
            </a:r>
          </a:p>
          <a:p>
            <a:r>
              <a:rPr lang="en-GB" dirty="0"/>
              <a:t>Poverty is linked to mental health - the prevalence of mental ill health is highest among those living in deprived area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{2F245D61-5574-2947-B0A0-D3E229A5080C}tf10001076</Template>
  <TotalTime>1722</TotalTime>
  <Words>550</Words>
  <Application>Microsoft Macintosh PowerPoint</Application>
  <PresentationFormat>Widescreen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Mental Health</vt:lpstr>
      <vt:lpstr>Introduction</vt:lpstr>
      <vt:lpstr>Overview</vt:lpstr>
      <vt:lpstr>Mental Health</vt:lpstr>
      <vt:lpstr>Geographical differences</vt:lpstr>
      <vt:lpstr>Demographics</vt:lpstr>
      <vt:lpstr>Other Indicators</vt:lpstr>
      <vt:lpstr>Deaths 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Rashpal Singh</dc:creator>
  <cp:lastModifiedBy>Rashpal Singh</cp:lastModifiedBy>
  <cp:revision>51</cp:revision>
  <dcterms:created xsi:type="dcterms:W3CDTF">2021-01-28T08:33:06Z</dcterms:created>
  <dcterms:modified xsi:type="dcterms:W3CDTF">2021-01-29T13:15:42Z</dcterms:modified>
</cp:coreProperties>
</file>